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f8ec474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0f8ec474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0f8ec47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0f8ec47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eebbd9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eebbd9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0f8ec47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0f8ec47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f8ec474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f8ec47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f8ec474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f8ec474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f8ec47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f8ec47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0f8ec47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0f8ec47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0f8ec474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0f8ec474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0f8ec474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0f8ec474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OHM LAB TERM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301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080"/>
              <a:t>GENETIC ALGORITHM BASED MODEL</a:t>
            </a:r>
            <a:endParaRPr b="1"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080"/>
              <a:t>FOR OPTIMIZING BANK LENDING DECISIONS</a:t>
            </a:r>
            <a:endParaRPr b="1" sz="2080"/>
          </a:p>
        </p:txBody>
      </p:sp>
      <p:sp>
        <p:nvSpPr>
          <p:cNvPr id="88" name="Google Shape;88;p13"/>
          <p:cNvSpPr txBox="1"/>
          <p:nvPr/>
        </p:nvSpPr>
        <p:spPr>
          <a:xfrm>
            <a:off x="6239825" y="4154000"/>
            <a:ext cx="19233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AYUSH RAJ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19IM30006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1268525" y="494800"/>
            <a:ext cx="632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Customers who are approved have Approval = 1 and those who are not have Approval = 0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125" y="1460925"/>
            <a:ext cx="45720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458975" y="2088450"/>
            <a:ext cx="26523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1267275"/>
            <a:ext cx="76887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Identifying an Optimal Lending Decision for Banks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844950"/>
            <a:ext cx="7688700" cy="3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10000"/>
          </a:bodyPr>
          <a:lstStyle/>
          <a:p>
            <a:pPr indent="-3174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 sz="2544">
                <a:solidFill>
                  <a:schemeClr val="dk2"/>
                </a:solidFill>
              </a:rPr>
              <a:t>Distribution of limited credit available during the time of </a:t>
            </a:r>
            <a:r>
              <a:rPr b="1" lang="en-GB" sz="2544">
                <a:solidFill>
                  <a:schemeClr val="dk2"/>
                </a:solidFill>
              </a:rPr>
              <a:t>Financial Crisis</a:t>
            </a:r>
            <a:r>
              <a:rPr lang="en-GB" sz="2544">
                <a:solidFill>
                  <a:schemeClr val="dk2"/>
                </a:solidFill>
              </a:rPr>
              <a:t>.</a:t>
            </a:r>
            <a:endParaRPr sz="2544">
              <a:solidFill>
                <a:schemeClr val="dk2"/>
              </a:solidFill>
            </a:endParaRPr>
          </a:p>
          <a:p>
            <a:pPr indent="-3174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 sz="2544">
                <a:solidFill>
                  <a:schemeClr val="dk2"/>
                </a:solidFill>
              </a:rPr>
              <a:t>Optimal way to </a:t>
            </a:r>
            <a:r>
              <a:rPr b="1" lang="en-GB" sz="2544">
                <a:solidFill>
                  <a:schemeClr val="dk2"/>
                </a:solidFill>
              </a:rPr>
              <a:t>maximize the bank profit</a:t>
            </a:r>
            <a:r>
              <a:rPr lang="en-GB" sz="2544">
                <a:solidFill>
                  <a:schemeClr val="dk2"/>
                </a:solidFill>
              </a:rPr>
              <a:t> and minimize the crediting cost.</a:t>
            </a:r>
            <a:endParaRPr sz="2544">
              <a:solidFill>
                <a:schemeClr val="dk2"/>
              </a:solidFill>
            </a:endParaRPr>
          </a:p>
          <a:p>
            <a:pPr indent="-3174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 sz="2544">
                <a:solidFill>
                  <a:schemeClr val="dk2"/>
                </a:solidFill>
              </a:rPr>
              <a:t>Two techniques are used : </a:t>
            </a:r>
            <a:r>
              <a:rPr b="1" lang="en-GB" sz="2544">
                <a:solidFill>
                  <a:schemeClr val="dk2"/>
                </a:solidFill>
              </a:rPr>
              <a:t>Genetic Algorithm and Simulated Annealing.</a:t>
            </a:r>
            <a:endParaRPr b="1" sz="2544">
              <a:solidFill>
                <a:schemeClr val="dk2"/>
              </a:solidFill>
            </a:endParaRPr>
          </a:p>
          <a:p>
            <a:pPr indent="-3174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 sz="2544">
                <a:solidFill>
                  <a:schemeClr val="dk2"/>
                </a:solidFill>
              </a:rPr>
              <a:t>We are </a:t>
            </a:r>
            <a:r>
              <a:rPr lang="en-GB" sz="2544">
                <a:solidFill>
                  <a:schemeClr val="dk2"/>
                </a:solidFill>
              </a:rPr>
              <a:t>assuming</a:t>
            </a:r>
            <a:r>
              <a:rPr lang="en-GB" sz="2544">
                <a:solidFill>
                  <a:schemeClr val="dk2"/>
                </a:solidFill>
              </a:rPr>
              <a:t> that each customer has a set of predefined loan characteristics :</a:t>
            </a:r>
            <a:endParaRPr sz="2544">
              <a:solidFill>
                <a:schemeClr val="dk2"/>
              </a:solidFill>
            </a:endParaRPr>
          </a:p>
          <a:p>
            <a:pPr indent="-29495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4665"/>
              <a:buChar char="○"/>
            </a:pPr>
            <a:r>
              <a:rPr lang="en-GB" sz="2544">
                <a:solidFill>
                  <a:schemeClr val="dk2"/>
                </a:solidFill>
              </a:rPr>
              <a:t> </a:t>
            </a:r>
            <a:r>
              <a:rPr lang="en-GB" sz="2309">
                <a:solidFill>
                  <a:schemeClr val="dk2"/>
                </a:solidFill>
              </a:rPr>
              <a:t> Loan age (α)</a:t>
            </a:r>
            <a:endParaRPr sz="2309">
              <a:solidFill>
                <a:schemeClr val="dk2"/>
              </a:solidFill>
            </a:endParaRPr>
          </a:p>
          <a:p>
            <a:pPr indent="-3092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GB" sz="2309">
                <a:solidFill>
                  <a:schemeClr val="dk2"/>
                </a:solidFill>
              </a:rPr>
              <a:t>  Credit limit </a:t>
            </a:r>
            <a:endParaRPr sz="2309">
              <a:solidFill>
                <a:schemeClr val="dk2"/>
              </a:solidFill>
            </a:endParaRPr>
          </a:p>
          <a:p>
            <a:pPr indent="-3092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GB" sz="2309">
                <a:solidFill>
                  <a:schemeClr val="dk2"/>
                </a:solidFill>
              </a:rPr>
              <a:t>  Loan size (L)</a:t>
            </a:r>
            <a:endParaRPr sz="2309">
              <a:solidFill>
                <a:schemeClr val="dk2"/>
              </a:solidFill>
            </a:endParaRPr>
          </a:p>
          <a:p>
            <a:pPr indent="-3092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GB" sz="2309">
                <a:solidFill>
                  <a:schemeClr val="dk2"/>
                </a:solidFill>
              </a:rPr>
              <a:t>  Loan type (ϕ)</a:t>
            </a:r>
            <a:endParaRPr sz="2309">
              <a:solidFill>
                <a:schemeClr val="dk2"/>
              </a:solidFill>
            </a:endParaRPr>
          </a:p>
          <a:p>
            <a:pPr indent="-3092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GB" sz="2309">
                <a:solidFill>
                  <a:schemeClr val="dk2"/>
                </a:solidFill>
              </a:rPr>
              <a:t>  Loan interest rate (</a:t>
            </a:r>
            <a:r>
              <a:rPr lang="en-GB" sz="2854">
                <a:solidFill>
                  <a:schemeClr val="dk2"/>
                </a:solidFill>
              </a:rPr>
              <a:t> r</a:t>
            </a:r>
            <a:r>
              <a:rPr lang="en-GB" sz="1582">
                <a:solidFill>
                  <a:schemeClr val="dk2"/>
                </a:solidFill>
              </a:rPr>
              <a:t>L</a:t>
            </a:r>
            <a:r>
              <a:rPr lang="en-GB" sz="2309">
                <a:solidFill>
                  <a:schemeClr val="dk2"/>
                </a:solidFill>
              </a:rPr>
              <a:t>)</a:t>
            </a:r>
            <a:endParaRPr sz="2309">
              <a:solidFill>
                <a:schemeClr val="dk2"/>
              </a:solidFill>
            </a:endParaRPr>
          </a:p>
          <a:p>
            <a:pPr indent="-3092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GB" sz="2309">
                <a:solidFill>
                  <a:schemeClr val="dk2"/>
                </a:solidFill>
              </a:rPr>
              <a:t>  Expected loan loss  (λ) and Borrow credit rating</a:t>
            </a:r>
            <a:endParaRPr sz="2309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64">
              <a:solidFill>
                <a:srgbClr val="783F0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66"/>
              <a:t> F</a:t>
            </a:r>
            <a:r>
              <a:rPr lang="en-GB" sz="2266"/>
              <a:t>itness function</a:t>
            </a:r>
            <a:endParaRPr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851400"/>
            <a:ext cx="7688700" cy="2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</a:t>
            </a:r>
            <a:r>
              <a:rPr lang="en-GB" sz="1400"/>
              <a:t>he GA’s fitness function </a:t>
            </a:r>
            <a:r>
              <a:rPr b="1" lang="en-GB" sz="1400"/>
              <a:t>(Fx)</a:t>
            </a:r>
            <a:r>
              <a:rPr lang="en-GB" sz="1400"/>
              <a:t> consists of loan revenue </a:t>
            </a:r>
            <a:r>
              <a:rPr b="1" lang="en-GB" sz="1400"/>
              <a:t>(ϑ)</a:t>
            </a:r>
            <a:r>
              <a:rPr lang="en-GB" sz="1400"/>
              <a:t>, loans cost </a:t>
            </a:r>
            <a:r>
              <a:rPr b="1" lang="en-GB" sz="1400"/>
              <a:t>(μ)</a:t>
            </a:r>
            <a:r>
              <a:rPr lang="en-GB" sz="1400"/>
              <a:t>, total transaction cost </a:t>
            </a:r>
            <a:r>
              <a:rPr b="1" lang="en-GB" sz="1400"/>
              <a:t>(ϖ)</a:t>
            </a:r>
            <a:r>
              <a:rPr lang="en-GB" sz="1400"/>
              <a:t>, and cost of demand deposit</a:t>
            </a:r>
            <a:r>
              <a:rPr b="1" lang="en-GB" sz="1400"/>
              <a:t> (β)</a:t>
            </a:r>
            <a:r>
              <a:rPr lang="en-GB" sz="1400"/>
              <a:t>, Predetermined institutional cost </a:t>
            </a:r>
            <a:r>
              <a:rPr b="1" lang="en-GB" sz="1400"/>
              <a:t>(δ)</a:t>
            </a:r>
            <a:r>
              <a:rPr lang="en-GB" sz="1400"/>
              <a:t>. The main objective is to maximize F(x).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75" y="2801200"/>
            <a:ext cx="15525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475" y="3589863"/>
            <a:ext cx="10668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9725" y="2786900"/>
            <a:ext cx="11906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6125" y="3825913"/>
            <a:ext cx="1533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7375" y="2948838"/>
            <a:ext cx="7620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638" y="3692575"/>
            <a:ext cx="21526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5158975" y="4664900"/>
            <a:ext cx="36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 represents number of customers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00" y="733738"/>
            <a:ext cx="4277675" cy="3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675" y="152400"/>
            <a:ext cx="412527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09925" y="198850"/>
            <a:ext cx="34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GENETIC ALGORITHM APPROACH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650" y="2248450"/>
            <a:ext cx="4391025" cy="18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25" y="2219100"/>
            <a:ext cx="4333225" cy="24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572000" y="3992300"/>
            <a:ext cx="211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validity_check() function helps us validate that the loans given (L) satisfy the condition (1 − 𝐾)𝐷 ≥ ∑𝐿.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962325" y="4028975"/>
            <a:ext cx="211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n = random()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This function  returns a random float number between 0.0 to 1.0.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425" y="717875"/>
            <a:ext cx="7446249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7650" y="61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Simulated Annealing Algorithm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48725" y="1367150"/>
            <a:ext cx="50076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06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907"/>
              <a:t>G</a:t>
            </a:r>
            <a:r>
              <a:rPr lang="en-GB" sz="3907"/>
              <a:t>enerating 10 random solution to calculate initial temperature.</a:t>
            </a:r>
            <a:endParaRPr sz="3907"/>
          </a:p>
          <a:p>
            <a:pPr indent="-2906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907"/>
              <a:t>Generating all kind of possible permutations of 0 and 1 until our chosen customers satisfy loan limit .</a:t>
            </a:r>
            <a:endParaRPr sz="3907"/>
          </a:p>
          <a:p>
            <a:pPr indent="-2906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907"/>
              <a:t>After that we will update our solution  if it is giving us the </a:t>
            </a:r>
            <a:r>
              <a:rPr lang="en-GB" sz="3907"/>
              <a:t>b</a:t>
            </a:r>
            <a:r>
              <a:rPr lang="en-GB" sz="3907"/>
              <a:t>etter solution otherwise we will check if the probability of getting it is greater than the random number generated between 0 and 1 and will update the solution .</a:t>
            </a:r>
            <a:endParaRPr sz="390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7"/>
          </a:p>
          <a:p>
            <a:pPr indent="-29063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907"/>
              <a:t>Decreasing temperature until it becomes equal to final temperature.</a:t>
            </a:r>
            <a:endParaRPr sz="3907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950" y="1230788"/>
            <a:ext cx="2815625" cy="16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425" y="2928125"/>
            <a:ext cx="6067425" cy="12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597525"/>
            <a:ext cx="76887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flipH="1">
            <a:off x="702900" y="4354325"/>
            <a:ext cx="3921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575" y="1360600"/>
            <a:ext cx="3676650" cy="29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959225" y="4354325"/>
            <a:ext cx="37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75" y="1443138"/>
            <a:ext cx="3676650" cy="27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75" y="1323925"/>
            <a:ext cx="3354025" cy="31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825" y="1485350"/>
            <a:ext cx="3279800" cy="26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50" y="150980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000" y="1509800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