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1" r:id="rId3"/>
    <p:sldId id="257" r:id="rId4"/>
    <p:sldId id="258" r:id="rId5"/>
    <p:sldId id="262" r:id="rId6"/>
    <p:sldId id="264" r:id="rId7"/>
    <p:sldId id="265" r:id="rId8"/>
    <p:sldId id="263" r:id="rId9"/>
    <p:sldId id="266" r:id="rId10"/>
    <p:sldId id="270" r:id="rId11"/>
    <p:sldId id="269" r:id="rId12"/>
    <p:sldId id="259" r:id="rId13"/>
    <p:sldId id="260" r:id="rId14"/>
    <p:sldId id="268" r:id="rId15"/>
    <p:sldId id="261" r:id="rId16"/>
    <p:sldId id="267"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2B4CE5-88E8-C70B-692C-25B63353B6C6}" name="Jacob, Sherin Mariyan [Student]" initials="J[" userId="S::000886479@mohawkcollege.ca::b2d3e030-5850-45e2-8105-25ae3837ee3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E8100-9499-2E41-9EF8-C880D9144B1F}"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0F3A6-BDF8-974A-A9CD-8496426483E2}" type="slidenum">
              <a:rPr lang="en-US" smtClean="0"/>
              <a:t>‹#›</a:t>
            </a:fld>
            <a:endParaRPr lang="en-US"/>
          </a:p>
        </p:txBody>
      </p:sp>
    </p:spTree>
    <p:extLst>
      <p:ext uri="{BB962C8B-B14F-4D97-AF65-F5344CB8AC3E}">
        <p14:creationId xmlns:p14="http://schemas.microsoft.com/office/powerpoint/2010/main" val="246256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a:solidFill>
                  <a:srgbClr val="E3E3E3"/>
                </a:solidFill>
                <a:highlight>
                  <a:srgbClr val="131314"/>
                </a:highlight>
              </a:rPr>
              <a:t>Unveiling the Future of Work: Insights from 33,000+ LinkedIn Job Postings</a:t>
            </a:r>
            <a:endParaRPr lang="en-US"/>
          </a:p>
          <a:p>
            <a:r>
              <a:rPr lang="en-IN">
                <a:solidFill>
                  <a:srgbClr val="E3E3E3"/>
                </a:solidFill>
                <a:highlight>
                  <a:srgbClr val="131314"/>
                </a:highlight>
              </a:rPr>
              <a:t>This presentation explores key trends and in-demand skills from a massive data analysis of LinkedIn jobs. We'll use this data to empower individuals, organizations, and policymakers to navigate the changing job market and make informed decisions for a successful future.</a:t>
            </a:r>
            <a:endParaRPr lang="en-IN"/>
          </a:p>
          <a:p>
            <a:endParaRPr lang="en-IN">
              <a:solidFill>
                <a:srgbClr val="E3E3E3"/>
              </a:solidFill>
              <a:highlight>
                <a:srgbClr val="131314"/>
              </a:highlight>
              <a:latin typeface="Google Sans"/>
            </a:endParaRPr>
          </a:p>
        </p:txBody>
      </p:sp>
      <p:sp>
        <p:nvSpPr>
          <p:cNvPr id="4" name="Slide Number Placeholder 3"/>
          <p:cNvSpPr>
            <a:spLocks noGrp="1"/>
          </p:cNvSpPr>
          <p:nvPr>
            <p:ph type="sldNum" sz="quarter" idx="5"/>
          </p:nvPr>
        </p:nvSpPr>
        <p:spPr/>
        <p:txBody>
          <a:bodyPr/>
          <a:lstStyle/>
          <a:p>
            <a:fld id="{C000F3A6-BDF8-974A-A9CD-8496426483E2}" type="slidenum">
              <a:rPr lang="en-US" smtClean="0"/>
              <a:t>1</a:t>
            </a:fld>
            <a:endParaRPr lang="en-US"/>
          </a:p>
        </p:txBody>
      </p:sp>
    </p:spTree>
    <p:extLst>
      <p:ext uri="{BB962C8B-B14F-4D97-AF65-F5344CB8AC3E}">
        <p14:creationId xmlns:p14="http://schemas.microsoft.com/office/powerpoint/2010/main" val="35043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a:solidFill>
                  <a:srgbClr val="E3E3E3"/>
                </a:solidFill>
                <a:highlight>
                  <a:srgbClr val="131314"/>
                </a:highlight>
              </a:rPr>
              <a:t>Benefits for All:</a:t>
            </a:r>
            <a:endParaRPr lang="en-US"/>
          </a:p>
          <a:p>
            <a:pPr marL="171450" indent="-171450">
              <a:buFont typeface="Arial"/>
              <a:buChar char="•"/>
            </a:pPr>
            <a:r>
              <a:rPr lang="en-IN" b="1">
                <a:solidFill>
                  <a:srgbClr val="E3E3E3"/>
                </a:solidFill>
                <a:highlight>
                  <a:srgbClr val="131314"/>
                </a:highlight>
              </a:rPr>
              <a:t>Individuals:</a:t>
            </a:r>
            <a:r>
              <a:rPr lang="en-IN">
                <a:solidFill>
                  <a:srgbClr val="E3E3E3"/>
                </a:solidFill>
                <a:highlight>
                  <a:srgbClr val="131314"/>
                </a:highlight>
              </a:rPr>
              <a:t> Discover promising careers, high-demand skills, and strategic locations to fuel career growth.</a:t>
            </a:r>
            <a:endParaRPr lang="en-IN"/>
          </a:p>
          <a:p>
            <a:pPr marL="171450" indent="-171450">
              <a:buFont typeface="Arial"/>
              <a:buChar char="•"/>
            </a:pPr>
            <a:r>
              <a:rPr lang="en-IN" b="1">
                <a:solidFill>
                  <a:srgbClr val="E3E3E3"/>
                </a:solidFill>
                <a:highlight>
                  <a:srgbClr val="131314"/>
                </a:highlight>
              </a:rPr>
              <a:t>Organizations:</a:t>
            </a:r>
            <a:r>
              <a:rPr lang="en-IN">
                <a:solidFill>
                  <a:srgbClr val="E3E3E3"/>
                </a:solidFill>
                <a:highlight>
                  <a:srgbClr val="131314"/>
                </a:highlight>
              </a:rPr>
              <a:t> Attract top talent with competitive compensation, trending benefits, and targeted skill development.</a:t>
            </a:r>
            <a:endParaRPr lang="en-IN"/>
          </a:p>
          <a:p>
            <a:pPr marL="171450" indent="-171450">
              <a:buFont typeface="Arial"/>
              <a:buChar char="•"/>
            </a:pPr>
            <a:r>
              <a:rPr lang="en-IN" b="1">
                <a:solidFill>
                  <a:srgbClr val="E3E3E3"/>
                </a:solidFill>
                <a:highlight>
                  <a:srgbClr val="131314"/>
                </a:highlight>
              </a:rPr>
              <a:t>Policymakers &amp; Educators:</a:t>
            </a:r>
            <a:r>
              <a:rPr lang="en-IN">
                <a:solidFill>
                  <a:srgbClr val="E3E3E3"/>
                </a:solidFill>
                <a:highlight>
                  <a:srgbClr val="131314"/>
                </a:highlight>
              </a:rPr>
              <a:t> Align education and policies with industry needs for a future-ready workforce.</a:t>
            </a:r>
            <a:endParaRPr lang="en-IN"/>
          </a:p>
          <a:p>
            <a:endParaRPr lang="en-IN">
              <a:solidFill>
                <a:srgbClr val="E3E3E3"/>
              </a:solidFill>
              <a:highlight>
                <a:srgbClr val="131314"/>
              </a:highlight>
              <a:latin typeface="Google Sans"/>
            </a:endParaRPr>
          </a:p>
        </p:txBody>
      </p:sp>
      <p:sp>
        <p:nvSpPr>
          <p:cNvPr id="4" name="Slide Number Placeholder 3"/>
          <p:cNvSpPr>
            <a:spLocks noGrp="1"/>
          </p:cNvSpPr>
          <p:nvPr>
            <p:ph type="sldNum" sz="quarter" idx="5"/>
          </p:nvPr>
        </p:nvSpPr>
        <p:spPr/>
        <p:txBody>
          <a:bodyPr/>
          <a:lstStyle/>
          <a:p>
            <a:fld id="{C000F3A6-BDF8-974A-A9CD-8496426483E2}" type="slidenum">
              <a:rPr lang="en-US" smtClean="0"/>
              <a:t>3</a:t>
            </a:fld>
            <a:endParaRPr lang="en-US"/>
          </a:p>
        </p:txBody>
      </p:sp>
    </p:spTree>
    <p:extLst>
      <p:ext uri="{BB962C8B-B14F-4D97-AF65-F5344CB8AC3E}">
        <p14:creationId xmlns:p14="http://schemas.microsoft.com/office/powerpoint/2010/main" val="425723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a:solidFill>
                  <a:srgbClr val="E3E3E3"/>
                </a:solidFill>
                <a:highlight>
                  <a:srgbClr val="131314"/>
                </a:highlight>
              </a:rPr>
              <a:t>Uncovering Insights:</a:t>
            </a:r>
            <a:endParaRPr lang="en-US"/>
          </a:p>
          <a:p>
            <a:pPr marL="171450" indent="-171450">
              <a:buFont typeface="Arial"/>
              <a:buChar char="•"/>
            </a:pPr>
            <a:r>
              <a:rPr lang="en-IN" b="1">
                <a:solidFill>
                  <a:srgbClr val="E3E3E3"/>
                </a:solidFill>
                <a:highlight>
                  <a:srgbClr val="131314"/>
                </a:highlight>
              </a:rPr>
              <a:t>Data Cleaning &amp; Preprocessing:</a:t>
            </a:r>
            <a:r>
              <a:rPr lang="en-IN">
                <a:solidFill>
                  <a:srgbClr val="E3E3E3"/>
                </a:solidFill>
                <a:highlight>
                  <a:srgbClr val="131314"/>
                </a:highlight>
              </a:rPr>
              <a:t> Ensured </a:t>
            </a:r>
            <a:r>
              <a:rPr lang="en-IN" b="0" i="0">
                <a:solidFill>
                  <a:srgbClr val="E3E3E3"/>
                </a:solidFill>
                <a:effectLst/>
                <a:highlight>
                  <a:srgbClr val="131314"/>
                </a:highlight>
              </a:rPr>
              <a:t>data accuracy and consistency for analysis.</a:t>
            </a:r>
            <a:endParaRPr lang="en-IN"/>
          </a:p>
          <a:p>
            <a:pPr marL="171450" indent="-171450">
              <a:buFont typeface="Arial"/>
              <a:buChar char="•"/>
            </a:pPr>
            <a:r>
              <a:rPr lang="en-IN" b="1">
                <a:solidFill>
                  <a:srgbClr val="E3E3E3"/>
                </a:solidFill>
                <a:highlight>
                  <a:srgbClr val="131314"/>
                </a:highlight>
              </a:rPr>
              <a:t>Advanced Techniques:</a:t>
            </a:r>
            <a:r>
              <a:rPr lang="en-IN">
                <a:solidFill>
                  <a:srgbClr val="E3E3E3"/>
                </a:solidFill>
                <a:highlight>
                  <a:srgbClr val="131314"/>
                </a:highlight>
              </a:rPr>
              <a:t> </a:t>
            </a:r>
            <a:r>
              <a:rPr lang="en-IN" b="0" i="0">
                <a:solidFill>
                  <a:srgbClr val="E3E3E3"/>
                </a:solidFill>
                <a:effectLst/>
                <a:highlight>
                  <a:srgbClr val="131314"/>
                </a:highlight>
              </a:rPr>
              <a:t>Clustering, </a:t>
            </a:r>
            <a:r>
              <a:rPr lang="en-IN">
                <a:solidFill>
                  <a:srgbClr val="E3E3E3"/>
                </a:solidFill>
                <a:highlight>
                  <a:srgbClr val="131314"/>
                </a:highlight>
              </a:rPr>
              <a:t>predictive </a:t>
            </a:r>
            <a:r>
              <a:rPr lang="en-IN" b="0" i="0" err="1">
                <a:solidFill>
                  <a:srgbClr val="E3E3E3"/>
                </a:solidFill>
                <a:effectLst/>
                <a:highlight>
                  <a:srgbClr val="131314"/>
                </a:highlight>
              </a:rPr>
              <a:t>modeling</a:t>
            </a:r>
            <a:r>
              <a:rPr lang="en-IN">
                <a:solidFill>
                  <a:srgbClr val="E3E3E3"/>
                </a:solidFill>
                <a:highlight>
                  <a:srgbClr val="131314"/>
                </a:highlight>
              </a:rPr>
              <a:t>,</a:t>
            </a:r>
            <a:r>
              <a:rPr lang="en-IN" b="0" i="0">
                <a:solidFill>
                  <a:srgbClr val="E3E3E3"/>
                </a:solidFill>
                <a:effectLst/>
                <a:highlight>
                  <a:srgbClr val="131314"/>
                </a:highlight>
              </a:rPr>
              <a:t> and </a:t>
            </a:r>
            <a:r>
              <a:rPr lang="en-IN">
                <a:solidFill>
                  <a:srgbClr val="E3E3E3"/>
                </a:solidFill>
                <a:highlight>
                  <a:srgbClr val="131314"/>
                </a:highlight>
              </a:rPr>
              <a:t>trend </a:t>
            </a:r>
            <a:r>
              <a:rPr lang="en-IN" b="0" i="0">
                <a:solidFill>
                  <a:srgbClr val="E3E3E3"/>
                </a:solidFill>
                <a:effectLst/>
                <a:highlight>
                  <a:srgbClr val="131314"/>
                </a:highlight>
              </a:rPr>
              <a:t>analysis </a:t>
            </a:r>
            <a:r>
              <a:rPr lang="en-IN">
                <a:solidFill>
                  <a:srgbClr val="E3E3E3"/>
                </a:solidFill>
                <a:highlight>
                  <a:srgbClr val="131314"/>
                </a:highlight>
              </a:rPr>
              <a:t>revealed key insights.</a:t>
            </a:r>
            <a:endParaRPr lang="en-IN"/>
          </a:p>
          <a:p>
            <a:pPr marL="171450" indent="-171450">
              <a:buFont typeface="Arial"/>
              <a:buChar char="•"/>
            </a:pPr>
            <a:r>
              <a:rPr lang="en-IN" b="1">
                <a:solidFill>
                  <a:srgbClr val="E3E3E3"/>
                </a:solidFill>
                <a:highlight>
                  <a:srgbClr val="131314"/>
                </a:highlight>
              </a:rPr>
              <a:t>Data Visualization:</a:t>
            </a:r>
            <a:r>
              <a:rPr lang="en-IN">
                <a:solidFill>
                  <a:srgbClr val="E3E3E3"/>
                </a:solidFill>
                <a:highlight>
                  <a:srgbClr val="131314"/>
                </a:highlight>
              </a:rPr>
              <a:t> Clear </a:t>
            </a:r>
            <a:r>
              <a:rPr lang="en-IN" b="0" i="0">
                <a:solidFill>
                  <a:srgbClr val="E3E3E3"/>
                </a:solidFill>
                <a:effectLst/>
                <a:highlight>
                  <a:srgbClr val="131314"/>
                </a:highlight>
              </a:rPr>
              <a:t>and </a:t>
            </a:r>
            <a:r>
              <a:rPr lang="en-IN">
                <a:solidFill>
                  <a:srgbClr val="E3E3E3"/>
                </a:solidFill>
                <a:highlight>
                  <a:srgbClr val="131314"/>
                </a:highlight>
              </a:rPr>
              <a:t>compelling presentation </a:t>
            </a:r>
            <a:r>
              <a:rPr lang="en-IN" b="0" i="0">
                <a:solidFill>
                  <a:srgbClr val="E3E3E3"/>
                </a:solidFill>
                <a:effectLst/>
                <a:highlight>
                  <a:srgbClr val="131314"/>
                </a:highlight>
              </a:rPr>
              <a:t>of </a:t>
            </a:r>
            <a:r>
              <a:rPr lang="en-IN">
                <a:solidFill>
                  <a:srgbClr val="E3E3E3"/>
                </a:solidFill>
                <a:highlight>
                  <a:srgbClr val="131314"/>
                </a:highlight>
              </a:rPr>
              <a:t>our </a:t>
            </a:r>
            <a:r>
              <a:rPr lang="en-IN" b="0" i="0">
                <a:solidFill>
                  <a:srgbClr val="E3E3E3"/>
                </a:solidFill>
                <a:effectLst/>
                <a:highlight>
                  <a:srgbClr val="131314"/>
                </a:highlight>
              </a:rPr>
              <a:t>findings.</a:t>
            </a:r>
            <a:endParaRPr lang="en-IN"/>
          </a:p>
          <a:p>
            <a:endParaRPr lang="en-IN">
              <a:solidFill>
                <a:srgbClr val="E3E3E3"/>
              </a:solidFill>
              <a:highlight>
                <a:srgbClr val="131314"/>
              </a:highlight>
              <a:latin typeface="Google Sans"/>
            </a:endParaRPr>
          </a:p>
        </p:txBody>
      </p:sp>
      <p:sp>
        <p:nvSpPr>
          <p:cNvPr id="4" name="Slide Number Placeholder 3"/>
          <p:cNvSpPr>
            <a:spLocks noGrp="1"/>
          </p:cNvSpPr>
          <p:nvPr>
            <p:ph type="sldNum" sz="quarter" idx="5"/>
          </p:nvPr>
        </p:nvSpPr>
        <p:spPr/>
        <p:txBody>
          <a:bodyPr/>
          <a:lstStyle/>
          <a:p>
            <a:fld id="{C000F3A6-BDF8-974A-A9CD-8496426483E2}" type="slidenum">
              <a:rPr lang="en-US" smtClean="0"/>
              <a:t>4</a:t>
            </a:fld>
            <a:endParaRPr lang="en-US"/>
          </a:p>
        </p:txBody>
      </p:sp>
    </p:spTree>
    <p:extLst>
      <p:ext uri="{BB962C8B-B14F-4D97-AF65-F5344CB8AC3E}">
        <p14:creationId xmlns:p14="http://schemas.microsoft.com/office/powerpoint/2010/main" val="7651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a:solidFill>
                  <a:srgbClr val="E3E3E3"/>
                </a:solidFill>
                <a:effectLst/>
                <a:highlight>
                  <a:srgbClr val="131314"/>
                </a:highlight>
                <a:latin typeface="Google Sans"/>
              </a:rPr>
              <a:t>The project employed a meticulous methodology to extract the maximum value from the LinkedIn job posting data. The initial phase involved data cleaning and </a:t>
            </a:r>
            <a:r>
              <a:rPr lang="en-IN" b="0" i="0" err="1">
                <a:solidFill>
                  <a:srgbClr val="E3E3E3"/>
                </a:solidFill>
                <a:effectLst/>
                <a:highlight>
                  <a:srgbClr val="131314"/>
                </a:highlight>
                <a:latin typeface="Google Sans"/>
              </a:rPr>
              <a:t>preprocessing</a:t>
            </a:r>
            <a:r>
              <a:rPr lang="en-IN" b="0" i="0">
                <a:solidFill>
                  <a:srgbClr val="E3E3E3"/>
                </a:solidFill>
                <a:effectLst/>
                <a:highlight>
                  <a:srgbClr val="131314"/>
                </a:highlight>
                <a:latin typeface="Google Sans"/>
              </a:rPr>
              <a:t>, ensuring the data's accuracy and consistency for subsequent analysis. Exploratory data analysis provided a foundational understanding of the data's distribution and key characteristics. Clustering techniques then grouped job postings with similar attributes, revealing underlying patterns and trends. Predictive </a:t>
            </a:r>
            <a:r>
              <a:rPr lang="en-IN" b="0" i="0" err="1">
                <a:solidFill>
                  <a:srgbClr val="E3E3E3"/>
                </a:solidFill>
                <a:effectLst/>
                <a:highlight>
                  <a:srgbClr val="131314"/>
                </a:highlight>
                <a:latin typeface="Google Sans"/>
              </a:rPr>
              <a:t>modeling</a:t>
            </a:r>
            <a:r>
              <a:rPr lang="en-IN" b="0" i="0">
                <a:solidFill>
                  <a:srgbClr val="E3E3E3"/>
                </a:solidFill>
                <a:effectLst/>
                <a:highlight>
                  <a:srgbClr val="131314"/>
                </a:highlight>
                <a:latin typeface="Google Sans"/>
              </a:rPr>
              <a:t> harnessed the power of machine learning algorithms to forecast salaries and identify factors influencing job benefits and skill requirements. Trend analysis focused on uncovering temporal trends in job postings, particularly regarding remote work opportunities and the emergence of new job titles. Finally, data visualization techniques effectively presented the project's findings in a clear and comprehensible manner.</a:t>
            </a:r>
            <a:endParaRPr lang="en-US"/>
          </a:p>
        </p:txBody>
      </p:sp>
      <p:sp>
        <p:nvSpPr>
          <p:cNvPr id="4" name="Slide Number Placeholder 3"/>
          <p:cNvSpPr>
            <a:spLocks noGrp="1"/>
          </p:cNvSpPr>
          <p:nvPr>
            <p:ph type="sldNum" sz="quarter" idx="5"/>
          </p:nvPr>
        </p:nvSpPr>
        <p:spPr/>
        <p:txBody>
          <a:bodyPr/>
          <a:lstStyle/>
          <a:p>
            <a:fld id="{C000F3A6-BDF8-974A-A9CD-8496426483E2}" type="slidenum">
              <a:rPr lang="en-US" smtClean="0"/>
              <a:t>5</a:t>
            </a:fld>
            <a:endParaRPr lang="en-US"/>
          </a:p>
        </p:txBody>
      </p:sp>
    </p:spTree>
    <p:extLst>
      <p:ext uri="{BB962C8B-B14F-4D97-AF65-F5344CB8AC3E}">
        <p14:creationId xmlns:p14="http://schemas.microsoft.com/office/powerpoint/2010/main" val="238328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a:solidFill>
                  <a:srgbClr val="E3E3E3"/>
                </a:solidFill>
                <a:effectLst/>
                <a:highlight>
                  <a:srgbClr val="131314"/>
                </a:highlight>
                <a:latin typeface="Google Sans"/>
              </a:rPr>
              <a:t>California boasts the highest number of job postings (2290), followed by New York (868) and Texas (566).</a:t>
            </a:r>
          </a:p>
          <a:p>
            <a:pPr algn="l">
              <a:buFont typeface="Arial" panose="020B0604020202020204" pitchFamily="34" charset="0"/>
              <a:buChar char="•"/>
            </a:pPr>
            <a:r>
              <a:rPr lang="en-IN" b="0" i="0">
                <a:solidFill>
                  <a:srgbClr val="E3E3E3"/>
                </a:solidFill>
                <a:effectLst/>
                <a:highlight>
                  <a:srgbClr val="131314"/>
                </a:highlight>
                <a:latin typeface="Google Sans"/>
              </a:rPr>
              <a:t>Examining relationships between states can reveal economic dynamics and </a:t>
            </a:r>
            <a:r>
              <a:rPr lang="en-IN" b="0" i="0" err="1">
                <a:solidFill>
                  <a:srgbClr val="E3E3E3"/>
                </a:solidFill>
                <a:effectLst/>
                <a:highlight>
                  <a:srgbClr val="131314"/>
                </a:highlight>
                <a:latin typeface="Google Sans"/>
              </a:rPr>
              <a:t>labor</a:t>
            </a:r>
            <a:r>
              <a:rPr lang="en-IN" b="0" i="0">
                <a:solidFill>
                  <a:srgbClr val="E3E3E3"/>
                </a:solidFill>
                <a:effectLst/>
                <a:highlight>
                  <a:srgbClr val="131314"/>
                </a:highlight>
                <a:latin typeface="Google Sans"/>
              </a:rPr>
              <a:t> market trends.</a:t>
            </a:r>
          </a:p>
          <a:p>
            <a:pPr algn="l">
              <a:buFont typeface="Arial" panose="020B0604020202020204" pitchFamily="34" charset="0"/>
              <a:buChar char="•"/>
            </a:pPr>
            <a:r>
              <a:rPr lang="en-IN" b="0" i="0">
                <a:solidFill>
                  <a:srgbClr val="E3E3E3"/>
                </a:solidFill>
                <a:effectLst/>
                <a:highlight>
                  <a:srgbClr val="131314"/>
                </a:highlight>
                <a:latin typeface="Google Sans"/>
              </a:rPr>
              <a:t>Insights from this analysis empower policymakers, businesses, and job seekers to make informed decisions.</a:t>
            </a:r>
          </a:p>
          <a:p>
            <a:endParaRPr lang="en-US"/>
          </a:p>
        </p:txBody>
      </p:sp>
      <p:sp>
        <p:nvSpPr>
          <p:cNvPr id="4" name="Slide Number Placeholder 3"/>
          <p:cNvSpPr>
            <a:spLocks noGrp="1"/>
          </p:cNvSpPr>
          <p:nvPr>
            <p:ph type="sldNum" sz="quarter" idx="5"/>
          </p:nvPr>
        </p:nvSpPr>
        <p:spPr/>
        <p:txBody>
          <a:bodyPr/>
          <a:lstStyle/>
          <a:p>
            <a:fld id="{C000F3A6-BDF8-974A-A9CD-8496426483E2}" type="slidenum">
              <a:rPr lang="en-US" smtClean="0"/>
              <a:t>12</a:t>
            </a:fld>
            <a:endParaRPr lang="en-US"/>
          </a:p>
        </p:txBody>
      </p:sp>
    </p:spTree>
    <p:extLst>
      <p:ext uri="{BB962C8B-B14F-4D97-AF65-F5344CB8AC3E}">
        <p14:creationId xmlns:p14="http://schemas.microsoft.com/office/powerpoint/2010/main" val="98357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Job posting by </a:t>
            </a:r>
            <a:r>
              <a:rPr lang="en-US" b="1" err="1"/>
              <a:t>worktype</a:t>
            </a:r>
            <a:r>
              <a:rPr lang="en-US" b="1"/>
              <a:t>/experience level: </a:t>
            </a:r>
          </a:p>
          <a:p>
            <a:pPr marL="171450" indent="-171450">
              <a:buFont typeface="Arial" panose="020B0604020202020204" pitchFamily="34" charset="0"/>
              <a:buChar char="•"/>
            </a:pPr>
            <a:r>
              <a:rPr lang="en-IN" b="0" i="0">
                <a:solidFill>
                  <a:srgbClr val="E3E3E3"/>
                </a:solidFill>
                <a:effectLst/>
                <a:highlight>
                  <a:srgbClr val="131314"/>
                </a:highlight>
                <a:latin typeface="Google Sans"/>
              </a:rPr>
              <a:t>This slide focuses on the interplay between work types and experience levels within the job market. </a:t>
            </a:r>
          </a:p>
          <a:p>
            <a:pPr marL="171450" indent="-171450">
              <a:buFont typeface="Arial" panose="020B0604020202020204" pitchFamily="34" charset="0"/>
              <a:buChar char="•"/>
            </a:pPr>
            <a:r>
              <a:rPr lang="en-IN" b="0" i="0">
                <a:solidFill>
                  <a:srgbClr val="E3E3E3"/>
                </a:solidFill>
                <a:effectLst/>
                <a:highlight>
                  <a:srgbClr val="131314"/>
                </a:highlight>
                <a:latin typeface="Google Sans"/>
              </a:rPr>
              <a:t>The chart depicts the distribution of job postings across various work categories, such as full-time, part-time, contract, and freelance, while simultaneously considering the experience level requirements (entry-level, mid-level, senior) for each position. </a:t>
            </a:r>
          </a:p>
          <a:p>
            <a:pPr marL="171450" indent="-171450">
              <a:buFont typeface="Arial" panose="020B0604020202020204" pitchFamily="34" charset="0"/>
              <a:buChar char="•"/>
            </a:pPr>
            <a:r>
              <a:rPr lang="en-IN" b="0" i="0">
                <a:solidFill>
                  <a:srgbClr val="E3E3E3"/>
                </a:solidFill>
                <a:effectLst/>
                <a:highlight>
                  <a:srgbClr val="131314"/>
                </a:highlight>
                <a:latin typeface="Google Sans"/>
              </a:rPr>
              <a:t>By </a:t>
            </a:r>
            <a:r>
              <a:rPr lang="en-IN" b="0" i="0" err="1">
                <a:solidFill>
                  <a:srgbClr val="E3E3E3"/>
                </a:solidFill>
                <a:effectLst/>
                <a:highlight>
                  <a:srgbClr val="131314"/>
                </a:highlight>
                <a:latin typeface="Google Sans"/>
              </a:rPr>
              <a:t>analyzing</a:t>
            </a:r>
            <a:r>
              <a:rPr lang="en-IN" b="0" i="0">
                <a:solidFill>
                  <a:srgbClr val="E3E3E3"/>
                </a:solidFill>
                <a:effectLst/>
                <a:highlight>
                  <a:srgbClr val="131314"/>
                </a:highlight>
                <a:latin typeface="Google Sans"/>
              </a:rPr>
              <a:t> this data, we can identify work types that are currently in high demand based on the sheer number of postings advertised. Additionally, we can pinpoint the experience level (entry-level, mid-level, or senior) that employers are seeking most frequently within each work type. </a:t>
            </a:r>
          </a:p>
          <a:p>
            <a:pPr marL="171450" indent="-171450">
              <a:buFont typeface="Arial" panose="020B0604020202020204" pitchFamily="34" charset="0"/>
              <a:buChar char="•"/>
            </a:pPr>
            <a:r>
              <a:rPr lang="en-IN" b="0" i="0">
                <a:solidFill>
                  <a:srgbClr val="E3E3E3"/>
                </a:solidFill>
                <a:effectLst/>
                <a:highlight>
                  <a:srgbClr val="131314"/>
                </a:highlight>
                <a:latin typeface="Google Sans"/>
              </a:rPr>
              <a:t>This information</a:t>
            </a:r>
          </a:p>
          <a:p>
            <a:pPr algn="l" rtl="0" fontAlgn="base"/>
            <a:r>
              <a:rPr lang="en-CA" sz="1800" b="1" i="0">
                <a:solidFill>
                  <a:srgbClr val="000000"/>
                </a:solidFill>
                <a:effectLst/>
                <a:highlight>
                  <a:srgbClr val="FFFFFF"/>
                </a:highlight>
                <a:latin typeface="Aptos" panose="020B0004020202020204" pitchFamily="34" charset="0"/>
              </a:rPr>
              <a:t>Salary by </a:t>
            </a:r>
            <a:r>
              <a:rPr lang="en-CA" sz="1800" b="1" i="0" err="1">
                <a:solidFill>
                  <a:srgbClr val="000000"/>
                </a:solidFill>
                <a:effectLst/>
                <a:highlight>
                  <a:srgbClr val="FFFFFF"/>
                </a:highlight>
                <a:latin typeface="Aptos" panose="020B0004020202020204" pitchFamily="34" charset="0"/>
              </a:rPr>
              <a:t>Worktype</a:t>
            </a:r>
            <a:r>
              <a:rPr lang="en-CA" sz="1800" b="1" i="0">
                <a:solidFill>
                  <a:srgbClr val="000000"/>
                </a:solidFill>
                <a:effectLst/>
                <a:highlight>
                  <a:srgbClr val="FFFFFF"/>
                </a:highlight>
                <a:latin typeface="Aptos" panose="020B0004020202020204" pitchFamily="34" charset="0"/>
              </a:rPr>
              <a:t> and Experience:</a:t>
            </a:r>
            <a:r>
              <a:rPr lang="en-CA" sz="1800" b="0" i="0">
                <a:solidFill>
                  <a:srgbClr val="000000"/>
                </a:solidFill>
                <a:effectLst/>
                <a:highlight>
                  <a:srgbClr val="FFFFFF"/>
                </a:highlight>
                <a:latin typeface="Aptos" panose="020B0004020202020204" pitchFamily="34" charset="0"/>
              </a:rPr>
              <a:t> </a:t>
            </a:r>
            <a:endParaRPr lang="en-CA" b="0" i="0">
              <a:solidFill>
                <a:srgbClr val="000000"/>
              </a:solidFill>
              <a:effectLst/>
              <a:highlight>
                <a:srgbClr val="FFFFFF"/>
              </a:highlight>
              <a:latin typeface="Segoe UI" panose="020B0502040204020203" pitchFamily="34" charset="0"/>
            </a:endParaRPr>
          </a:p>
          <a:p>
            <a:pPr algn="l" rtl="0" fontAlgn="base"/>
            <a:r>
              <a:rPr lang="en-CA" sz="1800" b="0" i="0">
                <a:solidFill>
                  <a:srgbClr val="000000"/>
                </a:solidFill>
                <a:effectLst/>
                <a:highlight>
                  <a:srgbClr val="FFFFFF"/>
                </a:highlight>
                <a:latin typeface="Aptos" panose="020B0004020202020204" pitchFamily="34" charset="0"/>
              </a:rPr>
              <a:t>The chart titled "Average salary by </a:t>
            </a:r>
            <a:r>
              <a:rPr lang="en-CA" sz="1800" b="0" i="0" err="1">
                <a:solidFill>
                  <a:srgbClr val="000000"/>
                </a:solidFill>
                <a:effectLst/>
                <a:highlight>
                  <a:srgbClr val="FFFFFF"/>
                </a:highlight>
                <a:latin typeface="Aptos" panose="020B0004020202020204" pitchFamily="34" charset="0"/>
              </a:rPr>
              <a:t>Worktype</a:t>
            </a:r>
            <a:r>
              <a:rPr lang="en-CA" sz="1800" b="0" i="0">
                <a:solidFill>
                  <a:srgbClr val="000000"/>
                </a:solidFill>
                <a:effectLst/>
                <a:highlight>
                  <a:srgbClr val="FFFFFF"/>
                </a:highlight>
                <a:latin typeface="Aptos" panose="020B0004020202020204" pitchFamily="34" charset="0"/>
              </a:rPr>
              <a:t> and Experience level" displays the average salary offered for different </a:t>
            </a:r>
            <a:r>
              <a:rPr lang="en-CA" sz="1800" b="0" i="0" err="1">
                <a:solidFill>
                  <a:srgbClr val="000000"/>
                </a:solidFill>
                <a:effectLst/>
                <a:highlight>
                  <a:srgbClr val="FFFFFF"/>
                </a:highlight>
                <a:latin typeface="Aptos" panose="020B0004020202020204" pitchFamily="34" charset="0"/>
              </a:rPr>
              <a:t>worktypes</a:t>
            </a:r>
            <a:r>
              <a:rPr lang="en-CA" sz="1800" b="0" i="0">
                <a:solidFill>
                  <a:srgbClr val="000000"/>
                </a:solidFill>
                <a:effectLst/>
                <a:highlight>
                  <a:srgbClr val="FFFFFF"/>
                </a:highlight>
                <a:latin typeface="Aptos" panose="020B0004020202020204" pitchFamily="34" charset="0"/>
              </a:rPr>
              <a:t> and experience levels. This allows us to understand: </a:t>
            </a:r>
            <a:endParaRPr lang="en-CA" b="0" i="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CA" sz="1800" b="0" i="0">
                <a:solidFill>
                  <a:srgbClr val="000000"/>
                </a:solidFill>
                <a:effectLst/>
                <a:highlight>
                  <a:srgbClr val="FFFFFF"/>
                </a:highlight>
                <a:latin typeface="Aptos" panose="020B0004020202020204" pitchFamily="34" charset="0"/>
              </a:rPr>
              <a:t>Salary disparity: We can see how salaries vary across </a:t>
            </a:r>
            <a:r>
              <a:rPr lang="en-CA" sz="1800" b="0" i="0" err="1">
                <a:solidFill>
                  <a:srgbClr val="000000"/>
                </a:solidFill>
                <a:effectLst/>
                <a:highlight>
                  <a:srgbClr val="FFFFFF"/>
                </a:highlight>
                <a:latin typeface="Aptos" panose="020B0004020202020204" pitchFamily="34" charset="0"/>
              </a:rPr>
              <a:t>worktypes</a:t>
            </a:r>
            <a:r>
              <a:rPr lang="en-CA" sz="1800" b="0" i="0">
                <a:solidFill>
                  <a:srgbClr val="000000"/>
                </a:solidFill>
                <a:effectLst/>
                <a:highlight>
                  <a:srgbClr val="FFFFFF"/>
                </a:highlight>
                <a:latin typeface="Aptos" panose="020B0004020202020204" pitchFamily="34" charset="0"/>
              </a:rPr>
              <a:t> and how much experience influences earning potential. </a:t>
            </a:r>
          </a:p>
          <a:p>
            <a:pPr algn="l" rtl="0" fontAlgn="base">
              <a:buFont typeface="Arial" panose="020B0604020202020204" pitchFamily="34" charset="0"/>
              <a:buChar char="•"/>
            </a:pPr>
            <a:r>
              <a:rPr lang="en-CA" sz="1800" b="0" i="0">
                <a:solidFill>
                  <a:srgbClr val="000000"/>
                </a:solidFill>
                <a:effectLst/>
                <a:highlight>
                  <a:srgbClr val="FFFFFF"/>
                </a:highlight>
                <a:latin typeface="Aptos" panose="020B0004020202020204" pitchFamily="34" charset="0"/>
              </a:rPr>
              <a:t>Competitive compensation: </a:t>
            </a:r>
            <a:r>
              <a:rPr lang="en-CA" sz="1800" b="0" i="0" err="1">
                <a:solidFill>
                  <a:srgbClr val="000000"/>
                </a:solidFill>
                <a:effectLst/>
                <a:highlight>
                  <a:srgbClr val="FFFFFF"/>
                </a:highlight>
                <a:latin typeface="Aptos" panose="020B0004020202020204" pitchFamily="34" charset="0"/>
              </a:rPr>
              <a:t>Worktypes</a:t>
            </a:r>
            <a:r>
              <a:rPr lang="en-CA" sz="1800" b="0" i="0">
                <a:solidFill>
                  <a:srgbClr val="000000"/>
                </a:solidFill>
                <a:effectLst/>
                <a:highlight>
                  <a:srgbClr val="FFFFFF"/>
                </a:highlight>
                <a:latin typeface="Aptos" panose="020B0004020202020204" pitchFamily="34" charset="0"/>
              </a:rPr>
              <a:t> with high average salaries for specific experience levels might be more competitive in attracting talent. </a:t>
            </a:r>
          </a:p>
          <a:p>
            <a:pPr algn="l" rtl="0" fontAlgn="base"/>
            <a:r>
              <a:rPr lang="en-CA" sz="1800" b="0" i="0">
                <a:solidFill>
                  <a:srgbClr val="000000"/>
                </a:solidFill>
                <a:effectLst/>
                <a:highlight>
                  <a:srgbClr val="FFFFFF"/>
                </a:highlight>
                <a:latin typeface="Aptos" panose="020B0004020202020204" pitchFamily="34" charset="0"/>
              </a:rPr>
              <a:t>By analyzing both charts together, we can gain valuable insights into the job market. We can identify </a:t>
            </a:r>
            <a:r>
              <a:rPr lang="en-CA" sz="1800" b="0" i="0" err="1">
                <a:solidFill>
                  <a:srgbClr val="000000"/>
                </a:solidFill>
                <a:effectLst/>
                <a:highlight>
                  <a:srgbClr val="FFFFFF"/>
                </a:highlight>
                <a:latin typeface="Aptos" panose="020B0004020202020204" pitchFamily="34" charset="0"/>
              </a:rPr>
              <a:t>worktypes</a:t>
            </a:r>
            <a:r>
              <a:rPr lang="en-CA" sz="1800" b="0" i="0">
                <a:solidFill>
                  <a:srgbClr val="000000"/>
                </a:solidFill>
                <a:effectLst/>
                <a:highlight>
                  <a:srgbClr val="FFFFFF"/>
                </a:highlight>
                <a:latin typeface="Aptos" panose="020B0004020202020204" pitchFamily="34" charset="0"/>
              </a:rPr>
              <a:t> with high demand and the corresponding experience level employers seek. Additionally, we can understand how salaries are distributed across </a:t>
            </a:r>
            <a:r>
              <a:rPr lang="en-CA" sz="1800" b="0" i="0" err="1">
                <a:solidFill>
                  <a:srgbClr val="000000"/>
                </a:solidFill>
                <a:effectLst/>
                <a:highlight>
                  <a:srgbClr val="FFFFFF"/>
                </a:highlight>
                <a:latin typeface="Aptos" panose="020B0004020202020204" pitchFamily="34" charset="0"/>
              </a:rPr>
              <a:t>worktypes</a:t>
            </a:r>
            <a:r>
              <a:rPr lang="en-CA" sz="1800" b="0" i="0">
                <a:solidFill>
                  <a:srgbClr val="000000"/>
                </a:solidFill>
                <a:effectLst/>
                <a:highlight>
                  <a:srgbClr val="FFFFFF"/>
                </a:highlight>
                <a:latin typeface="Aptos" panose="020B0004020202020204" pitchFamily="34" charset="0"/>
              </a:rPr>
              <a:t> and how experience influences compensation. </a:t>
            </a:r>
            <a:endParaRPr lang="en-CA" b="0" i="0">
              <a:solidFill>
                <a:srgbClr val="000000"/>
              </a:solidFill>
              <a:effectLst/>
              <a:highlight>
                <a:srgbClr val="FFFFFF"/>
              </a:highlight>
              <a:latin typeface="Segoe UI" panose="020B0502040204020203" pitchFamily="34" charset="0"/>
            </a:endParaRPr>
          </a:p>
          <a:p>
            <a:pPr marL="171450" indent="-171450">
              <a:buFont typeface="Arial" panose="020B0604020202020204" pitchFamily="34" charset="0"/>
              <a:buChar char="•"/>
            </a:pPr>
            <a:r>
              <a:rPr lang="en-IN" b="0" i="0">
                <a:solidFill>
                  <a:srgbClr val="E3E3E3"/>
                </a:solidFill>
                <a:effectLst/>
                <a:highlight>
                  <a:srgbClr val="131314"/>
                </a:highlight>
                <a:latin typeface="Google Sans"/>
              </a:rPr>
              <a:t> can be particularly helpful for job seekers in tailoring their resumes and highlighting relevant skills and experiences to match employer preferences.</a:t>
            </a:r>
          </a:p>
          <a:p>
            <a:pPr algn="l">
              <a:buFont typeface="Arial" panose="020B0604020202020204" pitchFamily="34" charset="0"/>
              <a:buChar char="•"/>
            </a:pPr>
            <a:r>
              <a:rPr lang="en-IN" b="0" i="0">
                <a:solidFill>
                  <a:srgbClr val="E3E3E3"/>
                </a:solidFill>
                <a:effectLst/>
                <a:highlight>
                  <a:srgbClr val="131314"/>
                </a:highlight>
                <a:latin typeface="Google Sans"/>
              </a:rPr>
              <a:t>(Point to the graph) As you can see on this slide, the average salary offered varies depending on both the work type and the experience level.</a:t>
            </a:r>
          </a:p>
          <a:p>
            <a:pPr algn="l">
              <a:buFont typeface="Arial" panose="020B0604020202020204" pitchFamily="34" charset="0"/>
              <a:buChar char="•"/>
            </a:pPr>
            <a:r>
              <a:rPr lang="en-IN" b="0" i="0">
                <a:solidFill>
                  <a:srgbClr val="E3E3E3"/>
                </a:solidFill>
                <a:effectLst/>
                <a:highlight>
                  <a:srgbClr val="131314"/>
                </a:highlight>
                <a:latin typeface="Google Sans"/>
              </a:rPr>
              <a:t>(Discuss specific observations from the graph) For instance, we can see that full-time positions generally offer a higher average salary compared to part-time work for experienced professionals. Additionally, the average salary increases steadily as we move from entry-level to senior experience within most work types.</a:t>
            </a:r>
          </a:p>
          <a:p>
            <a:pPr algn="l">
              <a:buFont typeface="Arial" panose="020B0604020202020204" pitchFamily="34" charset="0"/>
              <a:buChar char="•"/>
            </a:pPr>
            <a:r>
              <a:rPr lang="en-IN" b="0" i="0">
                <a:solidFill>
                  <a:srgbClr val="E3E3E3"/>
                </a:solidFill>
                <a:effectLst/>
                <a:highlight>
                  <a:srgbClr val="131314"/>
                </a:highlight>
                <a:latin typeface="Google Sans"/>
              </a:rPr>
              <a:t>(Highlight key takeaways) By understanding these trends, job seekers can make informed decisions about their career paths and salary expectations. They can target work types that offer competitive compensation for their experience level.</a:t>
            </a:r>
            <a:endParaRPr lang="en-US" b="0" i="0">
              <a:solidFill>
                <a:srgbClr val="E3E3E3"/>
              </a:solidFill>
              <a:effectLst/>
              <a:highlight>
                <a:srgbClr val="131314"/>
              </a:highlight>
              <a:latin typeface="Google Sans"/>
            </a:endParaRPr>
          </a:p>
          <a:p>
            <a:pPr algn="l">
              <a:buFont typeface="Arial" panose="020B0604020202020204" pitchFamily="34" charset="0"/>
              <a:buNone/>
            </a:pPr>
            <a:endParaRPr lang="en-US" b="0" i="0">
              <a:solidFill>
                <a:srgbClr val="E3E3E3"/>
              </a:solidFill>
              <a:effectLst/>
              <a:highlight>
                <a:srgbClr val="131314"/>
              </a:highlight>
              <a:latin typeface="Google Sans"/>
            </a:endParaRPr>
          </a:p>
          <a:p>
            <a:pPr algn="l">
              <a:buFont typeface="Arial" panose="020B0604020202020204" pitchFamily="34" charset="0"/>
              <a:buNone/>
            </a:pPr>
            <a:r>
              <a:rPr lang="en-US" b="1" i="0">
                <a:solidFill>
                  <a:srgbClr val="E3E3E3"/>
                </a:solidFill>
                <a:effectLst/>
                <a:highlight>
                  <a:srgbClr val="131314"/>
                </a:highlight>
                <a:latin typeface="Google Sans"/>
              </a:rPr>
              <a:t>Industry by Applies/views:</a:t>
            </a:r>
          </a:p>
          <a:p>
            <a:pPr algn="l">
              <a:buFont typeface="Arial" panose="020B0604020202020204" pitchFamily="34" charset="0"/>
              <a:buChar char="•"/>
            </a:pPr>
            <a:r>
              <a:rPr lang="en-IN" b="0" i="0">
                <a:solidFill>
                  <a:srgbClr val="E3E3E3"/>
                </a:solidFill>
                <a:effectLst/>
                <a:highlight>
                  <a:srgbClr val="131314"/>
                </a:highlight>
                <a:latin typeface="Google Sans"/>
              </a:rPr>
              <a:t>This chart </a:t>
            </a:r>
            <a:r>
              <a:rPr lang="en-IN" b="0" i="0" err="1">
                <a:solidFill>
                  <a:srgbClr val="E3E3E3"/>
                </a:solidFill>
                <a:effectLst/>
                <a:highlight>
                  <a:srgbClr val="131314"/>
                </a:highlight>
                <a:latin typeface="Google Sans"/>
              </a:rPr>
              <a:t>analyzes</a:t>
            </a:r>
            <a:r>
              <a:rPr lang="en-IN" b="0" i="0">
                <a:solidFill>
                  <a:srgbClr val="E3E3E3"/>
                </a:solidFill>
                <a:effectLst/>
                <a:highlight>
                  <a:srgbClr val="131314"/>
                </a:highlight>
                <a:latin typeface="Google Sans"/>
              </a:rPr>
              <a:t> applications and views for job postings categorized by industry.</a:t>
            </a:r>
          </a:p>
          <a:p>
            <a:pPr algn="l">
              <a:buFont typeface="Arial" panose="020B0604020202020204" pitchFamily="34" charset="0"/>
              <a:buChar char="•"/>
            </a:pPr>
            <a:r>
              <a:rPr lang="en-IN" b="1" i="0">
                <a:solidFill>
                  <a:srgbClr val="E3E3E3"/>
                </a:solidFill>
                <a:effectLst/>
                <a:highlight>
                  <a:srgbClr val="131314"/>
                </a:highlight>
                <a:latin typeface="Google Sans"/>
              </a:rPr>
              <a:t>Industry Attractiveness:</a:t>
            </a:r>
            <a:r>
              <a:rPr lang="en-IN" b="0" i="0">
                <a:solidFill>
                  <a:srgbClr val="E3E3E3"/>
                </a:solidFill>
                <a:effectLst/>
                <a:highlight>
                  <a:srgbClr val="131314"/>
                </a:highlight>
                <a:latin typeface="Google Sans"/>
              </a:rPr>
              <a:t> Industries with high applications and views relative to others are likely more attractive to job seekers, potentially due to factors like salary, work-life balance, or industry growth.</a:t>
            </a:r>
          </a:p>
          <a:p>
            <a:pPr algn="l">
              <a:buFont typeface="Arial" panose="020B0604020202020204" pitchFamily="34" charset="0"/>
              <a:buChar char="•"/>
            </a:pPr>
            <a:r>
              <a:rPr lang="en-IN" b="1" i="0">
                <a:solidFill>
                  <a:srgbClr val="E3E3E3"/>
                </a:solidFill>
                <a:effectLst/>
                <a:highlight>
                  <a:srgbClr val="131314"/>
                </a:highlight>
                <a:latin typeface="Google Sans"/>
              </a:rPr>
              <a:t>Job Seeker Interest:</a:t>
            </a:r>
            <a:r>
              <a:rPr lang="en-IN" b="0" i="0">
                <a:solidFill>
                  <a:srgbClr val="E3E3E3"/>
                </a:solidFill>
                <a:effectLst/>
                <a:highlight>
                  <a:srgbClr val="131314"/>
                </a:highlight>
                <a:latin typeface="Google Sans"/>
              </a:rPr>
              <a:t> The application/view ratio provides insights into competition for jobs within an industry. High applications relative to views suggest a competitive landscape, while the opposite might indicate a lack of qualified candidates.</a:t>
            </a:r>
          </a:p>
          <a:p>
            <a:pPr algn="l">
              <a:buFont typeface="Arial" panose="020B0604020202020204" pitchFamily="34" charset="0"/>
              <a:buNone/>
            </a:pPr>
            <a:endParaRPr lang="en-US" b="1" i="0">
              <a:solidFill>
                <a:srgbClr val="E3E3E3"/>
              </a:solidFill>
              <a:effectLst/>
              <a:highlight>
                <a:srgbClr val="131314"/>
              </a:highlight>
              <a:latin typeface="Google Sans"/>
            </a:endParaRPr>
          </a:p>
        </p:txBody>
      </p:sp>
      <p:sp>
        <p:nvSpPr>
          <p:cNvPr id="4" name="Slide Number Placeholder 3"/>
          <p:cNvSpPr>
            <a:spLocks noGrp="1"/>
          </p:cNvSpPr>
          <p:nvPr>
            <p:ph type="sldNum" sz="quarter" idx="5"/>
          </p:nvPr>
        </p:nvSpPr>
        <p:spPr/>
        <p:txBody>
          <a:bodyPr/>
          <a:lstStyle/>
          <a:p>
            <a:fld id="{C000F3A6-BDF8-974A-A9CD-8496426483E2}" type="slidenum">
              <a:rPr lang="en-US" smtClean="0"/>
              <a:t>13</a:t>
            </a:fld>
            <a:endParaRPr lang="en-US"/>
          </a:p>
        </p:txBody>
      </p:sp>
    </p:spTree>
    <p:extLst>
      <p:ext uri="{BB962C8B-B14F-4D97-AF65-F5344CB8AC3E}">
        <p14:creationId xmlns:p14="http://schemas.microsoft.com/office/powerpoint/2010/main" val="306678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Continuing from the insights gathered on our previous slide, it's clear that understanding the intersection between work types, experience levels, and salary offers a comprehensive view of the job market landscape.</a:t>
            </a:r>
            <a:br>
              <a:rPr lang="en-US" b="1">
                <a:cs typeface="+mn-lt"/>
              </a:rPr>
            </a:br>
            <a:r>
              <a:rPr lang="en-US" b="1"/>
              <a:t>With a deep understanding of in-demand skills and emerging job trends, job seekers can navigate their paths with clarity, while organizations gain a competitive edge in recruitment and talent acquisition strategies. Moreover, educational institutions and policymakers can utilize these insights to craft responsive curricula and policies, and employers can optimize talent management with benchmarks for compensation and benefits. Ultimately, these findings foster resilience in the workforce, enabling adaptation to technological advancements and economic shifts, ensuring a future where talent thrives amidst change.</a:t>
            </a:r>
            <a:endParaRPr lang="en-US"/>
          </a:p>
        </p:txBody>
      </p:sp>
      <p:sp>
        <p:nvSpPr>
          <p:cNvPr id="4" name="Slide Number Placeholder 3"/>
          <p:cNvSpPr>
            <a:spLocks noGrp="1"/>
          </p:cNvSpPr>
          <p:nvPr>
            <p:ph type="sldNum" sz="quarter" idx="5"/>
          </p:nvPr>
        </p:nvSpPr>
        <p:spPr/>
        <p:txBody>
          <a:bodyPr/>
          <a:lstStyle/>
          <a:p>
            <a:fld id="{C000F3A6-BDF8-974A-A9CD-8496426483E2}" type="slidenum">
              <a:rPr lang="en-US" smtClean="0"/>
              <a:t>14</a:t>
            </a:fld>
            <a:endParaRPr lang="en-US"/>
          </a:p>
        </p:txBody>
      </p:sp>
    </p:spTree>
    <p:extLst>
      <p:ext uri="{BB962C8B-B14F-4D97-AF65-F5344CB8AC3E}">
        <p14:creationId xmlns:p14="http://schemas.microsoft.com/office/powerpoint/2010/main" val="148115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By looking at lots of data, we can figure out which skills are most important for different jobs and where those jobs are growing. This helps you pick the best path for your career and helps companies hire the right people. It also helps schools and governments make sure they're teaching the right things for the jobs that are out there. Plus, by using data to look into the future, we can be ready for the changes that are coming in the job market. This isn't just about helping individuals and companies—it's about making our whole economy stronger and giving everyone more opportunities. And by doing this research, we're laying the groundwork for even more improvements down the road. So, let's work together to make sure everyone has a chance to succeed in the ever-changing world of work. Thank you!</a:t>
            </a:r>
          </a:p>
        </p:txBody>
      </p:sp>
      <p:sp>
        <p:nvSpPr>
          <p:cNvPr id="4" name="Slide Number Placeholder 3"/>
          <p:cNvSpPr>
            <a:spLocks noGrp="1"/>
          </p:cNvSpPr>
          <p:nvPr>
            <p:ph type="sldNum" sz="quarter" idx="5"/>
          </p:nvPr>
        </p:nvSpPr>
        <p:spPr/>
        <p:txBody>
          <a:bodyPr/>
          <a:lstStyle/>
          <a:p>
            <a:fld id="{C000F3A6-BDF8-974A-A9CD-8496426483E2}" type="slidenum">
              <a:rPr lang="en-US" smtClean="0"/>
              <a:t>15</a:t>
            </a:fld>
            <a:endParaRPr lang="en-US"/>
          </a:p>
        </p:txBody>
      </p:sp>
    </p:spTree>
    <p:extLst>
      <p:ext uri="{BB962C8B-B14F-4D97-AF65-F5344CB8AC3E}">
        <p14:creationId xmlns:p14="http://schemas.microsoft.com/office/powerpoint/2010/main" val="124495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dirty="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dirty="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7DE6118-2437-4B30-8E3C-4D2BE6020583}" type="datetimeFigureOut">
              <a:rPr lang="en-US" dirty="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opresume.com/career-advice/soft-skills-and-how-to-showcase-them-on-resume" TargetMode="External"/><Relationship Id="rId2" Type="http://schemas.openxmlformats.org/officeDocument/2006/relationships/hyperlink" Target="https://www.kaggle.com/datasets/arshkon/linkedin-job-postings?resource=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433AC8-8A78-46AB-B013-07DC9D752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AC2AC-54A5-6A8B-D627-39230A5C6DC2}"/>
              </a:ext>
            </a:extLst>
          </p:cNvPr>
          <p:cNvSpPr>
            <a:spLocks noGrp="1"/>
          </p:cNvSpPr>
          <p:nvPr>
            <p:ph type="ctrTitle"/>
          </p:nvPr>
        </p:nvSpPr>
        <p:spPr>
          <a:xfrm>
            <a:off x="5307291" y="498329"/>
            <a:ext cx="6221689" cy="3732835"/>
          </a:xfrm>
        </p:spPr>
        <p:txBody>
          <a:bodyPr>
            <a:normAutofit/>
          </a:bodyPr>
          <a:lstStyle/>
          <a:p>
            <a:r>
              <a:rPr lang="en-US" sz="4000" b="1">
                <a:latin typeface="Arial Rounded MT Bold"/>
              </a:rPr>
              <a:t>Unveiling the Future of Careers: A Data-Driven Exploration of LinkedIn Job Postings</a:t>
            </a:r>
          </a:p>
        </p:txBody>
      </p:sp>
      <p:sp>
        <p:nvSpPr>
          <p:cNvPr id="3" name="Subtitle 2">
            <a:extLst>
              <a:ext uri="{FF2B5EF4-FFF2-40B4-BE49-F238E27FC236}">
                <a16:creationId xmlns:a16="http://schemas.microsoft.com/office/drawing/2014/main" id="{C9746759-023A-DF1B-7492-C563E255FC73}"/>
              </a:ext>
            </a:extLst>
          </p:cNvPr>
          <p:cNvSpPr>
            <a:spLocks noGrp="1"/>
          </p:cNvSpPr>
          <p:nvPr>
            <p:ph type="subTitle" idx="1"/>
          </p:nvPr>
        </p:nvSpPr>
        <p:spPr>
          <a:xfrm>
            <a:off x="5307292" y="4436462"/>
            <a:ext cx="6221688" cy="2253943"/>
          </a:xfrm>
        </p:spPr>
        <p:txBody>
          <a:bodyPr vert="horz" lIns="91440" tIns="45720" rIns="91440" bIns="45720" rtlCol="0" anchor="t">
            <a:normAutofit/>
          </a:bodyPr>
          <a:lstStyle/>
          <a:p>
            <a:pPr>
              <a:lnSpc>
                <a:spcPct val="102000"/>
              </a:lnSpc>
              <a:spcAft>
                <a:spcPts val="600"/>
              </a:spcAft>
            </a:pPr>
            <a:r>
              <a:rPr lang="en-US" sz="1500">
                <a:latin typeface="Arial Nova"/>
              </a:rPr>
              <a:t>Presented By: </a:t>
            </a:r>
          </a:p>
          <a:p>
            <a:pPr>
              <a:lnSpc>
                <a:spcPct val="100000"/>
              </a:lnSpc>
              <a:spcAft>
                <a:spcPts val="600"/>
              </a:spcAft>
            </a:pPr>
            <a:r>
              <a:rPr lang="en-US" sz="1500">
                <a:latin typeface="Arial Nova"/>
              </a:rPr>
              <a:t>Saikeshav Motwani</a:t>
            </a:r>
          </a:p>
          <a:p>
            <a:pPr>
              <a:lnSpc>
                <a:spcPct val="100000"/>
              </a:lnSpc>
              <a:spcAft>
                <a:spcPts val="600"/>
              </a:spcAft>
            </a:pPr>
            <a:r>
              <a:rPr lang="en-US" sz="1500">
                <a:latin typeface="Arial Nova"/>
              </a:rPr>
              <a:t>Ayush Patel</a:t>
            </a:r>
          </a:p>
          <a:p>
            <a:pPr>
              <a:lnSpc>
                <a:spcPct val="100000"/>
              </a:lnSpc>
              <a:spcAft>
                <a:spcPts val="600"/>
              </a:spcAft>
            </a:pPr>
            <a:r>
              <a:rPr lang="en-US" sz="1500">
                <a:latin typeface="Arial Nova"/>
              </a:rPr>
              <a:t>Viraj Bhavsar</a:t>
            </a:r>
            <a:br>
              <a:rPr lang="en-US" sz="1500">
                <a:latin typeface="Arial Nova"/>
              </a:rPr>
            </a:br>
            <a:r>
              <a:rPr lang="en-US" sz="1500">
                <a:latin typeface="Arial Nova"/>
              </a:rPr>
              <a:t>Mitesh Singh</a:t>
            </a:r>
          </a:p>
          <a:p>
            <a:pPr>
              <a:lnSpc>
                <a:spcPct val="100000"/>
              </a:lnSpc>
              <a:spcAft>
                <a:spcPts val="600"/>
              </a:spcAft>
            </a:pPr>
            <a:r>
              <a:rPr lang="en-US" sz="1500">
                <a:latin typeface="Arial Nova"/>
              </a:rPr>
              <a:t>Vedant Pandya</a:t>
            </a:r>
          </a:p>
          <a:p>
            <a:pPr>
              <a:lnSpc>
                <a:spcPct val="100000"/>
              </a:lnSpc>
              <a:spcAft>
                <a:spcPts val="600"/>
              </a:spcAft>
            </a:pPr>
            <a:r>
              <a:rPr lang="en-US" sz="1500">
                <a:latin typeface="Arial Nova"/>
              </a:rPr>
              <a:t>Sherin Jacob</a:t>
            </a:r>
          </a:p>
        </p:txBody>
      </p:sp>
      <p:sp>
        <p:nvSpPr>
          <p:cNvPr id="12" name="Freeform 6">
            <a:extLst>
              <a:ext uri="{FF2B5EF4-FFF2-40B4-BE49-F238E27FC236}">
                <a16:creationId xmlns:a16="http://schemas.microsoft.com/office/drawing/2014/main" id="{37E10E69-B2A5-4F8D-A7C0-F958BB7B4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4" name="Freeform 6">
            <a:extLst>
              <a:ext uri="{FF2B5EF4-FFF2-40B4-BE49-F238E27FC236}">
                <a16:creationId xmlns:a16="http://schemas.microsoft.com/office/drawing/2014/main" id="{2E4B17F2-7877-4CC5-B6F6-F4147FE7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pic>
        <p:nvPicPr>
          <p:cNvPr id="7" name="Graphic 6" descr="Office Worker">
            <a:extLst>
              <a:ext uri="{FF2B5EF4-FFF2-40B4-BE49-F238E27FC236}">
                <a16:creationId xmlns:a16="http://schemas.microsoft.com/office/drawing/2014/main" id="{92DCE0D6-9CEA-90C6-82E6-00AAB15B53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1403" y="2169078"/>
            <a:ext cx="2719859" cy="2719859"/>
          </a:xfrm>
          <a:prstGeom prst="rect">
            <a:avLst/>
          </a:prstGeom>
        </p:spPr>
      </p:pic>
    </p:spTree>
    <p:extLst>
      <p:ext uri="{BB962C8B-B14F-4D97-AF65-F5344CB8AC3E}">
        <p14:creationId xmlns:p14="http://schemas.microsoft.com/office/powerpoint/2010/main" val="135677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6872-BA58-72D0-90A7-E3416BB692DC}"/>
              </a:ext>
            </a:extLst>
          </p:cNvPr>
          <p:cNvSpPr>
            <a:spLocks noGrp="1"/>
          </p:cNvSpPr>
          <p:nvPr>
            <p:ph type="title"/>
          </p:nvPr>
        </p:nvSpPr>
        <p:spPr>
          <a:xfrm>
            <a:off x="1088580" y="327212"/>
            <a:ext cx="4495788" cy="1015253"/>
          </a:xfrm>
        </p:spPr>
        <p:txBody>
          <a:bodyPr>
            <a:normAutofit/>
          </a:bodyPr>
          <a:lstStyle/>
          <a:p>
            <a:r>
              <a:rPr lang="en-US">
                <a:latin typeface="Arial Rounded MT Bold"/>
              </a:rPr>
              <a:t>Linear Model</a:t>
            </a:r>
          </a:p>
        </p:txBody>
      </p:sp>
      <p:sp>
        <p:nvSpPr>
          <p:cNvPr id="10" name="Content Placeholder 9">
            <a:extLst>
              <a:ext uri="{FF2B5EF4-FFF2-40B4-BE49-F238E27FC236}">
                <a16:creationId xmlns:a16="http://schemas.microsoft.com/office/drawing/2014/main" id="{3AC9424C-AA7F-40E4-B669-E29F54A2E6CE}"/>
              </a:ext>
            </a:extLst>
          </p:cNvPr>
          <p:cNvSpPr>
            <a:spLocks noGrp="1"/>
          </p:cNvSpPr>
          <p:nvPr>
            <p:ph idx="1"/>
          </p:nvPr>
        </p:nvSpPr>
        <p:spPr>
          <a:xfrm>
            <a:off x="1088579" y="1355912"/>
            <a:ext cx="4495788" cy="5309346"/>
          </a:xfrm>
        </p:spPr>
        <p:txBody>
          <a:bodyPr vert="horz" lIns="91440" tIns="45720" rIns="91440" bIns="45720" rtlCol="0" anchor="t">
            <a:normAutofit fontScale="92500" lnSpcReduction="10000"/>
          </a:bodyPr>
          <a:lstStyle/>
          <a:p>
            <a:pPr marL="383540" indent="-383540"/>
            <a:r>
              <a:rPr lang="en-US">
                <a:latin typeface="Arial Nova"/>
                <a:ea typeface="+mn-lt"/>
                <a:cs typeface="+mn-lt"/>
              </a:rPr>
              <a:t>Model 2.0 stands out with superior accuracy in predicting average salary due to its incorporation of additional inputs, notably maximum and minimum salary data.</a:t>
            </a:r>
          </a:p>
          <a:p>
            <a:pPr marL="383540" indent="-383540"/>
            <a:r>
              <a:rPr lang="en-US">
                <a:latin typeface="Arial Nova"/>
                <a:ea typeface="+mn-lt"/>
                <a:cs typeface="+mn-lt"/>
              </a:rPr>
              <a:t>Recognizing the significance of these extra inputs, we opt to test both Model 2.0 and Model 3.0 to determine the most effective choice.</a:t>
            </a:r>
            <a:endParaRPr lang="en-US">
              <a:latin typeface="Arial Nova"/>
            </a:endParaRPr>
          </a:p>
          <a:p>
            <a:pPr marL="383540" indent="-383540"/>
            <a:r>
              <a:rPr lang="en-US">
                <a:latin typeface="Arial Nova"/>
                <a:ea typeface="+mn-lt"/>
                <a:cs typeface="+mn-lt"/>
              </a:rPr>
              <a:t>The decision underscores the importance of comparative testing to validate model performance and ensure optimal predictive capabilities.</a:t>
            </a:r>
            <a:endParaRPr lang="en-US">
              <a:latin typeface="Arial Nova"/>
            </a:endParaRPr>
          </a:p>
          <a:p>
            <a:pPr marL="383540" indent="-383540"/>
            <a:r>
              <a:rPr lang="en-US">
                <a:latin typeface="Arial Nova"/>
                <a:ea typeface="+mn-lt"/>
                <a:cs typeface="+mn-lt"/>
              </a:rPr>
              <a:t>Beyond accuracy, considerations such as computational efficiency and scalability will inform the final model selection, aligning with project objectives.</a:t>
            </a:r>
            <a:endParaRPr lang="en-US">
              <a:latin typeface="Arial Nova"/>
            </a:endParaRPr>
          </a:p>
        </p:txBody>
      </p:sp>
      <p:pic>
        <p:nvPicPr>
          <p:cNvPr id="6" name="Picture 5" descr="A diagram of a graph&#10;&#10;Description automatically generated">
            <a:extLst>
              <a:ext uri="{FF2B5EF4-FFF2-40B4-BE49-F238E27FC236}">
                <a16:creationId xmlns:a16="http://schemas.microsoft.com/office/drawing/2014/main" id="{19F1D533-7B42-BA0C-1981-1FC2D20E2F89}"/>
              </a:ext>
            </a:extLst>
          </p:cNvPr>
          <p:cNvPicPr>
            <a:picLocks noChangeAspect="1"/>
          </p:cNvPicPr>
          <p:nvPr/>
        </p:nvPicPr>
        <p:blipFill rotWithShape="1">
          <a:blip r:embed="rId2"/>
          <a:srcRect t="5800" r="-5" b="4402"/>
          <a:stretch/>
        </p:blipFill>
        <p:spPr>
          <a:xfrm>
            <a:off x="6102096" y="4212707"/>
            <a:ext cx="3044952" cy="2645294"/>
          </a:xfrm>
          <a:prstGeom prst="rect">
            <a:avLst/>
          </a:prstGeom>
        </p:spPr>
      </p:pic>
      <p:pic>
        <p:nvPicPr>
          <p:cNvPr id="4" name="Content Placeholder 3" descr="A diagram of a graph&#10;&#10;Description automatically generated">
            <a:extLst>
              <a:ext uri="{FF2B5EF4-FFF2-40B4-BE49-F238E27FC236}">
                <a16:creationId xmlns:a16="http://schemas.microsoft.com/office/drawing/2014/main" id="{A632373A-41B2-333E-BD92-638410BA5CC5}"/>
              </a:ext>
            </a:extLst>
          </p:cNvPr>
          <p:cNvPicPr>
            <a:picLocks noChangeAspect="1"/>
          </p:cNvPicPr>
          <p:nvPr/>
        </p:nvPicPr>
        <p:blipFill rotWithShape="1">
          <a:blip r:embed="rId3"/>
          <a:srcRect t="1431" r="-5" b="51"/>
          <a:stretch/>
        </p:blipFill>
        <p:spPr>
          <a:xfrm>
            <a:off x="9147049" y="4203287"/>
            <a:ext cx="3044952" cy="2654714"/>
          </a:xfrm>
          <a:prstGeom prst="rect">
            <a:avLst/>
          </a:prstGeom>
        </p:spPr>
      </p:pic>
      <p:pic>
        <p:nvPicPr>
          <p:cNvPr id="5" name="Picture 4" descr="A graph showing the average salary&#10;&#10;Description automatically generated">
            <a:extLst>
              <a:ext uri="{FF2B5EF4-FFF2-40B4-BE49-F238E27FC236}">
                <a16:creationId xmlns:a16="http://schemas.microsoft.com/office/drawing/2014/main" id="{DE33C2DF-10C2-F285-8B1E-1C72832535F7}"/>
              </a:ext>
            </a:extLst>
          </p:cNvPr>
          <p:cNvPicPr>
            <a:picLocks noChangeAspect="1"/>
          </p:cNvPicPr>
          <p:nvPr/>
        </p:nvPicPr>
        <p:blipFill rotWithShape="1">
          <a:blip r:embed="rId4"/>
          <a:srcRect t="12816" r="2" b="1784"/>
          <a:stretch/>
        </p:blipFill>
        <p:spPr>
          <a:xfrm>
            <a:off x="6102096" y="10"/>
            <a:ext cx="6089904" cy="4212696"/>
          </a:xfrm>
          <a:prstGeom prst="rect">
            <a:avLst/>
          </a:prstGeom>
        </p:spPr>
      </p:pic>
      <p:sp>
        <p:nvSpPr>
          <p:cNvPr id="7" name="TextBox 6">
            <a:extLst>
              <a:ext uri="{FF2B5EF4-FFF2-40B4-BE49-F238E27FC236}">
                <a16:creationId xmlns:a16="http://schemas.microsoft.com/office/drawing/2014/main" id="{B9CA090C-DB53-B80D-F91A-89780E1FB997}"/>
              </a:ext>
            </a:extLst>
          </p:cNvPr>
          <p:cNvSpPr txBox="1"/>
          <p:nvPr/>
        </p:nvSpPr>
        <p:spPr>
          <a:xfrm>
            <a:off x="6429375" y="84043"/>
            <a:ext cx="14567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Nova"/>
              </a:rPr>
              <a:t>Linear Model 2</a:t>
            </a:r>
          </a:p>
        </p:txBody>
      </p:sp>
      <p:sp>
        <p:nvSpPr>
          <p:cNvPr id="8" name="TextBox 7">
            <a:extLst>
              <a:ext uri="{FF2B5EF4-FFF2-40B4-BE49-F238E27FC236}">
                <a16:creationId xmlns:a16="http://schemas.microsoft.com/office/drawing/2014/main" id="{46BF172E-0C27-A2EC-4BB9-E52F06BD3E57}"/>
              </a:ext>
            </a:extLst>
          </p:cNvPr>
          <p:cNvSpPr txBox="1"/>
          <p:nvPr/>
        </p:nvSpPr>
        <p:spPr>
          <a:xfrm>
            <a:off x="6093199" y="4207807"/>
            <a:ext cx="10533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Nova"/>
              </a:rPr>
              <a:t>Linear Model 3</a:t>
            </a:r>
          </a:p>
        </p:txBody>
      </p:sp>
      <p:sp>
        <p:nvSpPr>
          <p:cNvPr id="9" name="TextBox 8">
            <a:extLst>
              <a:ext uri="{FF2B5EF4-FFF2-40B4-BE49-F238E27FC236}">
                <a16:creationId xmlns:a16="http://schemas.microsoft.com/office/drawing/2014/main" id="{4E224E5D-A185-5249-2C26-5CC4B84074D3}"/>
              </a:ext>
            </a:extLst>
          </p:cNvPr>
          <p:cNvSpPr txBox="1"/>
          <p:nvPr/>
        </p:nvSpPr>
        <p:spPr>
          <a:xfrm>
            <a:off x="9141198" y="4219013"/>
            <a:ext cx="952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Nova"/>
              </a:rPr>
              <a:t>Linear Model 1</a:t>
            </a:r>
          </a:p>
        </p:txBody>
      </p:sp>
    </p:spTree>
    <p:extLst>
      <p:ext uri="{BB962C8B-B14F-4D97-AF65-F5344CB8AC3E}">
        <p14:creationId xmlns:p14="http://schemas.microsoft.com/office/powerpoint/2010/main" val="239885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A22C-4523-D24B-347C-565BC918839A}"/>
              </a:ext>
            </a:extLst>
          </p:cNvPr>
          <p:cNvSpPr>
            <a:spLocks noGrp="1"/>
          </p:cNvSpPr>
          <p:nvPr>
            <p:ph type="title"/>
          </p:nvPr>
        </p:nvSpPr>
        <p:spPr>
          <a:xfrm>
            <a:off x="1371600" y="685800"/>
            <a:ext cx="8112430" cy="903195"/>
          </a:xfrm>
        </p:spPr>
        <p:txBody>
          <a:bodyPr vert="horz" lIns="91440" tIns="45720" rIns="91440" bIns="45720" rtlCol="0" anchor="t">
            <a:normAutofit/>
          </a:bodyPr>
          <a:lstStyle/>
          <a:p>
            <a:r>
              <a:rPr lang="en-US" cap="all">
                <a:latin typeface="Arial Rounded MT Bold"/>
              </a:rPr>
              <a:t>Chaid Model</a:t>
            </a:r>
          </a:p>
        </p:txBody>
      </p:sp>
      <p:sp>
        <p:nvSpPr>
          <p:cNvPr id="5" name="TextBox 4">
            <a:extLst>
              <a:ext uri="{FF2B5EF4-FFF2-40B4-BE49-F238E27FC236}">
                <a16:creationId xmlns:a16="http://schemas.microsoft.com/office/drawing/2014/main" id="{454CE391-E7C3-EDB9-42D7-015AB8C9DCF1}"/>
              </a:ext>
            </a:extLst>
          </p:cNvPr>
          <p:cNvSpPr txBox="1"/>
          <p:nvPr/>
        </p:nvSpPr>
        <p:spPr>
          <a:xfrm>
            <a:off x="1371600" y="1591235"/>
            <a:ext cx="10398429" cy="12954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83540" indent="-383540" defTabSz="914400">
              <a:lnSpc>
                <a:spcPct val="94000"/>
              </a:lnSpc>
              <a:spcAft>
                <a:spcPts val="200"/>
              </a:spcAft>
              <a:buFont typeface="Franklin Gothic Book" panose="020B0503020102020204" pitchFamily="34" charset="0"/>
              <a:buChar char="•"/>
            </a:pPr>
            <a:r>
              <a:rPr lang="en-US">
                <a:solidFill>
                  <a:schemeClr val="tx2"/>
                </a:solidFill>
                <a:latin typeface="Arial Nova"/>
              </a:rPr>
              <a:t>We came to the conclusion that this model is a good way to forecast whether a job will be approved for remote work or not. </a:t>
            </a:r>
          </a:p>
          <a:p>
            <a:pPr marL="383540" indent="-383540" defTabSz="914400">
              <a:lnSpc>
                <a:spcPct val="94000"/>
              </a:lnSpc>
              <a:spcAft>
                <a:spcPts val="200"/>
              </a:spcAft>
              <a:buFont typeface="Franklin Gothic Book" panose="020B0503020102020204" pitchFamily="34" charset="0"/>
              <a:buChar char="•"/>
            </a:pPr>
            <a:r>
              <a:rPr lang="en-US">
                <a:solidFill>
                  <a:schemeClr val="tx2"/>
                </a:solidFill>
                <a:latin typeface="Arial Nova"/>
              </a:rPr>
              <a:t>We will determine whether the project has effectively reached its initial objectives by summarizing the assessment results in terms of business success criteria.</a:t>
            </a:r>
          </a:p>
        </p:txBody>
      </p:sp>
      <p:pic>
        <p:nvPicPr>
          <p:cNvPr id="4" name="Content Placeholder 3" descr="A diagram of a work flow&#10;&#10;Description automatically generated">
            <a:extLst>
              <a:ext uri="{FF2B5EF4-FFF2-40B4-BE49-F238E27FC236}">
                <a16:creationId xmlns:a16="http://schemas.microsoft.com/office/drawing/2014/main" id="{75BA383D-E736-9ABC-687E-AA21D0182F3A}"/>
              </a:ext>
            </a:extLst>
          </p:cNvPr>
          <p:cNvPicPr>
            <a:picLocks noGrp="1" noChangeAspect="1"/>
          </p:cNvPicPr>
          <p:nvPr>
            <p:ph idx="1"/>
          </p:nvPr>
        </p:nvPicPr>
        <p:blipFill>
          <a:blip r:embed="rId2"/>
          <a:stretch>
            <a:fillRect/>
          </a:stretch>
        </p:blipFill>
        <p:spPr>
          <a:xfrm>
            <a:off x="1367144" y="3196958"/>
            <a:ext cx="10394299" cy="3136013"/>
          </a:xfrm>
          <a:prstGeom prst="rect">
            <a:avLst/>
          </a:prstGeom>
        </p:spPr>
      </p:pic>
    </p:spTree>
    <p:extLst>
      <p:ext uri="{BB962C8B-B14F-4D97-AF65-F5344CB8AC3E}">
        <p14:creationId xmlns:p14="http://schemas.microsoft.com/office/powerpoint/2010/main" val="92978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AB8D-BA15-203E-B4CD-20527D291E22}"/>
              </a:ext>
            </a:extLst>
          </p:cNvPr>
          <p:cNvSpPr>
            <a:spLocks noGrp="1"/>
          </p:cNvSpPr>
          <p:nvPr>
            <p:ph type="title"/>
          </p:nvPr>
        </p:nvSpPr>
        <p:spPr>
          <a:xfrm>
            <a:off x="1057835" y="517712"/>
            <a:ext cx="9601200" cy="829849"/>
          </a:xfrm>
        </p:spPr>
        <p:txBody>
          <a:bodyPr>
            <a:normAutofit fontScale="90000"/>
          </a:bodyPr>
          <a:lstStyle/>
          <a:p>
            <a:r>
              <a:rPr lang="en-US" b="1">
                <a:latin typeface="Arial Rounded MT Bold"/>
              </a:rPr>
              <a:t>Key Findings: Job Posting by State</a:t>
            </a:r>
          </a:p>
        </p:txBody>
      </p:sp>
      <p:pic>
        <p:nvPicPr>
          <p:cNvPr id="5" name="Content Placeholder 4" descr="A screenshot of a computer screen&#10;&#10;Description automatically generated">
            <a:extLst>
              <a:ext uri="{FF2B5EF4-FFF2-40B4-BE49-F238E27FC236}">
                <a16:creationId xmlns:a16="http://schemas.microsoft.com/office/drawing/2014/main" id="{2D91BCE8-01F9-F62D-828C-4F435C5D03AD}"/>
              </a:ext>
            </a:extLst>
          </p:cNvPr>
          <p:cNvPicPr>
            <a:picLocks noGrp="1" noChangeAspect="1"/>
          </p:cNvPicPr>
          <p:nvPr>
            <p:ph idx="1"/>
          </p:nvPr>
        </p:nvPicPr>
        <p:blipFill rotWithShape="1">
          <a:blip r:embed="rId3"/>
          <a:srcRect b="3993"/>
          <a:stretch/>
        </p:blipFill>
        <p:spPr>
          <a:xfrm>
            <a:off x="1062011" y="1534684"/>
            <a:ext cx="7382501" cy="4458940"/>
          </a:xfrm>
        </p:spPr>
      </p:pic>
      <p:sp>
        <p:nvSpPr>
          <p:cNvPr id="6" name="TextBox 5">
            <a:extLst>
              <a:ext uri="{FF2B5EF4-FFF2-40B4-BE49-F238E27FC236}">
                <a16:creationId xmlns:a16="http://schemas.microsoft.com/office/drawing/2014/main" id="{C2D2223E-D8DC-A8C0-DB07-E3EA0D801900}"/>
              </a:ext>
            </a:extLst>
          </p:cNvPr>
          <p:cNvSpPr txBox="1"/>
          <p:nvPr/>
        </p:nvSpPr>
        <p:spPr>
          <a:xfrm>
            <a:off x="8566366" y="3022060"/>
            <a:ext cx="3624407" cy="1477328"/>
          </a:xfrm>
          <a:prstGeom prst="rect">
            <a:avLst/>
          </a:prstGeom>
          <a:noFill/>
        </p:spPr>
        <p:txBody>
          <a:bodyPr wrap="square" lIns="91440" tIns="45720" rIns="91440" bIns="45720" rtlCol="0" anchor="t">
            <a:spAutoFit/>
          </a:bodyPr>
          <a:lstStyle/>
          <a:p>
            <a:r>
              <a:rPr lang="en-US">
                <a:latin typeface="Arial Nova"/>
              </a:rPr>
              <a:t>Understanding geographical distribution of job postings provides insights into regional job markets and economic activity.</a:t>
            </a:r>
          </a:p>
          <a:p>
            <a:endParaRPr lang="en-US">
              <a:latin typeface="Arial Nova"/>
            </a:endParaRPr>
          </a:p>
        </p:txBody>
      </p:sp>
    </p:spTree>
    <p:extLst>
      <p:ext uri="{BB962C8B-B14F-4D97-AF65-F5344CB8AC3E}">
        <p14:creationId xmlns:p14="http://schemas.microsoft.com/office/powerpoint/2010/main" val="183572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2" name="Rectangle 41">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4E6A2-E076-D30E-A2F7-6B33BF055E7A}"/>
              </a:ext>
            </a:extLst>
          </p:cNvPr>
          <p:cNvSpPr>
            <a:spLocks noGrp="1"/>
          </p:cNvSpPr>
          <p:nvPr>
            <p:ph type="title"/>
          </p:nvPr>
        </p:nvSpPr>
        <p:spPr>
          <a:xfrm>
            <a:off x="8112433" y="3623388"/>
            <a:ext cx="3811393" cy="931365"/>
          </a:xfrm>
        </p:spPr>
        <p:txBody>
          <a:bodyPr vert="horz" lIns="91440" tIns="45720" rIns="91440" bIns="45720" rtlCol="0" anchor="b">
            <a:normAutofit/>
          </a:bodyPr>
          <a:lstStyle/>
          <a:p>
            <a:pPr algn="ctr"/>
            <a:r>
              <a:rPr lang="en-US" sz="4200" b="1" cap="all">
                <a:latin typeface="Arial Rounded MT Bold"/>
              </a:rPr>
              <a:t>Dashboard</a:t>
            </a:r>
          </a:p>
        </p:txBody>
      </p:sp>
      <p:sp>
        <p:nvSpPr>
          <p:cNvPr id="4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6"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7" name="Content Placeholder 6" descr="A screenshot of a computer screen&#10;&#10;Description automatically generated">
            <a:extLst>
              <a:ext uri="{FF2B5EF4-FFF2-40B4-BE49-F238E27FC236}">
                <a16:creationId xmlns:a16="http://schemas.microsoft.com/office/drawing/2014/main" id="{3178E247-5F16-8D03-4375-4B5F81C8E571}"/>
              </a:ext>
            </a:extLst>
          </p:cNvPr>
          <p:cNvPicPr>
            <a:picLocks noGrp="1" noChangeAspect="1"/>
          </p:cNvPicPr>
          <p:nvPr>
            <p:ph idx="1"/>
          </p:nvPr>
        </p:nvPicPr>
        <p:blipFill>
          <a:blip r:embed="rId3"/>
          <a:stretch>
            <a:fillRect/>
          </a:stretch>
        </p:blipFill>
        <p:spPr>
          <a:xfrm>
            <a:off x="1149380" y="1603515"/>
            <a:ext cx="6035002" cy="4048491"/>
          </a:xfrm>
          <a:prstGeom prst="rect">
            <a:avLst/>
          </a:prstGeom>
        </p:spPr>
      </p:pic>
    </p:spTree>
    <p:extLst>
      <p:ext uri="{BB962C8B-B14F-4D97-AF65-F5344CB8AC3E}">
        <p14:creationId xmlns:p14="http://schemas.microsoft.com/office/powerpoint/2010/main" val="364181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EC64-2B39-67BF-52A1-5212437BD217}"/>
              </a:ext>
            </a:extLst>
          </p:cNvPr>
          <p:cNvSpPr>
            <a:spLocks noGrp="1"/>
          </p:cNvSpPr>
          <p:nvPr>
            <p:ph type="title"/>
          </p:nvPr>
        </p:nvSpPr>
        <p:spPr>
          <a:xfrm>
            <a:off x="867335" y="472888"/>
            <a:ext cx="10105464" cy="910596"/>
          </a:xfrm>
        </p:spPr>
        <p:txBody>
          <a:bodyPr>
            <a:normAutofit fontScale="90000"/>
          </a:bodyPr>
          <a:lstStyle/>
          <a:p>
            <a:r>
              <a:rPr lang="en-US" b="1">
                <a:solidFill>
                  <a:srgbClr val="0D0D0D"/>
                </a:solidFill>
                <a:latin typeface="Arial Rounded MT Bold"/>
                <a:ea typeface="+mj-lt"/>
                <a:cs typeface="+mj-lt"/>
              </a:rPr>
              <a:t>Outcomes and Practical Implications</a:t>
            </a:r>
            <a:r>
              <a:rPr lang="en-US">
                <a:solidFill>
                  <a:srgbClr val="0D0D0D"/>
                </a:solidFill>
                <a:latin typeface="Arial Rounded MT Bold"/>
                <a:ea typeface="+mj-lt"/>
                <a:cs typeface="+mj-lt"/>
              </a:rPr>
              <a:t>:</a:t>
            </a:r>
            <a:endParaRPr lang="en-US">
              <a:solidFill>
                <a:srgbClr val="000000"/>
              </a:solidFill>
              <a:latin typeface="Arial Rounded MT Bold"/>
              <a:ea typeface="+mj-lt"/>
              <a:cs typeface="+mj-lt"/>
            </a:endParaRPr>
          </a:p>
          <a:p>
            <a:endParaRPr lang="en-US">
              <a:latin typeface="Arial Nova"/>
            </a:endParaRPr>
          </a:p>
        </p:txBody>
      </p:sp>
      <p:sp>
        <p:nvSpPr>
          <p:cNvPr id="3" name="Content Placeholder 2">
            <a:extLst>
              <a:ext uri="{FF2B5EF4-FFF2-40B4-BE49-F238E27FC236}">
                <a16:creationId xmlns:a16="http://schemas.microsoft.com/office/drawing/2014/main" id="{F189936B-F991-E369-B7AD-2CDFC7F67442}"/>
              </a:ext>
            </a:extLst>
          </p:cNvPr>
          <p:cNvSpPr>
            <a:spLocks noGrp="1"/>
          </p:cNvSpPr>
          <p:nvPr>
            <p:ph idx="1"/>
          </p:nvPr>
        </p:nvSpPr>
        <p:spPr>
          <a:xfrm>
            <a:off x="867336" y="1524001"/>
            <a:ext cx="10105464" cy="5475193"/>
          </a:xfrm>
        </p:spPr>
        <p:txBody>
          <a:bodyPr vert="horz" lIns="91440" tIns="45720" rIns="91440" bIns="45720" rtlCol="0" anchor="t">
            <a:normAutofit/>
          </a:bodyPr>
          <a:lstStyle/>
          <a:p>
            <a:pPr marL="383540" indent="-383540">
              <a:lnSpc>
                <a:spcPct val="90000"/>
              </a:lnSpc>
              <a:spcAft>
                <a:spcPts val="0"/>
              </a:spcAft>
            </a:pPr>
            <a:r>
              <a:rPr lang="en-US" sz="1600" b="1">
                <a:solidFill>
                  <a:srgbClr val="000000"/>
                </a:solidFill>
                <a:latin typeface="Arial Nova"/>
                <a:cs typeface="Calibri"/>
              </a:rPr>
              <a:t>Enhanced Career Navigation</a:t>
            </a:r>
            <a:r>
              <a:rPr lang="en-US" sz="1600">
                <a:solidFill>
                  <a:srgbClr val="0D0D0D"/>
                </a:solidFill>
                <a:latin typeface="Arial Nova"/>
                <a:cs typeface="Calibri"/>
              </a:rPr>
              <a:t>:</a:t>
            </a:r>
            <a:endParaRPr lang="en-US" sz="1600">
              <a:solidFill>
                <a:srgbClr val="000000"/>
              </a:solidFill>
              <a:latin typeface="Arial Nova"/>
              <a:cs typeface="Calibri"/>
            </a:endParaRPr>
          </a:p>
          <a:p>
            <a:pPr lvl="1" indent="-383540">
              <a:lnSpc>
                <a:spcPct val="90000"/>
              </a:lnSpc>
              <a:spcAft>
                <a:spcPts val="0"/>
              </a:spcAft>
            </a:pPr>
            <a:r>
              <a:rPr lang="en-US" sz="1600" i="0">
                <a:solidFill>
                  <a:srgbClr val="0D0D0D"/>
                </a:solidFill>
                <a:latin typeface="Arial Nova"/>
                <a:cs typeface="Calibri"/>
              </a:rPr>
              <a:t>Job seekers can better navigate their career paths with data on in-demand skills and emerging job trends, informed by the LinkedIn data analysis.</a:t>
            </a:r>
            <a:endParaRPr lang="en-US" sz="1600" i="0">
              <a:solidFill>
                <a:srgbClr val="000000"/>
              </a:solidFill>
              <a:latin typeface="Arial Nova"/>
              <a:cs typeface="Calibri"/>
            </a:endParaRPr>
          </a:p>
          <a:p>
            <a:pPr marL="383540" indent="-383540">
              <a:lnSpc>
                <a:spcPct val="90000"/>
              </a:lnSpc>
              <a:spcAft>
                <a:spcPts val="0"/>
              </a:spcAft>
            </a:pPr>
            <a:r>
              <a:rPr lang="en-US" sz="1600" b="1">
                <a:solidFill>
                  <a:srgbClr val="000000"/>
                </a:solidFill>
                <a:latin typeface="Arial Nova"/>
                <a:cs typeface="Calibri"/>
              </a:rPr>
              <a:t>Data-Informed Recruitment</a:t>
            </a:r>
            <a:r>
              <a:rPr lang="en-US" sz="1600">
                <a:solidFill>
                  <a:srgbClr val="0D0D0D"/>
                </a:solidFill>
                <a:latin typeface="Arial Nova"/>
                <a:cs typeface="Calibri"/>
              </a:rPr>
              <a:t>:</a:t>
            </a:r>
            <a:endParaRPr lang="en-US" sz="1600">
              <a:solidFill>
                <a:srgbClr val="000000"/>
              </a:solidFill>
              <a:latin typeface="Arial Nova"/>
              <a:cs typeface="Calibri"/>
            </a:endParaRPr>
          </a:p>
          <a:p>
            <a:pPr lvl="1" indent="-383540">
              <a:lnSpc>
                <a:spcPct val="90000"/>
              </a:lnSpc>
              <a:spcAft>
                <a:spcPts val="0"/>
              </a:spcAft>
            </a:pPr>
            <a:r>
              <a:rPr lang="en-US" sz="1600" i="0">
                <a:solidFill>
                  <a:srgbClr val="0D0D0D"/>
                </a:solidFill>
                <a:latin typeface="Arial Nova"/>
                <a:cs typeface="Calibri"/>
              </a:rPr>
              <a:t>Organizations gain a competitive edge in recruitment by understanding the landscape of job applications and views, allowing them to tailor their talent acquisition strategies effectively.</a:t>
            </a:r>
            <a:endParaRPr lang="en-US" sz="1600" i="0">
              <a:solidFill>
                <a:srgbClr val="000000"/>
              </a:solidFill>
              <a:latin typeface="Arial Nova"/>
              <a:cs typeface="Calibri"/>
            </a:endParaRPr>
          </a:p>
          <a:p>
            <a:pPr marL="383540" indent="-383540">
              <a:lnSpc>
                <a:spcPct val="90000"/>
              </a:lnSpc>
              <a:spcAft>
                <a:spcPts val="0"/>
              </a:spcAft>
            </a:pPr>
            <a:r>
              <a:rPr lang="en-US" sz="1600" b="1">
                <a:solidFill>
                  <a:srgbClr val="000000"/>
                </a:solidFill>
                <a:latin typeface="Arial Nova"/>
                <a:cs typeface="Calibri"/>
              </a:rPr>
              <a:t>Policy and Curriculum Development</a:t>
            </a:r>
            <a:r>
              <a:rPr lang="en-US" sz="1600">
                <a:solidFill>
                  <a:srgbClr val="0D0D0D"/>
                </a:solidFill>
                <a:latin typeface="Arial Nova"/>
                <a:cs typeface="Calibri"/>
              </a:rPr>
              <a:t>:</a:t>
            </a:r>
            <a:endParaRPr lang="en-US" sz="1600">
              <a:solidFill>
                <a:srgbClr val="000000"/>
              </a:solidFill>
              <a:latin typeface="Arial Nova"/>
              <a:cs typeface="Calibri"/>
            </a:endParaRPr>
          </a:p>
          <a:p>
            <a:pPr lvl="1" indent="-383540">
              <a:lnSpc>
                <a:spcPct val="90000"/>
              </a:lnSpc>
              <a:spcAft>
                <a:spcPts val="0"/>
              </a:spcAft>
            </a:pPr>
            <a:r>
              <a:rPr lang="en-US" sz="1600" i="0">
                <a:solidFill>
                  <a:srgbClr val="0D0D0D"/>
                </a:solidFill>
                <a:latin typeface="Arial Nova"/>
                <a:cs typeface="Calibri"/>
              </a:rPr>
              <a:t>Educational institutions and policymakers can utilize the insights to develop curricula and policies that are responsive to the shifting demands of the job market.</a:t>
            </a:r>
            <a:endParaRPr lang="en-US" sz="1600" i="0">
              <a:solidFill>
                <a:srgbClr val="000000"/>
              </a:solidFill>
              <a:latin typeface="Arial Nova"/>
              <a:cs typeface="Calibri"/>
            </a:endParaRPr>
          </a:p>
          <a:p>
            <a:pPr marL="383540" indent="-383540">
              <a:lnSpc>
                <a:spcPct val="90000"/>
              </a:lnSpc>
              <a:spcAft>
                <a:spcPts val="0"/>
              </a:spcAft>
            </a:pPr>
            <a:r>
              <a:rPr lang="en-US" sz="1600" b="1">
                <a:solidFill>
                  <a:srgbClr val="000000"/>
                </a:solidFill>
                <a:latin typeface="Arial Nova"/>
                <a:cs typeface="Calibri"/>
              </a:rPr>
              <a:t>Optimized Talent Management</a:t>
            </a:r>
            <a:r>
              <a:rPr lang="en-US" sz="1600">
                <a:solidFill>
                  <a:srgbClr val="0D0D0D"/>
                </a:solidFill>
                <a:latin typeface="Arial Nova"/>
                <a:cs typeface="Calibri"/>
              </a:rPr>
              <a:t>:</a:t>
            </a:r>
            <a:endParaRPr lang="en-US" sz="1600">
              <a:solidFill>
                <a:srgbClr val="000000"/>
              </a:solidFill>
              <a:latin typeface="Arial Nova"/>
              <a:cs typeface="Calibri"/>
            </a:endParaRPr>
          </a:p>
          <a:p>
            <a:pPr lvl="1" indent="-383540">
              <a:lnSpc>
                <a:spcPct val="90000"/>
              </a:lnSpc>
              <a:spcAft>
                <a:spcPts val="0"/>
              </a:spcAft>
            </a:pPr>
            <a:r>
              <a:rPr lang="en-US" sz="1600" i="0">
                <a:solidFill>
                  <a:srgbClr val="0D0D0D"/>
                </a:solidFill>
                <a:latin typeface="Arial Nova"/>
                <a:cs typeface="Calibri"/>
              </a:rPr>
              <a:t>The analysis provides employers with benchmarks for competitive compensation and insights into benefits that attract top talent, optimizing talent management.</a:t>
            </a:r>
            <a:endParaRPr lang="en-US" sz="1600" i="0">
              <a:solidFill>
                <a:srgbClr val="000000"/>
              </a:solidFill>
              <a:latin typeface="Arial Nova"/>
              <a:cs typeface="Calibri"/>
            </a:endParaRPr>
          </a:p>
          <a:p>
            <a:pPr marL="383540" indent="-383540">
              <a:lnSpc>
                <a:spcPct val="90000"/>
              </a:lnSpc>
              <a:spcAft>
                <a:spcPts val="0"/>
              </a:spcAft>
            </a:pPr>
            <a:r>
              <a:rPr lang="en-US" sz="1600" b="1">
                <a:solidFill>
                  <a:srgbClr val="000000"/>
                </a:solidFill>
                <a:latin typeface="Arial Nova"/>
                <a:cs typeface="Calibri"/>
              </a:rPr>
              <a:t>Labor Market Adaptability</a:t>
            </a:r>
            <a:r>
              <a:rPr lang="en-US" sz="1600">
                <a:solidFill>
                  <a:srgbClr val="0D0D0D"/>
                </a:solidFill>
                <a:latin typeface="Arial Nova"/>
                <a:cs typeface="Calibri"/>
              </a:rPr>
              <a:t>:</a:t>
            </a:r>
            <a:endParaRPr lang="en-US" sz="1600">
              <a:solidFill>
                <a:srgbClr val="000000"/>
              </a:solidFill>
              <a:latin typeface="Arial Nova"/>
              <a:cs typeface="Calibri"/>
            </a:endParaRPr>
          </a:p>
          <a:p>
            <a:pPr lvl="1" indent="-383540">
              <a:lnSpc>
                <a:spcPct val="90000"/>
              </a:lnSpc>
              <a:spcAft>
                <a:spcPts val="0"/>
              </a:spcAft>
            </a:pPr>
            <a:r>
              <a:rPr lang="en-US" sz="1600" i="0">
                <a:solidFill>
                  <a:srgbClr val="0D0D0D"/>
                </a:solidFill>
                <a:latin typeface="Arial Nova"/>
                <a:cs typeface="Calibri"/>
              </a:rPr>
              <a:t>The project's findings enable the workforce to adapt to technological advancements and economic shifts, ensuring resilience in an ever-changing job landscape.</a:t>
            </a:r>
            <a:endParaRPr lang="en-US" sz="1600" i="0">
              <a:solidFill>
                <a:srgbClr val="000000"/>
              </a:solidFill>
              <a:latin typeface="Arial Nova"/>
              <a:cs typeface="Calibri"/>
            </a:endParaRPr>
          </a:p>
          <a:p>
            <a:pPr marL="383540" indent="-383540">
              <a:lnSpc>
                <a:spcPct val="90000"/>
              </a:lnSpc>
              <a:spcAft>
                <a:spcPts val="0"/>
              </a:spcAft>
            </a:pPr>
            <a:endParaRPr lang="en-US" sz="1400">
              <a:solidFill>
                <a:srgbClr val="000000"/>
              </a:solidFill>
              <a:latin typeface="Arial Nova"/>
              <a:cs typeface="Calibri"/>
            </a:endParaRPr>
          </a:p>
          <a:p>
            <a:pPr marL="383540" indent="-383540"/>
            <a:endParaRPr lang="en-US">
              <a:latin typeface="Arial Nova"/>
            </a:endParaRPr>
          </a:p>
        </p:txBody>
      </p:sp>
    </p:spTree>
    <p:extLst>
      <p:ext uri="{BB962C8B-B14F-4D97-AF65-F5344CB8AC3E}">
        <p14:creationId xmlns:p14="http://schemas.microsoft.com/office/powerpoint/2010/main" val="106265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D7BF-544C-445B-7732-C4615F127301}"/>
              </a:ext>
            </a:extLst>
          </p:cNvPr>
          <p:cNvSpPr>
            <a:spLocks noGrp="1"/>
          </p:cNvSpPr>
          <p:nvPr>
            <p:ph type="title"/>
          </p:nvPr>
        </p:nvSpPr>
        <p:spPr>
          <a:xfrm>
            <a:off x="1293159" y="192741"/>
            <a:ext cx="9601200" cy="798443"/>
          </a:xfrm>
        </p:spPr>
        <p:txBody>
          <a:bodyPr/>
          <a:lstStyle/>
          <a:p>
            <a:r>
              <a:rPr lang="en-US" b="1">
                <a:latin typeface="Arial Rounded MT Bold"/>
                <a:cs typeface="Times New Roman"/>
              </a:rPr>
              <a:t>Conclusion</a:t>
            </a:r>
          </a:p>
        </p:txBody>
      </p:sp>
      <p:sp>
        <p:nvSpPr>
          <p:cNvPr id="3" name="Content Placeholder 2">
            <a:extLst>
              <a:ext uri="{FF2B5EF4-FFF2-40B4-BE49-F238E27FC236}">
                <a16:creationId xmlns:a16="http://schemas.microsoft.com/office/drawing/2014/main" id="{94FF8D18-54BC-DB67-D4DB-F20164AC5B02}"/>
              </a:ext>
            </a:extLst>
          </p:cNvPr>
          <p:cNvSpPr>
            <a:spLocks noGrp="1"/>
          </p:cNvSpPr>
          <p:nvPr>
            <p:ph idx="1"/>
          </p:nvPr>
        </p:nvSpPr>
        <p:spPr>
          <a:xfrm>
            <a:off x="1304365" y="981513"/>
            <a:ext cx="9601200" cy="5512188"/>
          </a:xfrm>
        </p:spPr>
        <p:txBody>
          <a:bodyPr vert="horz" lIns="91440" tIns="45720" rIns="91440" bIns="45720" rtlCol="0" anchor="t">
            <a:normAutofit/>
          </a:bodyPr>
          <a:lstStyle/>
          <a:p>
            <a:pPr marL="383540" indent="-383540">
              <a:lnSpc>
                <a:spcPct val="90000"/>
              </a:lnSpc>
              <a:spcAft>
                <a:spcPts val="0"/>
              </a:spcAft>
            </a:pPr>
            <a:r>
              <a:rPr lang="en-US" sz="1400" b="1">
                <a:solidFill>
                  <a:srgbClr val="000000"/>
                </a:solidFill>
                <a:latin typeface="Arial Nova"/>
                <a:ea typeface="+mn-lt"/>
                <a:cs typeface="Calibri"/>
              </a:rPr>
              <a:t>Actionable Insights</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The analysis provides actionable insights for individuals to enhance career choices and for organizations to refine talent acquisition strategies.</a:t>
            </a:r>
          </a:p>
          <a:p>
            <a:pPr marL="383540" indent="-383540">
              <a:lnSpc>
                <a:spcPct val="90000"/>
              </a:lnSpc>
              <a:spcAft>
                <a:spcPts val="0"/>
              </a:spcAft>
            </a:pPr>
            <a:r>
              <a:rPr lang="en-US" sz="1400" b="1">
                <a:solidFill>
                  <a:srgbClr val="000000"/>
                </a:solidFill>
                <a:latin typeface="Arial Nova"/>
                <a:ea typeface="+mn-lt"/>
                <a:cs typeface="Calibri"/>
              </a:rPr>
              <a:t>Strategic Workforce Planning</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Data-driven findings support strategic workforce planning, enabling educational institutions and policymakers to align programs with market demands.</a:t>
            </a:r>
          </a:p>
          <a:p>
            <a:pPr marL="383540" indent="-383540">
              <a:lnSpc>
                <a:spcPct val="90000"/>
              </a:lnSpc>
              <a:spcAft>
                <a:spcPts val="0"/>
              </a:spcAft>
            </a:pPr>
            <a:r>
              <a:rPr lang="en-US" sz="1400" b="1">
                <a:solidFill>
                  <a:srgbClr val="000000"/>
                </a:solidFill>
                <a:latin typeface="Arial Nova"/>
                <a:ea typeface="+mn-lt"/>
                <a:cs typeface="Calibri"/>
              </a:rPr>
              <a:t>Market Dynamics Understanding</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We now have a deeper understanding of job market dynamics, including the geographic distribution of opportunities and industry-specific growth trends.</a:t>
            </a:r>
            <a:endParaRPr lang="en-US" sz="1400" i="0">
              <a:solidFill>
                <a:srgbClr val="000000"/>
              </a:solidFill>
              <a:latin typeface="Arial Nova"/>
              <a:cs typeface="Calibri"/>
            </a:endParaRPr>
          </a:p>
          <a:p>
            <a:pPr marL="383540" indent="-383540">
              <a:lnSpc>
                <a:spcPct val="90000"/>
              </a:lnSpc>
              <a:spcAft>
                <a:spcPts val="0"/>
              </a:spcAft>
            </a:pPr>
            <a:r>
              <a:rPr lang="en-US" sz="1400" b="1">
                <a:solidFill>
                  <a:srgbClr val="000000"/>
                </a:solidFill>
                <a:latin typeface="Arial Nova"/>
                <a:ea typeface="+mn-lt"/>
                <a:cs typeface="Calibri"/>
              </a:rPr>
              <a:t>Predictive Modeling for Future Trends</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The project demonstrates the effective use of predictive modeling to anticipate future employment trends and the evolving nature of work.</a:t>
            </a:r>
          </a:p>
          <a:p>
            <a:pPr marL="383540" indent="-383540">
              <a:lnSpc>
                <a:spcPct val="90000"/>
              </a:lnSpc>
              <a:spcAft>
                <a:spcPts val="0"/>
              </a:spcAft>
            </a:pPr>
            <a:r>
              <a:rPr lang="en-US" sz="1400" b="1">
                <a:solidFill>
                  <a:srgbClr val="000000"/>
                </a:solidFill>
                <a:latin typeface="Arial Nova"/>
                <a:ea typeface="+mn-lt"/>
                <a:cs typeface="Calibri"/>
              </a:rPr>
              <a:t>Economic and Societal Growth</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Insights from the project contribute to broader economic growth and societal resilience by informing better career development pathways.</a:t>
            </a:r>
          </a:p>
          <a:p>
            <a:pPr marL="383540" indent="-383540">
              <a:lnSpc>
                <a:spcPct val="90000"/>
              </a:lnSpc>
              <a:spcAft>
                <a:spcPts val="0"/>
              </a:spcAft>
            </a:pPr>
            <a:r>
              <a:rPr lang="en-US" sz="1400" b="1">
                <a:solidFill>
                  <a:srgbClr val="000000"/>
                </a:solidFill>
                <a:latin typeface="Arial Nova"/>
                <a:ea typeface="+mn-lt"/>
                <a:cs typeface="Calibri"/>
              </a:rPr>
              <a:t>Basis for Continuous Improvement</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The analysis establishes a foundation for ongoing research and improvement in labor market analytics, with potential for expanded impact over time.</a:t>
            </a:r>
          </a:p>
          <a:p>
            <a:pPr marL="383540" indent="-383540">
              <a:lnSpc>
                <a:spcPct val="90000"/>
              </a:lnSpc>
              <a:spcAft>
                <a:spcPts val="0"/>
              </a:spcAft>
            </a:pPr>
            <a:r>
              <a:rPr lang="en-US" sz="1400" b="1">
                <a:solidFill>
                  <a:srgbClr val="000000"/>
                </a:solidFill>
                <a:latin typeface="Arial Nova"/>
                <a:ea typeface="+mn-lt"/>
                <a:cs typeface="Calibri"/>
              </a:rPr>
              <a:t>Alignment with Digital Transformation</a:t>
            </a:r>
            <a:r>
              <a:rPr lang="en-US" sz="1400">
                <a:solidFill>
                  <a:srgbClr val="000000"/>
                </a:solidFill>
                <a:latin typeface="Arial Nova"/>
                <a:ea typeface="+mn-lt"/>
                <a:cs typeface="Calibri"/>
              </a:rPr>
              <a:t>:</a:t>
            </a:r>
          </a:p>
          <a:p>
            <a:pPr lvl="1" indent="-383540">
              <a:lnSpc>
                <a:spcPct val="90000"/>
              </a:lnSpc>
              <a:spcAft>
                <a:spcPts val="0"/>
              </a:spcAft>
            </a:pPr>
            <a:r>
              <a:rPr lang="en-US" sz="1400" i="0">
                <a:solidFill>
                  <a:srgbClr val="000000"/>
                </a:solidFill>
                <a:latin typeface="Arial Nova"/>
                <a:ea typeface="+mn-lt"/>
                <a:cs typeface="Calibri"/>
              </a:rPr>
              <a:t>The project aligns with the digital transformation of the job market, highlighting the role of platforms like LinkedIn in shaping the future of hiring and professional development.</a:t>
            </a:r>
          </a:p>
          <a:p>
            <a:pPr marL="383540" indent="-383540">
              <a:lnSpc>
                <a:spcPct val="90000"/>
              </a:lnSpc>
              <a:spcAft>
                <a:spcPts val="0"/>
              </a:spcAft>
            </a:pPr>
            <a:endParaRPr lang="en-US" sz="1400">
              <a:solidFill>
                <a:srgbClr val="000000"/>
              </a:solidFill>
              <a:latin typeface="Arial Nova"/>
              <a:ea typeface="+mn-lt"/>
              <a:cs typeface="Calibri"/>
            </a:endParaRPr>
          </a:p>
          <a:p>
            <a:pPr marL="383540" indent="-383540">
              <a:lnSpc>
                <a:spcPct val="150000"/>
              </a:lnSpc>
            </a:pPr>
            <a:endParaRPr lang="en-US">
              <a:latin typeface="Arial Nova"/>
              <a:cs typeface="Times New Roman"/>
            </a:endParaRPr>
          </a:p>
        </p:txBody>
      </p:sp>
    </p:spTree>
    <p:extLst>
      <p:ext uri="{BB962C8B-B14F-4D97-AF65-F5344CB8AC3E}">
        <p14:creationId xmlns:p14="http://schemas.microsoft.com/office/powerpoint/2010/main" val="163475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8A28-E3E9-8898-CA06-6F9CD31963EA}"/>
              </a:ext>
            </a:extLst>
          </p:cNvPr>
          <p:cNvSpPr>
            <a:spLocks noGrp="1"/>
          </p:cNvSpPr>
          <p:nvPr>
            <p:ph type="title"/>
          </p:nvPr>
        </p:nvSpPr>
        <p:spPr>
          <a:xfrm>
            <a:off x="1371600" y="607358"/>
            <a:ext cx="9601200" cy="779930"/>
          </a:xfrm>
        </p:spPr>
        <p:txBody>
          <a:bodyPr/>
          <a:lstStyle/>
          <a:p>
            <a:r>
              <a:rPr lang="en-US">
                <a:latin typeface="Arial Rounded MT Bold"/>
              </a:rPr>
              <a:t>References</a:t>
            </a:r>
          </a:p>
        </p:txBody>
      </p:sp>
      <p:sp>
        <p:nvSpPr>
          <p:cNvPr id="3" name="Content Placeholder 2">
            <a:extLst>
              <a:ext uri="{FF2B5EF4-FFF2-40B4-BE49-F238E27FC236}">
                <a16:creationId xmlns:a16="http://schemas.microsoft.com/office/drawing/2014/main" id="{1CD0425F-0D85-9CEB-DC39-D95ABCDB46F4}"/>
              </a:ext>
            </a:extLst>
          </p:cNvPr>
          <p:cNvSpPr>
            <a:spLocks noGrp="1"/>
          </p:cNvSpPr>
          <p:nvPr>
            <p:ph idx="1"/>
          </p:nvPr>
        </p:nvSpPr>
        <p:spPr>
          <a:xfrm>
            <a:off x="1371600" y="2028265"/>
            <a:ext cx="9601200" cy="3581400"/>
          </a:xfrm>
        </p:spPr>
        <p:txBody>
          <a:bodyPr vert="horz" lIns="91440" tIns="45720" rIns="91440" bIns="45720" rtlCol="0" anchor="t">
            <a:normAutofit/>
          </a:bodyPr>
          <a:lstStyle/>
          <a:p>
            <a:pPr marL="383540" indent="-383540"/>
            <a:r>
              <a:rPr lang="en-US" sz="1600">
                <a:solidFill>
                  <a:srgbClr val="0D0D0D"/>
                </a:solidFill>
                <a:latin typeface="Arial Nova"/>
                <a:cs typeface="Calibri"/>
                <a:hlinkClick r:id="rId2"/>
              </a:rPr>
              <a:t>https://www.kaggle.com/datasets/arshkon/linkedin-job-postings?resource=download</a:t>
            </a:r>
            <a:endParaRPr lang="en-US" sz="1600">
              <a:solidFill>
                <a:srgbClr val="0D0D0D"/>
              </a:solidFill>
              <a:latin typeface="Arial Nova"/>
              <a:cs typeface="Calibri"/>
            </a:endParaRPr>
          </a:p>
          <a:p>
            <a:pPr marL="383540" indent="-383540"/>
            <a:r>
              <a:rPr lang="en-US" sz="1600">
                <a:solidFill>
                  <a:srgbClr val="0D0D0D"/>
                </a:solidFill>
                <a:latin typeface="Arial Nova"/>
                <a:cs typeface="Calibri"/>
              </a:rPr>
              <a:t>Anderson, B.A., Knestrick, J.M., &amp; Barroso, R. (2015). Capstone Projects:  Exemplars of Excellence in Practice: Springer Publishing Company.</a:t>
            </a:r>
          </a:p>
          <a:p>
            <a:pPr marL="383540" indent="-383540"/>
            <a:r>
              <a:rPr lang="en-US" sz="1600">
                <a:solidFill>
                  <a:srgbClr val="0D0D0D"/>
                </a:solidFill>
                <a:latin typeface="Arial Nova"/>
                <a:cs typeface="Calibri"/>
              </a:rPr>
              <a:t>Heddle, N. M. (2007). The research question. Transfusion, 47(1), 15-17.</a:t>
            </a:r>
          </a:p>
          <a:p>
            <a:pPr marL="383540" indent="-383540"/>
            <a:r>
              <a:rPr lang="en-US" sz="1600" err="1">
                <a:solidFill>
                  <a:srgbClr val="0D0D0D"/>
                </a:solidFill>
                <a:latin typeface="Arial Nova"/>
                <a:cs typeface="Calibri"/>
              </a:rPr>
              <a:t>TopResume</a:t>
            </a:r>
            <a:r>
              <a:rPr lang="en-US" sz="1600">
                <a:solidFill>
                  <a:srgbClr val="0D0D0D"/>
                </a:solidFill>
                <a:latin typeface="Arial Nova"/>
                <a:cs typeface="Calibri"/>
              </a:rPr>
              <a:t>. </a:t>
            </a:r>
            <a:r>
              <a:rPr lang="en-US" sz="1600">
                <a:solidFill>
                  <a:srgbClr val="0D0D0D"/>
                </a:solidFill>
                <a:latin typeface="Arial Nova"/>
                <a:cs typeface="Calibri"/>
                <a:hlinkClick r:id="rId3"/>
              </a:rPr>
              <a:t>https://www.topresume.com/career-advice/soft-skills-and-how-to-showcase-them-on-resume</a:t>
            </a:r>
          </a:p>
          <a:p>
            <a:pPr marL="383540" indent="-383540"/>
            <a:r>
              <a:rPr lang="en-US" sz="1600">
                <a:solidFill>
                  <a:srgbClr val="000000"/>
                </a:solidFill>
                <a:latin typeface="Times New Roman"/>
                <a:cs typeface="Times New Roman"/>
              </a:rPr>
              <a:t>Tukey, John (1977), </a:t>
            </a:r>
            <a:r>
              <a:rPr lang="en-US" sz="1600" i="1">
                <a:solidFill>
                  <a:srgbClr val="000000"/>
                </a:solidFill>
                <a:latin typeface="Times New Roman"/>
                <a:cs typeface="Times New Roman"/>
              </a:rPr>
              <a:t>Exploratory Data Analysis</a:t>
            </a:r>
            <a:r>
              <a:rPr lang="en-US" sz="1600">
                <a:solidFill>
                  <a:srgbClr val="000000"/>
                </a:solidFill>
                <a:latin typeface="Times New Roman"/>
                <a:cs typeface="Times New Roman"/>
              </a:rPr>
              <a:t>, Addison-Wesley.</a:t>
            </a:r>
          </a:p>
          <a:p>
            <a:pPr marL="383540" indent="-383540"/>
            <a:endParaRPr lang="en-US" sz="1600">
              <a:solidFill>
                <a:srgbClr val="000000"/>
              </a:solidFill>
              <a:latin typeface="Times New Roman"/>
              <a:cs typeface="Times New Roman"/>
            </a:endParaRPr>
          </a:p>
        </p:txBody>
      </p:sp>
    </p:spTree>
    <p:extLst>
      <p:ext uri="{BB962C8B-B14F-4D97-AF65-F5344CB8AC3E}">
        <p14:creationId xmlns:p14="http://schemas.microsoft.com/office/powerpoint/2010/main" val="344851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Picture 3">
            <a:extLst>
              <a:ext uri="{FF2B5EF4-FFF2-40B4-BE49-F238E27FC236}">
                <a16:creationId xmlns:a16="http://schemas.microsoft.com/office/drawing/2014/main" id="{D2E09971-7A69-BC1C-80E3-C03A563307E1}"/>
              </a:ext>
            </a:extLst>
          </p:cNvPr>
          <p:cNvPicPr>
            <a:picLocks noChangeAspect="1"/>
          </p:cNvPicPr>
          <p:nvPr/>
        </p:nvPicPr>
        <p:blipFill rotWithShape="1">
          <a:blip r:embed="rId2">
            <a:grayscl/>
          </a:blip>
          <a:srcRect t="5823" b="15490"/>
          <a:stretch/>
        </p:blipFill>
        <p:spPr>
          <a:xfrm>
            <a:off x="20" y="10"/>
            <a:ext cx="12191980" cy="6857990"/>
          </a:xfrm>
          <a:prstGeom prst="rect">
            <a:avLst/>
          </a:prstGeom>
        </p:spPr>
      </p:pic>
      <p:sp>
        <p:nvSpPr>
          <p:cNvPr id="60" name="Rectangle 59">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9"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55047F46-8A2F-A35F-62FF-4BF2BB16B4D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latin typeface="Arial Rounded MT Bold"/>
              </a:rPr>
              <a:t>Thank You!</a:t>
            </a:r>
          </a:p>
        </p:txBody>
      </p:sp>
    </p:spTree>
    <p:extLst>
      <p:ext uri="{BB962C8B-B14F-4D97-AF65-F5344CB8AC3E}">
        <p14:creationId xmlns:p14="http://schemas.microsoft.com/office/powerpoint/2010/main" val="76060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7857-613F-B3D5-522C-4B3F32C13CF5}"/>
              </a:ext>
            </a:extLst>
          </p:cNvPr>
          <p:cNvSpPr>
            <a:spLocks noGrp="1"/>
          </p:cNvSpPr>
          <p:nvPr>
            <p:ph type="title"/>
          </p:nvPr>
        </p:nvSpPr>
        <p:spPr>
          <a:xfrm>
            <a:off x="1371600" y="685800"/>
            <a:ext cx="9601200" cy="640394"/>
          </a:xfrm>
        </p:spPr>
        <p:txBody>
          <a:bodyPr>
            <a:normAutofit fontScale="90000"/>
          </a:bodyPr>
          <a:lstStyle/>
          <a:p>
            <a:r>
              <a:rPr lang="en-US">
                <a:latin typeface="Arial Rounded MT Bold"/>
              </a:rPr>
              <a:t>Job search or Career Switch</a:t>
            </a:r>
          </a:p>
        </p:txBody>
      </p:sp>
      <p:pic>
        <p:nvPicPr>
          <p:cNvPr id="7" name="Content Placeholder 6" descr="Job Searching is an Emotional Roller Coaster. 10 Memes that Totally Get It">
            <a:extLst>
              <a:ext uri="{FF2B5EF4-FFF2-40B4-BE49-F238E27FC236}">
                <a16:creationId xmlns:a16="http://schemas.microsoft.com/office/drawing/2014/main" id="{B782D625-DAAA-D8F4-53F4-84A82503965F}"/>
              </a:ext>
            </a:extLst>
          </p:cNvPr>
          <p:cNvPicPr>
            <a:picLocks noGrp="1" noChangeAspect="1"/>
          </p:cNvPicPr>
          <p:nvPr>
            <p:ph idx="1"/>
          </p:nvPr>
        </p:nvPicPr>
        <p:blipFill>
          <a:blip r:embed="rId2"/>
          <a:stretch>
            <a:fillRect/>
          </a:stretch>
        </p:blipFill>
        <p:spPr>
          <a:xfrm>
            <a:off x="1353665" y="1638822"/>
            <a:ext cx="5399095" cy="3581400"/>
          </a:xfrm>
          <a:prstGeom prst="rect">
            <a:avLst/>
          </a:prstGeom>
          <a:ln>
            <a:noFill/>
          </a:ln>
          <a:effectLst>
            <a:outerShdw blurRad="292100" dist="139700" dir="2700000" algn="tl" rotWithShape="0">
              <a:srgbClr val="333333">
                <a:alpha val="65000"/>
              </a:srgbClr>
            </a:outerShdw>
          </a:effectLst>
        </p:spPr>
      </p:pic>
      <p:pic>
        <p:nvPicPr>
          <p:cNvPr id="8" name="Picture 7" descr="9 Memes Any Job Seeker Can Relate To">
            <a:extLst>
              <a:ext uri="{FF2B5EF4-FFF2-40B4-BE49-F238E27FC236}">
                <a16:creationId xmlns:a16="http://schemas.microsoft.com/office/drawing/2014/main" id="{15FB89B1-EAD4-60D5-82B6-8596D538FC44}"/>
              </a:ext>
            </a:extLst>
          </p:cNvPr>
          <p:cNvPicPr>
            <a:picLocks noChangeAspect="1"/>
          </p:cNvPicPr>
          <p:nvPr/>
        </p:nvPicPr>
        <p:blipFill>
          <a:blip r:embed="rId3"/>
          <a:stretch>
            <a:fillRect/>
          </a:stretch>
        </p:blipFill>
        <p:spPr>
          <a:xfrm>
            <a:off x="9018152" y="1643192"/>
            <a:ext cx="2610763" cy="3571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459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8F48-16E8-34DE-7F71-4738A8D5A6C6}"/>
              </a:ext>
            </a:extLst>
          </p:cNvPr>
          <p:cNvSpPr>
            <a:spLocks noGrp="1"/>
          </p:cNvSpPr>
          <p:nvPr>
            <p:ph type="title"/>
          </p:nvPr>
        </p:nvSpPr>
        <p:spPr>
          <a:xfrm>
            <a:off x="1371600" y="330896"/>
            <a:ext cx="9601200" cy="817323"/>
          </a:xfrm>
        </p:spPr>
        <p:txBody>
          <a:bodyPr/>
          <a:lstStyle/>
          <a:p>
            <a:r>
              <a:rPr lang="en-US" b="1">
                <a:latin typeface="Arial Rounded MT Bold"/>
              </a:rPr>
              <a:t>Project Significance</a:t>
            </a:r>
          </a:p>
        </p:txBody>
      </p:sp>
      <p:sp>
        <p:nvSpPr>
          <p:cNvPr id="3" name="Content Placeholder 2">
            <a:extLst>
              <a:ext uri="{FF2B5EF4-FFF2-40B4-BE49-F238E27FC236}">
                <a16:creationId xmlns:a16="http://schemas.microsoft.com/office/drawing/2014/main" id="{3A950810-C7A8-6DAE-949B-62B64B6BCBE2}"/>
              </a:ext>
            </a:extLst>
          </p:cNvPr>
          <p:cNvSpPr>
            <a:spLocks noGrp="1"/>
          </p:cNvSpPr>
          <p:nvPr>
            <p:ph idx="1"/>
          </p:nvPr>
        </p:nvSpPr>
        <p:spPr>
          <a:xfrm>
            <a:off x="1371600" y="1430054"/>
            <a:ext cx="9601200" cy="4364276"/>
          </a:xfrm>
        </p:spPr>
        <p:txBody>
          <a:bodyPr vert="horz" lIns="91440" tIns="45720" rIns="91440" bIns="45720" rtlCol="0" anchor="t">
            <a:normAutofit lnSpcReduction="10000"/>
          </a:bodyPr>
          <a:lstStyle/>
          <a:p>
            <a:pPr marL="383540" indent="-383540">
              <a:lnSpc>
                <a:spcPct val="150000"/>
              </a:lnSpc>
            </a:pPr>
            <a:r>
              <a:rPr lang="en-US">
                <a:latin typeface="Arial Nova"/>
              </a:rPr>
              <a:t>Unveils strategic guidance for individuals on emerging career paths, sought-after skills, and promising locations for career advancement, facilitating well-informed decisions regarding education and professional growth.</a:t>
            </a:r>
          </a:p>
          <a:p>
            <a:pPr marL="383540" indent="-383540">
              <a:lnSpc>
                <a:spcPct val="150000"/>
              </a:lnSpc>
            </a:pPr>
            <a:r>
              <a:rPr lang="en-US">
                <a:latin typeface="Arial Nova"/>
              </a:rPr>
              <a:t>Empowers organizations to benchmark competitive compensation, pinpoint trending benefits to attract top talent, and identify skill gaps, shaping talent acquisition and development strategies.</a:t>
            </a:r>
          </a:p>
          <a:p>
            <a:pPr marL="383540" indent="-383540">
              <a:lnSpc>
                <a:spcPct val="150000"/>
              </a:lnSpc>
            </a:pPr>
            <a:r>
              <a:rPr lang="en-US">
                <a:latin typeface="Arial Nova"/>
              </a:rPr>
              <a:t>Informs policymakers and educational institutions on industry trends and the evolving demand for job roles, guiding the formulation of educational curricula and policy decisions to prepare a future-ready workforce.</a:t>
            </a:r>
          </a:p>
          <a:p>
            <a:pPr marL="383540" indent="-383540">
              <a:lnSpc>
                <a:spcPct val="150000"/>
              </a:lnSpc>
            </a:pPr>
            <a:endParaRPr lang="en-US">
              <a:latin typeface="Arial Nova"/>
            </a:endParaRPr>
          </a:p>
        </p:txBody>
      </p:sp>
    </p:spTree>
    <p:extLst>
      <p:ext uri="{BB962C8B-B14F-4D97-AF65-F5344CB8AC3E}">
        <p14:creationId xmlns:p14="http://schemas.microsoft.com/office/powerpoint/2010/main" val="424810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B887-1157-6F00-3D85-7A0237DB6368}"/>
              </a:ext>
            </a:extLst>
          </p:cNvPr>
          <p:cNvSpPr>
            <a:spLocks noGrp="1"/>
          </p:cNvSpPr>
          <p:nvPr>
            <p:ph type="title"/>
          </p:nvPr>
        </p:nvSpPr>
        <p:spPr>
          <a:xfrm>
            <a:off x="1371600" y="320458"/>
            <a:ext cx="9601200" cy="817323"/>
          </a:xfrm>
        </p:spPr>
        <p:txBody>
          <a:bodyPr/>
          <a:lstStyle/>
          <a:p>
            <a:r>
              <a:rPr lang="en-US" b="1">
                <a:latin typeface="Arial Rounded MT Bold"/>
              </a:rPr>
              <a:t>Project Methodology</a:t>
            </a:r>
          </a:p>
        </p:txBody>
      </p:sp>
      <p:sp>
        <p:nvSpPr>
          <p:cNvPr id="3" name="Content Placeholder 2">
            <a:extLst>
              <a:ext uri="{FF2B5EF4-FFF2-40B4-BE49-F238E27FC236}">
                <a16:creationId xmlns:a16="http://schemas.microsoft.com/office/drawing/2014/main" id="{268B9EAF-EB94-866F-F8B1-C4208046F5DE}"/>
              </a:ext>
            </a:extLst>
          </p:cNvPr>
          <p:cNvSpPr>
            <a:spLocks noGrp="1"/>
          </p:cNvSpPr>
          <p:nvPr>
            <p:ph idx="1"/>
          </p:nvPr>
        </p:nvSpPr>
        <p:spPr>
          <a:xfrm>
            <a:off x="1371600" y="1263042"/>
            <a:ext cx="9601200" cy="5261974"/>
          </a:xfrm>
        </p:spPr>
        <p:txBody>
          <a:bodyPr vert="horz" lIns="91440" tIns="45720" rIns="91440" bIns="45720" rtlCol="0" anchor="t">
            <a:normAutofit fontScale="85000" lnSpcReduction="20000"/>
          </a:bodyPr>
          <a:lstStyle/>
          <a:p>
            <a:pPr marL="383540" indent="-383540">
              <a:lnSpc>
                <a:spcPct val="170000"/>
              </a:lnSpc>
            </a:pPr>
            <a:r>
              <a:rPr lang="en-US" b="1">
                <a:latin typeface="Arial Nova"/>
              </a:rPr>
              <a:t>Data Cleaning and Preprocessing: </a:t>
            </a:r>
            <a:r>
              <a:rPr lang="en-US">
                <a:latin typeface="Arial Nova"/>
              </a:rPr>
              <a:t>Standardize, clean, and prepare the dataset for analysis, including handling missing values and categorizing textual data.</a:t>
            </a:r>
          </a:p>
          <a:p>
            <a:pPr marL="383540" indent="-383540">
              <a:lnSpc>
                <a:spcPct val="170000"/>
              </a:lnSpc>
            </a:pPr>
            <a:r>
              <a:rPr lang="en-US" b="1">
                <a:latin typeface="Arial Nova"/>
              </a:rPr>
              <a:t>Data Description / Exploratory Data Analysis (EDA): </a:t>
            </a:r>
            <a:r>
              <a:rPr lang="en-US">
                <a:latin typeface="Arial Nova"/>
              </a:rPr>
              <a:t>Conduct an initial exploration to understand the distribution of key variables such as salaries, benefits, and job locations.</a:t>
            </a:r>
          </a:p>
          <a:p>
            <a:pPr marL="383540" indent="-383540">
              <a:lnSpc>
                <a:spcPct val="170000"/>
              </a:lnSpc>
            </a:pPr>
            <a:r>
              <a:rPr lang="en-US" b="1">
                <a:latin typeface="Arial Nova"/>
              </a:rPr>
              <a:t>Clustering:</a:t>
            </a:r>
            <a:r>
              <a:rPr lang="en-US">
                <a:latin typeface="Arial Nova"/>
              </a:rPr>
              <a:t> Group job postings based on similar characteristics to identify patterns and trends.</a:t>
            </a:r>
          </a:p>
          <a:p>
            <a:pPr marL="383540" indent="-383540">
              <a:lnSpc>
                <a:spcPct val="170000"/>
              </a:lnSpc>
            </a:pPr>
            <a:r>
              <a:rPr lang="en-US" b="1">
                <a:latin typeface="Arial Nova"/>
              </a:rPr>
              <a:t>Predictive Modeling</a:t>
            </a:r>
            <a:r>
              <a:rPr lang="en-US">
                <a:latin typeface="Arial Nova"/>
              </a:rPr>
              <a:t>: Employ machine learning algorithms to predict salaries and identify key factors influencing job benefits and skill requirements.</a:t>
            </a:r>
          </a:p>
          <a:p>
            <a:pPr marL="383540" indent="-383540">
              <a:lnSpc>
                <a:spcPct val="170000"/>
              </a:lnSpc>
            </a:pPr>
            <a:r>
              <a:rPr lang="en-US" b="1">
                <a:latin typeface="Arial Nova"/>
              </a:rPr>
              <a:t>Trend Analysis: </a:t>
            </a:r>
            <a:r>
              <a:rPr lang="en-US">
                <a:latin typeface="Arial Nova"/>
              </a:rPr>
              <a:t>Analyze time-based trends in job postings to forecast shifts in the job market, focusing on remote work and emerging job titles.</a:t>
            </a:r>
          </a:p>
          <a:p>
            <a:pPr marL="383540" indent="-383540">
              <a:lnSpc>
                <a:spcPct val="170000"/>
              </a:lnSpc>
            </a:pPr>
            <a:r>
              <a:rPr lang="en-US" b="1">
                <a:latin typeface="Arial Nova"/>
              </a:rPr>
              <a:t>Visualization: </a:t>
            </a:r>
            <a:r>
              <a:rPr lang="en-US">
                <a:latin typeface="Arial Nova"/>
              </a:rPr>
              <a:t>Use data visualization techniques to present findings, highlighting trends and patterns in a user-friendly manner.</a:t>
            </a:r>
          </a:p>
          <a:p>
            <a:pPr marL="383540" indent="-383540">
              <a:lnSpc>
                <a:spcPct val="170000"/>
              </a:lnSpc>
            </a:pPr>
            <a:endParaRPr lang="en-US">
              <a:latin typeface="Arial Nova"/>
            </a:endParaRPr>
          </a:p>
        </p:txBody>
      </p:sp>
    </p:spTree>
    <p:extLst>
      <p:ext uri="{BB962C8B-B14F-4D97-AF65-F5344CB8AC3E}">
        <p14:creationId xmlns:p14="http://schemas.microsoft.com/office/powerpoint/2010/main" val="147057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B887-1157-6F00-3D85-7A0237DB6368}"/>
              </a:ext>
            </a:extLst>
          </p:cNvPr>
          <p:cNvSpPr>
            <a:spLocks noGrp="1"/>
          </p:cNvSpPr>
          <p:nvPr>
            <p:ph type="title"/>
          </p:nvPr>
        </p:nvSpPr>
        <p:spPr>
          <a:xfrm>
            <a:off x="1371600" y="435279"/>
            <a:ext cx="9601200" cy="817323"/>
          </a:xfrm>
        </p:spPr>
        <p:txBody>
          <a:bodyPr/>
          <a:lstStyle/>
          <a:p>
            <a:r>
              <a:rPr lang="en-US" b="1">
                <a:latin typeface="Arial Rounded MT Bold"/>
              </a:rPr>
              <a:t>Data Cleaning and Preprocessing</a:t>
            </a:r>
          </a:p>
        </p:txBody>
      </p:sp>
      <p:sp>
        <p:nvSpPr>
          <p:cNvPr id="3" name="Content Placeholder 2">
            <a:extLst>
              <a:ext uri="{FF2B5EF4-FFF2-40B4-BE49-F238E27FC236}">
                <a16:creationId xmlns:a16="http://schemas.microsoft.com/office/drawing/2014/main" id="{268B9EAF-EB94-866F-F8B1-C4208046F5DE}"/>
              </a:ext>
            </a:extLst>
          </p:cNvPr>
          <p:cNvSpPr>
            <a:spLocks noGrp="1"/>
          </p:cNvSpPr>
          <p:nvPr>
            <p:ph idx="1"/>
          </p:nvPr>
        </p:nvSpPr>
        <p:spPr>
          <a:xfrm>
            <a:off x="860121" y="1720189"/>
            <a:ext cx="3409381" cy="4426772"/>
          </a:xfrm>
        </p:spPr>
        <p:txBody>
          <a:bodyPr vert="horz" lIns="91440" tIns="45720" rIns="91440" bIns="45720" rtlCol="0" anchor="t">
            <a:normAutofit/>
          </a:bodyPr>
          <a:lstStyle/>
          <a:p>
            <a:pPr marL="457200" indent="-457200">
              <a:buAutoNum type="arabicPeriod"/>
            </a:pPr>
            <a:r>
              <a:rPr lang="en-US">
                <a:latin typeface="Arial Nova"/>
              </a:rPr>
              <a:t>We used Excel to clean the datasets (i.e. removing the blank, null, irrelevant fields)</a:t>
            </a:r>
          </a:p>
          <a:p>
            <a:pPr marL="457200" indent="-457200">
              <a:buAutoNum type="arabicPeriod"/>
            </a:pPr>
            <a:r>
              <a:rPr lang="en-US">
                <a:latin typeface="Arial Nova"/>
              </a:rPr>
              <a:t>We then added all datasets to Microsoft Access and form a relationship between these Datasets.</a:t>
            </a:r>
          </a:p>
          <a:p>
            <a:pPr marL="457200" indent="-457200">
              <a:buAutoNum type="arabicPeriod"/>
            </a:pPr>
            <a:r>
              <a:rPr lang="en-US">
                <a:latin typeface="Arial Nova"/>
              </a:rPr>
              <a:t>Then we executed the query to get the final Data table.</a:t>
            </a:r>
          </a:p>
          <a:p>
            <a:pPr marL="0" indent="0" algn="just">
              <a:buNone/>
            </a:pPr>
            <a:endParaRPr lang="en-US">
              <a:latin typeface="Arial Nova"/>
            </a:endParaRPr>
          </a:p>
          <a:p>
            <a:pPr marL="383540" indent="-383540" algn="just">
              <a:buAutoNum type="arabicPeriod"/>
            </a:pPr>
            <a:endParaRPr lang="en-US">
              <a:latin typeface="Arial Nova"/>
            </a:endParaRPr>
          </a:p>
        </p:txBody>
      </p:sp>
      <p:pic>
        <p:nvPicPr>
          <p:cNvPr id="4" name="Picture 3" descr="A diagram of a company&#10;&#10;Description automatically generated">
            <a:extLst>
              <a:ext uri="{FF2B5EF4-FFF2-40B4-BE49-F238E27FC236}">
                <a16:creationId xmlns:a16="http://schemas.microsoft.com/office/drawing/2014/main" id="{EA243AA6-1283-6210-75AF-1D1E3DCB700F}"/>
              </a:ext>
            </a:extLst>
          </p:cNvPr>
          <p:cNvPicPr>
            <a:picLocks noChangeAspect="1"/>
          </p:cNvPicPr>
          <p:nvPr/>
        </p:nvPicPr>
        <p:blipFill>
          <a:blip r:embed="rId3"/>
          <a:stretch>
            <a:fillRect/>
          </a:stretch>
        </p:blipFill>
        <p:spPr>
          <a:xfrm>
            <a:off x="4471129" y="1717869"/>
            <a:ext cx="7324852" cy="3534410"/>
          </a:xfrm>
          <a:prstGeom prst="rect">
            <a:avLst/>
          </a:prstGeom>
        </p:spPr>
      </p:pic>
      <p:sp>
        <p:nvSpPr>
          <p:cNvPr id="9" name="Content Placeholder 2">
            <a:extLst>
              <a:ext uri="{FF2B5EF4-FFF2-40B4-BE49-F238E27FC236}">
                <a16:creationId xmlns:a16="http://schemas.microsoft.com/office/drawing/2014/main" id="{5D2AF209-53BA-F965-0FB7-AC047850744D}"/>
              </a:ext>
            </a:extLst>
          </p:cNvPr>
          <p:cNvSpPr>
            <a:spLocks noGrp="1"/>
          </p:cNvSpPr>
          <p:nvPr/>
        </p:nvSpPr>
        <p:spPr>
          <a:xfrm>
            <a:off x="684090" y="6305840"/>
            <a:ext cx="4716584" cy="308708"/>
          </a:xfrm>
          <a:prstGeom prst="rect">
            <a:avLst/>
          </a:prstGeom>
        </p:spPr>
        <p:txBody>
          <a:bodyPr vert="horz" lIns="91440" tIns="45720" rIns="91440" bIns="45720" rtlCol="0" anchor="t">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atin typeface="Arial Nova"/>
              </a:rPr>
              <a:t>Made by using Microsoft Excel, Microsoft Access</a:t>
            </a:r>
          </a:p>
        </p:txBody>
      </p:sp>
      <p:sp>
        <p:nvSpPr>
          <p:cNvPr id="5" name="TextBox 4">
            <a:extLst>
              <a:ext uri="{FF2B5EF4-FFF2-40B4-BE49-F238E27FC236}">
                <a16:creationId xmlns:a16="http://schemas.microsoft.com/office/drawing/2014/main" id="{1B8365D4-5F5B-F7E8-D2D6-255BBB9FF39E}"/>
              </a:ext>
            </a:extLst>
          </p:cNvPr>
          <p:cNvSpPr txBox="1"/>
          <p:nvPr/>
        </p:nvSpPr>
        <p:spPr>
          <a:xfrm>
            <a:off x="9369468" y="6375748"/>
            <a:ext cx="2370072" cy="369332"/>
          </a:xfrm>
          <a:prstGeom prst="rect">
            <a:avLst/>
          </a:prstGeom>
          <a:noFill/>
        </p:spPr>
        <p:txBody>
          <a:bodyPr wrap="none" rtlCol="0">
            <a:spAutoFit/>
          </a:bodyPr>
          <a:lstStyle/>
          <a:p>
            <a:r>
              <a:rPr lang="en-US"/>
              <a:t>License: CC BY-SA 4.0 </a:t>
            </a:r>
          </a:p>
        </p:txBody>
      </p:sp>
    </p:spTree>
    <p:extLst>
      <p:ext uri="{BB962C8B-B14F-4D97-AF65-F5344CB8AC3E}">
        <p14:creationId xmlns:p14="http://schemas.microsoft.com/office/powerpoint/2010/main" val="25998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2A62-7114-299A-4BF5-F3C63046326B}"/>
              </a:ext>
            </a:extLst>
          </p:cNvPr>
          <p:cNvSpPr>
            <a:spLocks noGrp="1"/>
          </p:cNvSpPr>
          <p:nvPr>
            <p:ph type="title"/>
          </p:nvPr>
        </p:nvSpPr>
        <p:spPr>
          <a:xfrm>
            <a:off x="1298532" y="372649"/>
            <a:ext cx="9601200" cy="776092"/>
          </a:xfrm>
        </p:spPr>
        <p:txBody>
          <a:bodyPr/>
          <a:lstStyle/>
          <a:p>
            <a:r>
              <a:rPr lang="en-US" b="1">
                <a:latin typeface="Arial Rounded MT Bold"/>
              </a:rPr>
              <a:t>Data Description</a:t>
            </a:r>
          </a:p>
        </p:txBody>
      </p:sp>
      <p:pic>
        <p:nvPicPr>
          <p:cNvPr id="5" name="Content Placeholder 4">
            <a:extLst>
              <a:ext uri="{FF2B5EF4-FFF2-40B4-BE49-F238E27FC236}">
                <a16:creationId xmlns:a16="http://schemas.microsoft.com/office/drawing/2014/main" id="{9AC604E5-41F6-2092-3098-F8F0E372D181}"/>
              </a:ext>
            </a:extLst>
          </p:cNvPr>
          <p:cNvPicPr>
            <a:picLocks noGrp="1" noChangeAspect="1"/>
          </p:cNvPicPr>
          <p:nvPr>
            <p:ph idx="1"/>
          </p:nvPr>
        </p:nvPicPr>
        <p:blipFill>
          <a:blip r:embed="rId2"/>
          <a:stretch>
            <a:fillRect/>
          </a:stretch>
        </p:blipFill>
        <p:spPr>
          <a:xfrm>
            <a:off x="5648367" y="1333165"/>
            <a:ext cx="6108665" cy="5198542"/>
          </a:xfrm>
        </p:spPr>
      </p:pic>
      <p:sp>
        <p:nvSpPr>
          <p:cNvPr id="7" name="Content Placeholder 2">
            <a:extLst>
              <a:ext uri="{FF2B5EF4-FFF2-40B4-BE49-F238E27FC236}">
                <a16:creationId xmlns:a16="http://schemas.microsoft.com/office/drawing/2014/main" id="{BE2D3BFE-AB5C-8DDC-6BEE-E0D5ABE3C2C2}"/>
              </a:ext>
            </a:extLst>
          </p:cNvPr>
          <p:cNvSpPr txBox="1">
            <a:spLocks/>
          </p:cNvSpPr>
          <p:nvPr/>
        </p:nvSpPr>
        <p:spPr>
          <a:xfrm>
            <a:off x="1298532" y="2586572"/>
            <a:ext cx="3837354" cy="3278554"/>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indent="-457200" algn="just"/>
            <a:r>
              <a:rPr lang="en-US">
                <a:latin typeface="Arial Nova"/>
              </a:rPr>
              <a:t>After cleaning we can finally describe the data that we are going to use to do some analysis on the prediction of the jobs that are more common or popular in the US. </a:t>
            </a:r>
          </a:p>
          <a:p>
            <a:pPr marL="0" indent="0" algn="just">
              <a:buFont typeface="Franklin Gothic Book" panose="020B0503020102020204" pitchFamily="34" charset="0"/>
              <a:buNone/>
            </a:pPr>
            <a:endParaRPr lang="en-US">
              <a:latin typeface="Arial Nova"/>
            </a:endParaRPr>
          </a:p>
          <a:p>
            <a:pPr marL="383540" indent="-383540" algn="just">
              <a:buFont typeface="Franklin Gothic Book" panose="020B0503020102020204" pitchFamily="34" charset="0"/>
              <a:buChar char="■"/>
            </a:pPr>
            <a:endParaRPr lang="en-US">
              <a:latin typeface="Arial Nova"/>
            </a:endParaRPr>
          </a:p>
        </p:txBody>
      </p:sp>
    </p:spTree>
    <p:extLst>
      <p:ext uri="{BB962C8B-B14F-4D97-AF65-F5344CB8AC3E}">
        <p14:creationId xmlns:p14="http://schemas.microsoft.com/office/powerpoint/2010/main" val="403408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362-E5FA-8DDE-B9D1-A698165AE09E}"/>
              </a:ext>
            </a:extLst>
          </p:cNvPr>
          <p:cNvSpPr>
            <a:spLocks noGrp="1"/>
          </p:cNvSpPr>
          <p:nvPr>
            <p:ph type="title"/>
          </p:nvPr>
        </p:nvSpPr>
        <p:spPr>
          <a:xfrm>
            <a:off x="1371600" y="413942"/>
            <a:ext cx="9601200" cy="901353"/>
          </a:xfrm>
        </p:spPr>
        <p:txBody>
          <a:bodyPr/>
          <a:lstStyle/>
          <a:p>
            <a:r>
              <a:rPr lang="en-US" b="1">
                <a:latin typeface="Arial Rounded MT Bold"/>
              </a:rPr>
              <a:t>Modelling</a:t>
            </a:r>
          </a:p>
        </p:txBody>
      </p:sp>
      <p:pic>
        <p:nvPicPr>
          <p:cNvPr id="4" name="Picture 3" descr="A diagram of a diagram&#10;&#10;Description automatically generated">
            <a:extLst>
              <a:ext uri="{FF2B5EF4-FFF2-40B4-BE49-F238E27FC236}">
                <a16:creationId xmlns:a16="http://schemas.microsoft.com/office/drawing/2014/main" id="{C4E2C7CB-BB7B-5B79-AB76-9DD66B391BE2}"/>
              </a:ext>
            </a:extLst>
          </p:cNvPr>
          <p:cNvPicPr>
            <a:picLocks noChangeAspect="1"/>
          </p:cNvPicPr>
          <p:nvPr/>
        </p:nvPicPr>
        <p:blipFill>
          <a:blip r:embed="rId2"/>
          <a:stretch>
            <a:fillRect/>
          </a:stretch>
        </p:blipFill>
        <p:spPr>
          <a:xfrm>
            <a:off x="5237723" y="120334"/>
            <a:ext cx="6833333" cy="6629400"/>
          </a:xfrm>
          <a:prstGeom prst="rect">
            <a:avLst/>
          </a:prstGeom>
        </p:spPr>
      </p:pic>
      <p:sp>
        <p:nvSpPr>
          <p:cNvPr id="7" name="Content Placeholder 2">
            <a:extLst>
              <a:ext uri="{FF2B5EF4-FFF2-40B4-BE49-F238E27FC236}">
                <a16:creationId xmlns:a16="http://schemas.microsoft.com/office/drawing/2014/main" id="{FE6D610E-F168-29DE-D308-8E9EE904BD2C}"/>
              </a:ext>
            </a:extLst>
          </p:cNvPr>
          <p:cNvSpPr>
            <a:spLocks noGrp="1"/>
          </p:cNvSpPr>
          <p:nvPr/>
        </p:nvSpPr>
        <p:spPr>
          <a:xfrm>
            <a:off x="1371600" y="2233808"/>
            <a:ext cx="3173047" cy="358140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83540" indent="-383540"/>
            <a:r>
              <a:rPr lang="en-US">
                <a:latin typeface="Arial Nova"/>
              </a:rPr>
              <a:t>K-Means : Work Type</a:t>
            </a:r>
          </a:p>
          <a:p>
            <a:pPr marL="383540" indent="-383540"/>
            <a:r>
              <a:rPr lang="en-US">
                <a:latin typeface="Arial Nova"/>
              </a:rPr>
              <a:t>Linear Regression</a:t>
            </a:r>
          </a:p>
          <a:p>
            <a:pPr marL="383540" indent="-383540"/>
            <a:r>
              <a:rPr lang="en-US">
                <a:latin typeface="Arial Nova"/>
              </a:rPr>
              <a:t>Linear Modelling (3)</a:t>
            </a:r>
          </a:p>
          <a:p>
            <a:pPr marL="383540" indent="-383540"/>
            <a:r>
              <a:rPr lang="en-US">
                <a:latin typeface="Arial Nova"/>
              </a:rPr>
              <a:t>CHAID</a:t>
            </a:r>
          </a:p>
        </p:txBody>
      </p:sp>
      <p:sp>
        <p:nvSpPr>
          <p:cNvPr id="8" name="Content Placeholder 2">
            <a:extLst>
              <a:ext uri="{FF2B5EF4-FFF2-40B4-BE49-F238E27FC236}">
                <a16:creationId xmlns:a16="http://schemas.microsoft.com/office/drawing/2014/main" id="{FE6D610E-F168-29DE-D308-8E9EE904BD2C}"/>
              </a:ext>
            </a:extLst>
          </p:cNvPr>
          <p:cNvSpPr>
            <a:spLocks noGrp="1"/>
          </p:cNvSpPr>
          <p:nvPr/>
        </p:nvSpPr>
        <p:spPr>
          <a:xfrm>
            <a:off x="674321" y="6425989"/>
            <a:ext cx="3974123" cy="396631"/>
          </a:xfrm>
          <a:prstGeom prst="rect">
            <a:avLst/>
          </a:prstGeom>
        </p:spPr>
        <p:txBody>
          <a:bodyPr vert="horz" lIns="91440" tIns="45720" rIns="91440" bIns="45720" rtlCol="0" anchor="t">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atin typeface="Arial Nova"/>
              </a:rPr>
              <a:t>Made by using IBM SPSS Modeler</a:t>
            </a:r>
          </a:p>
        </p:txBody>
      </p:sp>
    </p:spTree>
    <p:extLst>
      <p:ext uri="{BB962C8B-B14F-4D97-AF65-F5344CB8AC3E}">
        <p14:creationId xmlns:p14="http://schemas.microsoft.com/office/powerpoint/2010/main" val="15037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917D-C788-84F8-1F06-F6A1E60B1BAE}"/>
              </a:ext>
            </a:extLst>
          </p:cNvPr>
          <p:cNvSpPr>
            <a:spLocks noGrp="1"/>
          </p:cNvSpPr>
          <p:nvPr>
            <p:ph type="title"/>
          </p:nvPr>
        </p:nvSpPr>
        <p:spPr>
          <a:xfrm>
            <a:off x="901874" y="435279"/>
            <a:ext cx="9601200" cy="786531"/>
          </a:xfrm>
        </p:spPr>
        <p:txBody>
          <a:bodyPr/>
          <a:lstStyle/>
          <a:p>
            <a:r>
              <a:rPr lang="en-US" b="1">
                <a:latin typeface="Arial Rounded MT Bold"/>
              </a:rPr>
              <a:t>Clustering</a:t>
            </a:r>
          </a:p>
        </p:txBody>
      </p:sp>
      <p:pic>
        <p:nvPicPr>
          <p:cNvPr id="4" name="Content Placeholder 3" descr="A screenshot of a graph&#10;&#10;Description automatically generated">
            <a:extLst>
              <a:ext uri="{FF2B5EF4-FFF2-40B4-BE49-F238E27FC236}">
                <a16:creationId xmlns:a16="http://schemas.microsoft.com/office/drawing/2014/main" id="{5155BB71-0769-515E-C302-888BC2CA39C3}"/>
              </a:ext>
            </a:extLst>
          </p:cNvPr>
          <p:cNvPicPr>
            <a:picLocks noGrp="1" noChangeAspect="1"/>
          </p:cNvPicPr>
          <p:nvPr>
            <p:ph idx="1"/>
          </p:nvPr>
        </p:nvPicPr>
        <p:blipFill>
          <a:blip r:embed="rId2"/>
          <a:stretch>
            <a:fillRect/>
          </a:stretch>
        </p:blipFill>
        <p:spPr>
          <a:xfrm>
            <a:off x="5548228" y="1327813"/>
            <a:ext cx="6311615" cy="3508866"/>
          </a:xfrm>
        </p:spPr>
      </p:pic>
      <p:sp>
        <p:nvSpPr>
          <p:cNvPr id="6" name="TextBox 5">
            <a:extLst>
              <a:ext uri="{FF2B5EF4-FFF2-40B4-BE49-F238E27FC236}">
                <a16:creationId xmlns:a16="http://schemas.microsoft.com/office/drawing/2014/main" id="{778D324D-D88F-9DFE-EFD0-1DCEB38A8465}"/>
              </a:ext>
            </a:extLst>
          </p:cNvPr>
          <p:cNvSpPr txBox="1"/>
          <p:nvPr/>
        </p:nvSpPr>
        <p:spPr>
          <a:xfrm>
            <a:off x="898887" y="1326437"/>
            <a:ext cx="4300257" cy="5443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
            </a:pPr>
            <a:r>
              <a:rPr lang="en-US">
                <a:latin typeface="Arial Nova"/>
                <a:ea typeface="+mn-lt"/>
                <a:cs typeface="+mn-lt"/>
              </a:rPr>
              <a:t>Analyzing job postings by work type and application type for employment trend insights.</a:t>
            </a:r>
            <a:endParaRPr lang="en-US">
              <a:latin typeface="Arial Nova"/>
              <a:cs typeface="Times New Roman"/>
            </a:endParaRPr>
          </a:p>
          <a:p>
            <a:pPr marL="285750" indent="-285750">
              <a:lnSpc>
                <a:spcPct val="150000"/>
              </a:lnSpc>
              <a:buFont typeface="Wingdings"/>
              <a:buChar char="§"/>
            </a:pPr>
            <a:r>
              <a:rPr lang="en-US" b="1">
                <a:latin typeface="Arial Nova"/>
                <a:cs typeface="Times New Roman"/>
              </a:rPr>
              <a:t>K–Means :</a:t>
            </a:r>
            <a:r>
              <a:rPr lang="en-US">
                <a:latin typeface="Arial Nova"/>
                <a:cs typeface="Times New Roman"/>
              </a:rPr>
              <a:t> </a:t>
            </a:r>
            <a:r>
              <a:rPr lang="en-US">
                <a:latin typeface="Arial Nova"/>
                <a:ea typeface="+mn-lt"/>
                <a:cs typeface="+mn-lt"/>
              </a:rPr>
              <a:t>Applied to categorize postings into distinct clusters.</a:t>
            </a:r>
            <a:endParaRPr lang="en-US">
              <a:latin typeface="Arial Nova"/>
              <a:cs typeface="Times New Roman"/>
            </a:endParaRPr>
          </a:p>
          <a:p>
            <a:pPr marL="285750" indent="-285750">
              <a:lnSpc>
                <a:spcPct val="150000"/>
              </a:lnSpc>
              <a:buFont typeface="Wingdings"/>
              <a:buChar char="§"/>
            </a:pPr>
            <a:endParaRPr lang="en-US">
              <a:latin typeface="Arial Nova"/>
              <a:ea typeface="+mn-lt"/>
              <a:cs typeface="+mn-lt"/>
            </a:endParaRPr>
          </a:p>
          <a:p>
            <a:pPr marL="285750" indent="-285750">
              <a:lnSpc>
                <a:spcPct val="150000"/>
              </a:lnSpc>
              <a:buFont typeface="Wingdings"/>
              <a:buChar char="§"/>
            </a:pPr>
            <a:r>
              <a:rPr lang="en-US" b="1">
                <a:latin typeface="Arial Nova"/>
                <a:ea typeface="+mn-lt"/>
                <a:cs typeface="+mn-lt"/>
              </a:rPr>
              <a:t>Cluster Distribution:</a:t>
            </a:r>
          </a:p>
          <a:p>
            <a:pPr marL="285750" indent="-285750">
              <a:lnSpc>
                <a:spcPct val="150000"/>
              </a:lnSpc>
              <a:buFont typeface="Wingdings"/>
              <a:buChar char="§"/>
            </a:pPr>
            <a:r>
              <a:rPr lang="en-US">
                <a:latin typeface="Arial Nova"/>
                <a:ea typeface="+mn-lt"/>
                <a:cs typeface="+mn-lt"/>
              </a:rPr>
              <a:t>Largest Cluster: 2480 (87%) for full-time work type.</a:t>
            </a:r>
          </a:p>
          <a:p>
            <a:pPr marL="285750" indent="-285750">
              <a:lnSpc>
                <a:spcPct val="150000"/>
              </a:lnSpc>
              <a:buFont typeface="Wingdings"/>
              <a:buChar char="§"/>
            </a:pPr>
            <a:r>
              <a:rPr lang="en-US">
                <a:latin typeface="Arial Nova"/>
                <a:ea typeface="+mn-lt"/>
                <a:cs typeface="+mn-lt"/>
              </a:rPr>
              <a:t>Smallest Cluster: 8 (0.3%) for other work type.</a:t>
            </a:r>
          </a:p>
          <a:p>
            <a:pPr marL="285750" indent="-285750">
              <a:lnSpc>
                <a:spcPct val="150000"/>
              </a:lnSpc>
              <a:buFont typeface="Wingdings"/>
              <a:buChar char="§"/>
            </a:pPr>
            <a:endParaRPr lang="en-US">
              <a:latin typeface="Arial Nova"/>
            </a:endParaRPr>
          </a:p>
          <a:p>
            <a:pPr marL="285750" indent="-285750">
              <a:lnSpc>
                <a:spcPct val="150000"/>
              </a:lnSpc>
              <a:buFont typeface="Wingdings"/>
              <a:buChar char="§"/>
            </a:pPr>
            <a:endParaRPr lang="en-US">
              <a:latin typeface="Arial Nova"/>
            </a:endParaRPr>
          </a:p>
        </p:txBody>
      </p:sp>
      <p:sp>
        <p:nvSpPr>
          <p:cNvPr id="7" name="TextBox 6">
            <a:extLst>
              <a:ext uri="{FF2B5EF4-FFF2-40B4-BE49-F238E27FC236}">
                <a16:creationId xmlns:a16="http://schemas.microsoft.com/office/drawing/2014/main" id="{DE22DA29-B7D9-419F-F678-900D261BCE43}"/>
              </a:ext>
            </a:extLst>
          </p:cNvPr>
          <p:cNvSpPr txBox="1"/>
          <p:nvPr/>
        </p:nvSpPr>
        <p:spPr>
          <a:xfrm>
            <a:off x="5550059" y="5097602"/>
            <a:ext cx="60950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ova"/>
                <a:ea typeface="+mn-lt"/>
                <a:cs typeface="+mn-lt"/>
              </a:rPr>
              <a:t>Insights:</a:t>
            </a:r>
            <a:endParaRPr lang="en-US" b="1">
              <a:latin typeface="Arial Nova"/>
              <a:cs typeface="Times New Roman"/>
            </a:endParaRPr>
          </a:p>
          <a:p>
            <a:pPr marL="285750" indent="-285750">
              <a:buFont typeface="Wingdings"/>
              <a:buChar char="Ø"/>
            </a:pPr>
            <a:r>
              <a:rPr lang="en-US">
                <a:latin typeface="Arial Nova"/>
                <a:ea typeface="+mn-lt"/>
                <a:cs typeface="+mn-lt"/>
              </a:rPr>
              <a:t>Dominance of full-time positions suggests high demand.</a:t>
            </a:r>
            <a:endParaRPr lang="en-US">
              <a:latin typeface="Arial Nova"/>
              <a:cs typeface="Times New Roman"/>
            </a:endParaRPr>
          </a:p>
          <a:p>
            <a:pPr marL="285750" indent="-285750">
              <a:buFont typeface="Wingdings"/>
              <a:buChar char="Ø"/>
            </a:pPr>
            <a:r>
              <a:rPr lang="en-US">
                <a:latin typeface="Arial Nova"/>
                <a:ea typeface="+mn-lt"/>
                <a:cs typeface="+mn-lt"/>
              </a:rPr>
              <a:t>Minority of postings fall under other work types, indicating potential niche opportunities.</a:t>
            </a:r>
            <a:endParaRPr lang="en-US">
              <a:latin typeface="Arial Nova"/>
              <a:cs typeface="Times New Roman"/>
            </a:endParaRPr>
          </a:p>
        </p:txBody>
      </p:sp>
    </p:spTree>
    <p:extLst>
      <p:ext uri="{BB962C8B-B14F-4D97-AF65-F5344CB8AC3E}">
        <p14:creationId xmlns:p14="http://schemas.microsoft.com/office/powerpoint/2010/main" val="59744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4201-3D7D-D3B4-36D9-558BB74DA490}"/>
              </a:ext>
            </a:extLst>
          </p:cNvPr>
          <p:cNvSpPr>
            <a:spLocks noGrp="1"/>
          </p:cNvSpPr>
          <p:nvPr>
            <p:ph type="title"/>
          </p:nvPr>
        </p:nvSpPr>
        <p:spPr>
          <a:xfrm>
            <a:off x="1006258" y="575891"/>
            <a:ext cx="9601200" cy="786531"/>
          </a:xfrm>
        </p:spPr>
        <p:txBody>
          <a:bodyPr/>
          <a:lstStyle/>
          <a:p>
            <a:r>
              <a:rPr lang="en-US" b="1">
                <a:latin typeface="Arial Rounded MT Bold"/>
              </a:rPr>
              <a:t>Linear Regression</a:t>
            </a:r>
          </a:p>
        </p:txBody>
      </p:sp>
      <p:pic>
        <p:nvPicPr>
          <p:cNvPr id="7" name="Content Placeholder 6" descr="A screenshot of a computer&#10;&#10;Description automatically generated">
            <a:extLst>
              <a:ext uri="{FF2B5EF4-FFF2-40B4-BE49-F238E27FC236}">
                <a16:creationId xmlns:a16="http://schemas.microsoft.com/office/drawing/2014/main" id="{FA43D3A4-18DA-C962-A7D4-344C1E0808A0}"/>
              </a:ext>
            </a:extLst>
          </p:cNvPr>
          <p:cNvPicPr>
            <a:picLocks noGrp="1" noChangeAspect="1"/>
          </p:cNvPicPr>
          <p:nvPr>
            <p:ph idx="1"/>
          </p:nvPr>
        </p:nvPicPr>
        <p:blipFill>
          <a:blip r:embed="rId2"/>
          <a:stretch>
            <a:fillRect/>
          </a:stretch>
        </p:blipFill>
        <p:spPr>
          <a:xfrm>
            <a:off x="7678455" y="2761140"/>
            <a:ext cx="4174006" cy="3510411"/>
          </a:xfrm>
        </p:spPr>
      </p:pic>
      <p:sp>
        <p:nvSpPr>
          <p:cNvPr id="3" name="TextBox 2">
            <a:extLst>
              <a:ext uri="{FF2B5EF4-FFF2-40B4-BE49-F238E27FC236}">
                <a16:creationId xmlns:a16="http://schemas.microsoft.com/office/drawing/2014/main" id="{0EBAC76D-CC79-4DCC-D736-C74EE654B9A2}"/>
              </a:ext>
            </a:extLst>
          </p:cNvPr>
          <p:cNvSpPr txBox="1"/>
          <p:nvPr/>
        </p:nvSpPr>
        <p:spPr>
          <a:xfrm>
            <a:off x="1005496" y="1820418"/>
            <a:ext cx="516871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ova"/>
                <a:ea typeface="+mn-lt"/>
                <a:cs typeface="+mn-lt"/>
              </a:rPr>
              <a:t>Model Evaluation Result:</a:t>
            </a:r>
          </a:p>
          <a:p>
            <a:endParaRPr lang="en-US">
              <a:latin typeface="Arial Nova"/>
              <a:ea typeface="+mn-lt"/>
              <a:cs typeface="+mn-lt"/>
            </a:endParaRPr>
          </a:p>
          <a:p>
            <a:pPr marL="285750" indent="-285750">
              <a:buFont typeface="Wingdings"/>
              <a:buChar char="§"/>
            </a:pPr>
            <a:r>
              <a:rPr lang="en-US">
                <a:latin typeface="Arial Nova"/>
                <a:ea typeface="+mn-lt"/>
                <a:cs typeface="+mn-lt"/>
              </a:rPr>
              <a:t>No errors detected during evaluation process.</a:t>
            </a:r>
          </a:p>
          <a:p>
            <a:pPr marL="285750" indent="-285750">
              <a:buFont typeface="Wingdings"/>
              <a:buChar char="§"/>
            </a:pPr>
            <a:r>
              <a:rPr lang="en-US">
                <a:latin typeface="Arial Nova"/>
                <a:ea typeface="+mn-lt"/>
                <a:cs typeface="+mn-lt"/>
              </a:rPr>
              <a:t>Consistent predictions with accuracy exceeding 99%.</a:t>
            </a:r>
          </a:p>
          <a:p>
            <a:pPr algn="l"/>
            <a:endParaRPr lang="en-US">
              <a:latin typeface="Arial Nova"/>
              <a:ea typeface="+mn-lt"/>
              <a:cs typeface="+mn-lt"/>
            </a:endParaRPr>
          </a:p>
          <a:p>
            <a:r>
              <a:rPr lang="en-US" b="1">
                <a:latin typeface="Arial Nova"/>
                <a:ea typeface="+mn-lt"/>
                <a:cs typeface="+mn-lt"/>
              </a:rPr>
              <a:t>Outcome Assessment:</a:t>
            </a:r>
            <a:endParaRPr lang="en-US" b="1">
              <a:latin typeface="Arial Nova"/>
            </a:endParaRPr>
          </a:p>
          <a:p>
            <a:endParaRPr lang="en-US">
              <a:latin typeface="Arial Nova"/>
            </a:endParaRPr>
          </a:p>
          <a:p>
            <a:pPr marL="285750" indent="-285750">
              <a:buFont typeface="Wingdings"/>
              <a:buChar char="§"/>
            </a:pPr>
            <a:r>
              <a:rPr lang="en-US">
                <a:latin typeface="Arial Nova"/>
                <a:ea typeface="+mn-lt"/>
                <a:cs typeface="+mn-lt"/>
              </a:rPr>
              <a:t>Model deemed a failure due to lack of variability in predictions.</a:t>
            </a:r>
            <a:endParaRPr lang="en-US">
              <a:latin typeface="Arial Nova"/>
            </a:endParaRPr>
          </a:p>
          <a:p>
            <a:pPr marL="285750" indent="-285750">
              <a:buFont typeface="Wingdings"/>
              <a:buChar char="§"/>
            </a:pPr>
            <a:r>
              <a:rPr lang="en-US">
                <a:latin typeface="Arial Nova"/>
                <a:ea typeface="+mn-lt"/>
                <a:cs typeface="+mn-lt"/>
              </a:rPr>
              <a:t>Unusable for practical applications as it failed to provide meaningful insights or detect errors.</a:t>
            </a:r>
            <a:endParaRPr lang="en-US">
              <a:latin typeface="Arial Nova"/>
            </a:endParaRPr>
          </a:p>
        </p:txBody>
      </p:sp>
      <p:pic>
        <p:nvPicPr>
          <p:cNvPr id="1026" name="Picture 2">
            <a:extLst>
              <a:ext uri="{FF2B5EF4-FFF2-40B4-BE49-F238E27FC236}">
                <a16:creationId xmlns:a16="http://schemas.microsoft.com/office/drawing/2014/main" id="{21547D27-E558-398A-BCBB-9870451DF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455" y="861170"/>
            <a:ext cx="3632200" cy="146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8399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Application>Microsoft Office PowerPoint</Application>
  <PresentationFormat>Widescreen</PresentationFormat>
  <Slides>17</Slides>
  <Notes>8</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Crop</vt:lpstr>
      <vt:lpstr>Unveiling the Future of Careers: A Data-Driven Exploration of LinkedIn Job Postings</vt:lpstr>
      <vt:lpstr>Job search or Career Switch</vt:lpstr>
      <vt:lpstr>Project Significance</vt:lpstr>
      <vt:lpstr>Project Methodology</vt:lpstr>
      <vt:lpstr>Data Cleaning and Preprocessing</vt:lpstr>
      <vt:lpstr>Data Description</vt:lpstr>
      <vt:lpstr>Modelling</vt:lpstr>
      <vt:lpstr>Clustering</vt:lpstr>
      <vt:lpstr>Linear Regression</vt:lpstr>
      <vt:lpstr>Linear Model</vt:lpstr>
      <vt:lpstr>Chaid Model</vt:lpstr>
      <vt:lpstr>Key Findings: Job Posting by State</vt:lpstr>
      <vt:lpstr>Dashboard</vt:lpstr>
      <vt:lpstr>Outcomes and Practical Implications: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Future of Careers: A Data-Driven Exploration of LinkedIn Job Postings</dc:title>
  <dc:creator>Motwani, Saikeshav Mohan [Student]</dc:creator>
  <cp:revision>3</cp:revision>
  <dcterms:created xsi:type="dcterms:W3CDTF">2024-04-02T23:39:22Z</dcterms:created>
  <dcterms:modified xsi:type="dcterms:W3CDTF">2024-09-12T15:11:07Z</dcterms:modified>
</cp:coreProperties>
</file>