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 id="286" r:id="rId9"/>
    <p:sldId id="290" r:id="rId10"/>
    <p:sldId id="291" r:id="rId11"/>
    <p:sldId id="292"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2018</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Revenue of </a:t>
          </a:r>
          <a:r>
            <a:rPr lang="en-US" dirty="0" err="1"/>
            <a:t>aws</a:t>
          </a:r>
          <a:r>
            <a:rPr lang="en-US" baseline="0" dirty="0"/>
            <a:t> in 2018 was 6 billion dollars.</a:t>
          </a:r>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2019</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Revenue of </a:t>
          </a:r>
          <a:r>
            <a:rPr lang="en-US" dirty="0" err="1"/>
            <a:t>aws</a:t>
          </a:r>
          <a:r>
            <a:rPr lang="en-US" baseline="0" dirty="0"/>
            <a:t> in 2019 was 10 billion dollars.</a:t>
          </a:r>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2020</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a:t>Revenue of </a:t>
          </a:r>
          <a:r>
            <a:rPr lang="en-US" dirty="0" err="1"/>
            <a:t>aws</a:t>
          </a:r>
          <a:r>
            <a:rPr lang="en-US" baseline="0" dirty="0"/>
            <a:t> in 2020 was 13 billion dollars.</a:t>
          </a:r>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7677"/>
              <a:satOff val="-17244"/>
              <a:lumOff val="-88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35353"/>
              <a:satOff val="-34487"/>
              <a:lumOff val="-1766"/>
              <a:alphaOff val="0"/>
            </a:schemeClr>
          </a:solidFill>
          <a:prstDash val="dash"/>
        </a:ln>
        <a:effectLst/>
      </dgm:spPr>
    </dgm:pt>
    <dgm:pt modelId="{F29EE066-4B42-49B1-9BCF-2587B8F1C6E6}" type="pres">
      <dgm:prSet presAssocID="{7FA9AB4A-92C1-41E8-8158-DD2B25D9113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Revenue of </a:t>
          </a:r>
          <a:r>
            <a:rPr lang="en-US" sz="1500" kern="1200" dirty="0" err="1"/>
            <a:t>aws</a:t>
          </a:r>
          <a:r>
            <a:rPr lang="en-US" sz="1500" kern="1200" baseline="0" dirty="0"/>
            <a:t> in 2018 was 6 billion dollars.</a:t>
          </a:r>
          <a:endParaRPr lang="en-US" sz="15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2018</a:t>
          </a:r>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Revenue of </a:t>
          </a:r>
          <a:r>
            <a:rPr lang="en-US" sz="1500" kern="1200" dirty="0" err="1"/>
            <a:t>aws</a:t>
          </a:r>
          <a:r>
            <a:rPr lang="en-US" sz="1500" kern="1200" baseline="0" dirty="0"/>
            <a:t> in 2019 was 10 billion dollars.</a:t>
          </a:r>
          <a:endParaRPr lang="en-US" sz="1500" kern="1200" dirty="0"/>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2019</a:t>
          </a:r>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71692"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Revenue of </a:t>
          </a:r>
          <a:r>
            <a:rPr lang="en-US" sz="1500" kern="1200" dirty="0" err="1"/>
            <a:t>aws</a:t>
          </a:r>
          <a:r>
            <a:rPr lang="en-US" sz="1500" kern="1200" baseline="0" dirty="0"/>
            <a:t> in 2020 was 13 billion dollars.</a:t>
          </a:r>
          <a:endParaRPr lang="en-US" sz="1500" kern="1200" dirty="0"/>
        </a:p>
      </dsp:txBody>
      <dsp:txXfrm>
        <a:off x="3971692" y="1152582"/>
        <a:ext cx="2819433" cy="1672373"/>
      </dsp:txXfrm>
    </dsp:sp>
    <dsp:sp modelId="{C964CC5F-AD31-46FE-B950-6FB1958FE6E6}">
      <dsp:nvSpPr>
        <dsp:cNvPr id="0" name=""/>
        <dsp:cNvSpPr/>
      </dsp:nvSpPr>
      <dsp:spPr>
        <a:xfrm>
          <a:off x="3971692"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2020</a:t>
          </a:r>
        </a:p>
      </dsp:txBody>
      <dsp:txXfrm>
        <a:off x="3971692"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dirty="0">
                <a:solidFill>
                  <a:schemeClr val="tx1"/>
                </a:solidFill>
              </a:rPr>
              <a:t>The Sparks </a:t>
            </a:r>
            <a:br>
              <a:rPr lang="en-US" sz="4000" dirty="0">
                <a:solidFill>
                  <a:schemeClr val="tx1"/>
                </a:solidFill>
              </a:rPr>
            </a:br>
            <a:r>
              <a:rPr lang="en-US" sz="4000" dirty="0">
                <a:solidFill>
                  <a:schemeClr val="tx1"/>
                </a:solidFill>
              </a:rPr>
              <a:t>Foundation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Task#4 -SHUBHAM SAGAR</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4698-5169-2C04-5325-0EFD557B7392}"/>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B279DE16-2682-4A4A-2D03-13ADEF7D18B0}"/>
              </a:ext>
            </a:extLst>
          </p:cNvPr>
          <p:cNvSpPr>
            <a:spLocks noGrp="1"/>
          </p:cNvSpPr>
          <p:nvPr>
            <p:ph idx="1"/>
          </p:nvPr>
        </p:nvSpPr>
        <p:spPr/>
        <p:txBody>
          <a:bodyPr/>
          <a:lstStyle/>
          <a:p>
            <a:pPr>
              <a:buFont typeface="Wingdings" panose="05000000000000000000" pitchFamily="2" charset="2"/>
              <a:buChar char="q"/>
            </a:pPr>
            <a:r>
              <a:rPr lang="en-IN" b="1" dirty="0"/>
              <a:t> What is cloud computing?</a:t>
            </a:r>
          </a:p>
          <a:p>
            <a:pPr>
              <a:buFont typeface="Wingdings" panose="05000000000000000000" pitchFamily="2" charset="2"/>
              <a:buChar char="q"/>
            </a:pPr>
            <a:r>
              <a:rPr lang="en-IN" b="1" dirty="0"/>
              <a:t> About AWS Cloud</a:t>
            </a:r>
          </a:p>
          <a:p>
            <a:pPr>
              <a:buFont typeface="Wingdings" panose="05000000000000000000" pitchFamily="2" charset="2"/>
              <a:buChar char="q"/>
            </a:pPr>
            <a:r>
              <a:rPr lang="en-IN" b="1" dirty="0"/>
              <a:t> AWS</a:t>
            </a:r>
          </a:p>
          <a:p>
            <a:pPr>
              <a:buFont typeface="Wingdings" panose="05000000000000000000" pitchFamily="2" charset="2"/>
              <a:buChar char="q"/>
            </a:pPr>
            <a:r>
              <a:rPr lang="en-IN" b="1" dirty="0"/>
              <a:t> What is EC2?</a:t>
            </a:r>
          </a:p>
          <a:p>
            <a:pPr>
              <a:buFont typeface="Wingdings" panose="05000000000000000000" pitchFamily="2" charset="2"/>
              <a:buChar char="q"/>
            </a:pPr>
            <a:r>
              <a:rPr lang="en-IN" b="1" dirty="0"/>
              <a:t> Steps to create an EC2 instances.</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57687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97DB-0D09-0FCA-E986-2D949479ECD7}"/>
              </a:ext>
            </a:extLst>
          </p:cNvPr>
          <p:cNvSpPr>
            <a:spLocks noGrp="1"/>
          </p:cNvSpPr>
          <p:nvPr>
            <p:ph type="title"/>
          </p:nvPr>
        </p:nvSpPr>
        <p:spPr/>
        <p:txBody>
          <a:bodyPr/>
          <a:lstStyle/>
          <a:p>
            <a:r>
              <a:rPr lang="en-IN" b="1" dirty="0"/>
              <a:t>CLOUD COMPUTING</a:t>
            </a:r>
          </a:p>
        </p:txBody>
      </p:sp>
      <p:sp>
        <p:nvSpPr>
          <p:cNvPr id="3" name="Content Placeholder 2">
            <a:extLst>
              <a:ext uri="{FF2B5EF4-FFF2-40B4-BE49-F238E27FC236}">
                <a16:creationId xmlns:a16="http://schemas.microsoft.com/office/drawing/2014/main" id="{C2E54E1A-52C2-327C-B683-21CD77B7632E}"/>
              </a:ext>
            </a:extLst>
          </p:cNvPr>
          <p:cNvSpPr>
            <a:spLocks noGrp="1"/>
          </p:cNvSpPr>
          <p:nvPr>
            <p:ph idx="1"/>
          </p:nvPr>
        </p:nvSpPr>
        <p:spPr/>
        <p:txBody>
          <a:bodyPr>
            <a:normAutofit/>
          </a:bodyPr>
          <a:lstStyle/>
          <a:p>
            <a:endParaRPr lang="en-US" b="0" dirty="0">
              <a:solidFill>
                <a:schemeClr val="tx1"/>
              </a:solidFill>
              <a:effectLst/>
              <a:latin typeface="AmazonEmberLight"/>
            </a:endParaRPr>
          </a:p>
          <a:p>
            <a:endParaRPr lang="en-US" dirty="0">
              <a:solidFill>
                <a:schemeClr val="tx1"/>
              </a:solidFill>
              <a:latin typeface="AmazonEmberLight"/>
            </a:endParaRPr>
          </a:p>
          <a:p>
            <a:r>
              <a:rPr lang="en-US" b="0" dirty="0">
                <a:solidFill>
                  <a:schemeClr val="tx1"/>
                </a:solidFill>
                <a:effectLst/>
                <a:latin typeface="AmazonEmberLight"/>
              </a:rPr>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 , Microsoft Azure , Google Cloud Platform(GCP) , etc</a:t>
            </a:r>
            <a:r>
              <a:rPr lang="en-US" dirty="0">
                <a:solidFill>
                  <a:schemeClr val="tx1"/>
                </a:solidFill>
                <a:latin typeface="AmazonEmberLight"/>
              </a:rPr>
              <a:t>.</a:t>
            </a:r>
            <a:endParaRPr lang="en-US" b="0" i="0" dirty="0">
              <a:solidFill>
                <a:schemeClr val="tx1"/>
              </a:solidFill>
              <a:effectLst/>
              <a:latin typeface="AmazonEmber"/>
            </a:endParaRPr>
          </a:p>
          <a:p>
            <a:br>
              <a:rPr lang="en-US" dirty="0">
                <a:solidFill>
                  <a:schemeClr val="tx1"/>
                </a:solidFill>
                <a:effectLst/>
              </a:rPr>
            </a:br>
            <a:endParaRPr lang="en-IN" dirty="0">
              <a:solidFill>
                <a:schemeClr val="tx1"/>
              </a:solidFill>
            </a:endParaRPr>
          </a:p>
        </p:txBody>
      </p:sp>
    </p:spTree>
    <p:extLst>
      <p:ext uri="{BB962C8B-B14F-4D97-AF65-F5344CB8AC3E}">
        <p14:creationId xmlns:p14="http://schemas.microsoft.com/office/powerpoint/2010/main" val="4159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4400-CC70-9C1E-5183-1C5154C1214E}"/>
              </a:ext>
            </a:extLst>
          </p:cNvPr>
          <p:cNvSpPr>
            <a:spLocks noGrp="1"/>
          </p:cNvSpPr>
          <p:nvPr>
            <p:ph type="title"/>
          </p:nvPr>
        </p:nvSpPr>
        <p:spPr/>
        <p:txBody>
          <a:bodyPr/>
          <a:lstStyle/>
          <a:p>
            <a:r>
              <a:rPr lang="en-IN" b="1" dirty="0"/>
              <a:t>AWS CLOUD</a:t>
            </a:r>
          </a:p>
        </p:txBody>
      </p:sp>
      <p:sp>
        <p:nvSpPr>
          <p:cNvPr id="3" name="Content Placeholder 2">
            <a:extLst>
              <a:ext uri="{FF2B5EF4-FFF2-40B4-BE49-F238E27FC236}">
                <a16:creationId xmlns:a16="http://schemas.microsoft.com/office/drawing/2014/main" id="{FEA0BAB9-7CB1-0077-16BD-79A03B36C481}"/>
              </a:ext>
            </a:extLst>
          </p:cNvPr>
          <p:cNvSpPr>
            <a:spLocks noGrp="1"/>
          </p:cNvSpPr>
          <p:nvPr>
            <p:ph idx="1"/>
          </p:nvPr>
        </p:nvSpPr>
        <p:spPr/>
        <p:txBody>
          <a:bodyPr>
            <a:normAutofit fontScale="92500" lnSpcReduction="20000"/>
          </a:bodyPr>
          <a:lstStyle/>
          <a:p>
            <a:endParaRPr lang="en-US" b="1" i="0" dirty="0">
              <a:solidFill>
                <a:schemeClr val="tx1"/>
              </a:solidFill>
              <a:effectLst/>
              <a:latin typeface="arial" panose="020B0604020202020204" pitchFamily="34" charset="0"/>
            </a:endParaRPr>
          </a:p>
          <a:p>
            <a:r>
              <a:rPr lang="en-US" b="1" i="0" dirty="0">
                <a:solidFill>
                  <a:schemeClr val="tx1"/>
                </a:solidFill>
                <a:effectLst/>
                <a:latin typeface="arial" panose="020B0604020202020204" pitchFamily="34" charset="0"/>
              </a:rPr>
              <a:t>Amazon Web Services</a:t>
            </a:r>
            <a:r>
              <a:rPr lang="en-US" b="0" i="0" dirty="0">
                <a:solidFill>
                  <a:schemeClr val="tx1"/>
                </a:solidFill>
                <a:effectLst/>
                <a:latin typeface="arial" panose="020B0604020202020204" pitchFamily="34" charset="0"/>
              </a:rPr>
              <a:t> (AWS) is the world's most comprehensive and broadly adopted cloud platform, offering over 200 fully featured services from data centers globally.</a:t>
            </a:r>
          </a:p>
          <a:p>
            <a:r>
              <a:rPr lang="en-US" b="0" i="0" dirty="0">
                <a:solidFill>
                  <a:schemeClr val="tx1"/>
                </a:solidFill>
                <a:effectLst/>
                <a:latin typeface="AmazonEmberLight"/>
              </a:rPr>
              <a:t>AWS is architected to be the most flexible and secure cloud computing environment available today. Our core infrastructure is built to satisfy the security requirements for the military, global banks, and other high-sensitivity organizations.</a:t>
            </a:r>
          </a:p>
          <a:p>
            <a:pPr algn="l"/>
            <a:r>
              <a:rPr lang="en-US" b="0" i="0" dirty="0">
                <a:solidFill>
                  <a:schemeClr val="tx1"/>
                </a:solidFill>
                <a:effectLst/>
                <a:latin typeface="AmazonEmberLight"/>
              </a:rPr>
              <a:t>AWS also has the deepest functionality within those services. For example, AWS offers the widest variety of databases that are purpose-built for different types of applications so you can choose the right tool for the job to get the best cost and performance.</a:t>
            </a:r>
          </a:p>
          <a:p>
            <a:br>
              <a:rPr lang="en-US" dirty="0">
                <a:solidFill>
                  <a:schemeClr val="tx1"/>
                </a:solidFill>
              </a:rPr>
            </a:br>
            <a:r>
              <a:rPr lang="en-US" b="0" i="0" dirty="0">
                <a:solidFill>
                  <a:schemeClr val="tx1"/>
                </a:solidFill>
                <a:effectLst/>
                <a:latin typeface="AmazonEmberLight"/>
              </a:rPr>
              <a:t> </a:t>
            </a:r>
            <a:endParaRPr lang="en-IN" dirty="0">
              <a:solidFill>
                <a:schemeClr val="tx1"/>
              </a:solidFill>
            </a:endParaRPr>
          </a:p>
        </p:txBody>
      </p:sp>
    </p:spTree>
    <p:extLst>
      <p:ext uri="{BB962C8B-B14F-4D97-AF65-F5344CB8AC3E}">
        <p14:creationId xmlns:p14="http://schemas.microsoft.com/office/powerpoint/2010/main" val="382032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Amazon Web Service (AWS) </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7312984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B805-0B1C-2E66-B325-BB474661CE40}"/>
              </a:ext>
            </a:extLst>
          </p:cNvPr>
          <p:cNvSpPr>
            <a:spLocks noGrp="1"/>
          </p:cNvSpPr>
          <p:nvPr>
            <p:ph type="title"/>
          </p:nvPr>
        </p:nvSpPr>
        <p:spPr/>
        <p:txBody>
          <a:bodyPr/>
          <a:lstStyle/>
          <a:p>
            <a:r>
              <a:rPr lang="en-IN" b="1" dirty="0"/>
              <a:t>EC2 INSTANCES</a:t>
            </a:r>
          </a:p>
        </p:txBody>
      </p:sp>
      <p:sp>
        <p:nvSpPr>
          <p:cNvPr id="3" name="Content Placeholder 2">
            <a:extLst>
              <a:ext uri="{FF2B5EF4-FFF2-40B4-BE49-F238E27FC236}">
                <a16:creationId xmlns:a16="http://schemas.microsoft.com/office/drawing/2014/main" id="{83C0D637-B513-5892-D60F-B1BB740492F0}"/>
              </a:ext>
            </a:extLst>
          </p:cNvPr>
          <p:cNvSpPr>
            <a:spLocks noGrp="1"/>
          </p:cNvSpPr>
          <p:nvPr>
            <p:ph idx="1"/>
          </p:nvPr>
        </p:nvSpPr>
        <p:spPr/>
        <p:txBody>
          <a:bodyPr/>
          <a:lstStyle/>
          <a:p>
            <a:endParaRPr lang="en-US" b="1" i="0" dirty="0">
              <a:solidFill>
                <a:schemeClr val="tx1"/>
              </a:solidFill>
              <a:effectLst/>
              <a:latin typeface="arial" panose="020B0604020202020204" pitchFamily="34" charset="0"/>
            </a:endParaRPr>
          </a:p>
          <a:p>
            <a:r>
              <a:rPr lang="en-US" b="1" i="0" dirty="0">
                <a:solidFill>
                  <a:schemeClr val="tx1"/>
                </a:solidFill>
                <a:effectLst/>
                <a:latin typeface="arial" panose="020B0604020202020204" pitchFamily="34" charset="0"/>
              </a:rPr>
              <a:t>Amazon EC2 provides a wide selection of instance types optimized to fit different use cases</a:t>
            </a:r>
            <a:r>
              <a:rPr lang="en-US" b="0" i="0" dirty="0">
                <a:solidFill>
                  <a:schemeClr val="tx1"/>
                </a:solidFill>
                <a:effectLst/>
                <a:latin typeface="arial" panose="020B0604020202020204" pitchFamily="34" charset="0"/>
              </a:rPr>
              <a:t>. Instance types comprise varying combinations of CPU, memory, storage, and networking capacity and give you the flexibility to choose the appropriate mix of resources for your applications.</a:t>
            </a:r>
          </a:p>
          <a:p>
            <a:r>
              <a:rPr lang="en-US" b="0" i="0" dirty="0">
                <a:solidFill>
                  <a:schemeClr val="tx1"/>
                </a:solidFill>
                <a:effectLst/>
                <a:latin typeface="arial" panose="020B0604020202020204" pitchFamily="34" charset="0"/>
              </a:rPr>
              <a:t>EC2 </a:t>
            </a:r>
            <a:r>
              <a:rPr lang="en-US" b="1" i="0" dirty="0">
                <a:solidFill>
                  <a:schemeClr val="tx1"/>
                </a:solidFill>
                <a:effectLst/>
                <a:latin typeface="arial" panose="020B0604020202020204" pitchFamily="34" charset="0"/>
              </a:rPr>
              <a:t>enables on-demand, scalable computing capacity in the AWS cloud</a:t>
            </a:r>
            <a:r>
              <a:rPr lang="en-US" b="0" i="0" dirty="0">
                <a:solidFill>
                  <a:schemeClr val="tx1"/>
                </a:solidFill>
                <a:effectLst/>
                <a:latin typeface="arial" panose="020B0604020202020204" pitchFamily="34" charset="0"/>
              </a:rPr>
              <a:t>. Amazon EC2 instances eliminate the up-front investment for hardware, and there is no need to maintain any rented hardware. It enables you to build and run applications faster. You can use EC2 in AWS to launch as many virtual servers as you need.</a:t>
            </a:r>
            <a:endParaRPr lang="en-IN" dirty="0">
              <a:solidFill>
                <a:schemeClr val="tx1"/>
              </a:solidFill>
            </a:endParaRPr>
          </a:p>
        </p:txBody>
      </p:sp>
    </p:spTree>
    <p:extLst>
      <p:ext uri="{BB962C8B-B14F-4D97-AF65-F5344CB8AC3E}">
        <p14:creationId xmlns:p14="http://schemas.microsoft.com/office/powerpoint/2010/main" val="293720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582D-283D-5A1A-706F-C0E55EDFE18A}"/>
              </a:ext>
            </a:extLst>
          </p:cNvPr>
          <p:cNvSpPr>
            <a:spLocks noGrp="1"/>
          </p:cNvSpPr>
          <p:nvPr>
            <p:ph type="title"/>
          </p:nvPr>
        </p:nvSpPr>
        <p:spPr/>
        <p:txBody>
          <a:bodyPr/>
          <a:lstStyle/>
          <a:p>
            <a:r>
              <a:rPr lang="en-IN" b="1" dirty="0">
                <a:solidFill>
                  <a:schemeClr val="tx1"/>
                </a:solidFill>
              </a:rPr>
              <a:t>STEPS TO CREATE EC2</a:t>
            </a:r>
          </a:p>
        </p:txBody>
      </p:sp>
      <p:sp>
        <p:nvSpPr>
          <p:cNvPr id="3" name="Content Placeholder 2">
            <a:extLst>
              <a:ext uri="{FF2B5EF4-FFF2-40B4-BE49-F238E27FC236}">
                <a16:creationId xmlns:a16="http://schemas.microsoft.com/office/drawing/2014/main" id="{99E0E2F1-D4FB-29D3-C9DA-2288F92DB3BC}"/>
              </a:ext>
            </a:extLst>
          </p:cNvPr>
          <p:cNvSpPr>
            <a:spLocks noGrp="1"/>
          </p:cNvSpPr>
          <p:nvPr>
            <p:ph idx="1"/>
          </p:nvPr>
        </p:nvSpPr>
        <p:spPr>
          <a:xfrm>
            <a:off x="1097280" y="1920241"/>
            <a:ext cx="10058400" cy="3948852"/>
          </a:xfrm>
        </p:spPr>
        <p:txBody>
          <a:bodyPr/>
          <a:lstStyle/>
          <a:p>
            <a:pPr>
              <a:buFont typeface="Wingdings" panose="05000000000000000000" pitchFamily="2" charset="2"/>
              <a:buChar char="v"/>
            </a:pPr>
            <a:r>
              <a:rPr lang="en-US" b="0" i="0" dirty="0">
                <a:solidFill>
                  <a:srgbClr val="16191F"/>
                </a:solidFill>
                <a:effectLst/>
                <a:latin typeface="Amazon Ember"/>
              </a:rPr>
              <a:t>Open the Amazon EC2 console at </a:t>
            </a:r>
            <a:r>
              <a:rPr lang="en-US" b="0" i="0" u="none" strike="noStrike" dirty="0">
                <a:solidFill>
                  <a:srgbClr val="16191F"/>
                </a:solidFill>
                <a:effectLst/>
                <a:latin typeface="Amazon Ember"/>
                <a:hlinkClick r:id="rId2"/>
              </a:rPr>
              <a:t>https://console.aws.amazon.com/ec2/</a:t>
            </a:r>
            <a:r>
              <a:rPr lang="en-US" b="0" i="0" dirty="0">
                <a:solidFill>
                  <a:srgbClr val="16191F"/>
                </a:solidFill>
                <a:effectLst/>
                <a:latin typeface="Amazon Ember"/>
              </a:rPr>
              <a:t>.</a:t>
            </a:r>
          </a:p>
          <a:p>
            <a:pPr>
              <a:buFont typeface="Wingdings" panose="05000000000000000000" pitchFamily="2" charset="2"/>
              <a:buChar char="v"/>
            </a:pPr>
            <a:r>
              <a:rPr lang="en-IN" b="0" i="0" dirty="0">
                <a:solidFill>
                  <a:srgbClr val="16191F"/>
                </a:solidFill>
                <a:effectLst/>
                <a:latin typeface="Amazon Ember"/>
              </a:rPr>
              <a:t>Choose </a:t>
            </a:r>
            <a:r>
              <a:rPr lang="en-IN" b="1" i="0" dirty="0">
                <a:solidFill>
                  <a:srgbClr val="16191F"/>
                </a:solidFill>
                <a:effectLst/>
                <a:latin typeface="Amazon Ember"/>
              </a:rPr>
              <a:t>Launch Instance</a:t>
            </a:r>
            <a:r>
              <a:rPr lang="en-IN" b="0" i="0" dirty="0">
                <a:solidFill>
                  <a:srgbClr val="16191F"/>
                </a:solidFill>
                <a:effectLst/>
                <a:latin typeface="Amazon Ember"/>
              </a:rPr>
              <a:t>.</a:t>
            </a:r>
          </a:p>
          <a:p>
            <a:pPr>
              <a:buFont typeface="Wingdings" panose="05000000000000000000" pitchFamily="2" charset="2"/>
              <a:buChar char="v"/>
            </a:pPr>
            <a:r>
              <a:rPr lang="en-US" b="0" i="0" dirty="0">
                <a:solidFill>
                  <a:srgbClr val="16191F"/>
                </a:solidFill>
                <a:effectLst/>
                <a:latin typeface="Amazon Ember"/>
              </a:rPr>
              <a:t>In </a:t>
            </a:r>
            <a:r>
              <a:rPr lang="en-US" b="1" i="0" dirty="0">
                <a:solidFill>
                  <a:srgbClr val="16191F"/>
                </a:solidFill>
                <a:effectLst/>
                <a:latin typeface="Amazon Ember"/>
              </a:rPr>
              <a:t>Step 1: Choose an Amazon Machine Image (AMI)</a:t>
            </a:r>
            <a:r>
              <a:rPr lang="en-US" b="0" i="0" dirty="0">
                <a:solidFill>
                  <a:srgbClr val="16191F"/>
                </a:solidFill>
                <a:effectLst/>
                <a:latin typeface="Amazon Ember"/>
              </a:rPr>
              <a:t>, find an Amazon Linux 2 AMI at the top of the list and choose </a:t>
            </a:r>
            <a:r>
              <a:rPr lang="en-US" b="1" i="0" dirty="0">
                <a:solidFill>
                  <a:srgbClr val="16191F"/>
                </a:solidFill>
                <a:effectLst/>
                <a:latin typeface="Amazon Ember"/>
              </a:rPr>
              <a:t>Select</a:t>
            </a:r>
            <a:r>
              <a:rPr lang="en-US" b="0" i="0" dirty="0">
                <a:solidFill>
                  <a:srgbClr val="16191F"/>
                </a:solidFill>
                <a:effectLst/>
                <a:latin typeface="Amazon Ember"/>
              </a:rPr>
              <a:t>.</a:t>
            </a:r>
          </a:p>
          <a:p>
            <a:pPr>
              <a:buFont typeface="Wingdings" panose="05000000000000000000" pitchFamily="2" charset="2"/>
              <a:buChar char="v"/>
            </a:pPr>
            <a:r>
              <a:rPr lang="en-US" b="0" i="0" dirty="0">
                <a:solidFill>
                  <a:srgbClr val="16191F"/>
                </a:solidFill>
                <a:effectLst/>
                <a:latin typeface="Amazon Ember"/>
              </a:rPr>
              <a:t>In </a:t>
            </a:r>
            <a:r>
              <a:rPr lang="en-US" b="1" i="0" dirty="0">
                <a:solidFill>
                  <a:srgbClr val="16191F"/>
                </a:solidFill>
                <a:effectLst/>
                <a:latin typeface="Amazon Ember"/>
              </a:rPr>
              <a:t>Step 2: Choose an Instance Type</a:t>
            </a:r>
            <a:r>
              <a:rPr lang="en-US" b="0" i="0" dirty="0">
                <a:solidFill>
                  <a:srgbClr val="16191F"/>
                </a:solidFill>
                <a:effectLst/>
                <a:latin typeface="Amazon Ember"/>
              </a:rPr>
              <a:t>, choose </a:t>
            </a:r>
            <a:r>
              <a:rPr lang="en-US" b="1" i="0" dirty="0">
                <a:solidFill>
                  <a:srgbClr val="16191F"/>
                </a:solidFill>
                <a:effectLst/>
                <a:latin typeface="Amazon Ember"/>
              </a:rPr>
              <a:t>Next: Configure Instance Details</a:t>
            </a:r>
            <a:r>
              <a:rPr lang="en-US" b="0" i="0" dirty="0">
                <a:solidFill>
                  <a:srgbClr val="16191F"/>
                </a:solidFill>
                <a:effectLst/>
                <a:latin typeface="Amazon Ember"/>
              </a:rPr>
              <a:t>.</a:t>
            </a:r>
          </a:p>
          <a:p>
            <a:pPr>
              <a:buFont typeface="Wingdings" panose="05000000000000000000" pitchFamily="2" charset="2"/>
              <a:buChar char="v"/>
            </a:pPr>
            <a:r>
              <a:rPr lang="en-US" b="0" i="0" dirty="0">
                <a:solidFill>
                  <a:srgbClr val="16191F"/>
                </a:solidFill>
                <a:effectLst/>
                <a:latin typeface="Amazon Ember"/>
              </a:rPr>
              <a:t>In </a:t>
            </a:r>
            <a:r>
              <a:rPr lang="en-US" b="1" i="0" dirty="0">
                <a:solidFill>
                  <a:srgbClr val="16191F"/>
                </a:solidFill>
                <a:effectLst/>
                <a:latin typeface="Amazon Ember"/>
              </a:rPr>
              <a:t>Step 3: Configure Instance Details</a:t>
            </a:r>
          </a:p>
          <a:p>
            <a:pPr>
              <a:buFont typeface="Wingdings" panose="05000000000000000000" pitchFamily="2" charset="2"/>
              <a:buChar char="v"/>
            </a:pPr>
            <a:r>
              <a:rPr lang="en-IN" b="0" i="0" dirty="0">
                <a:solidFill>
                  <a:srgbClr val="16191F"/>
                </a:solidFill>
                <a:effectLst/>
                <a:latin typeface="Amazon Ember"/>
              </a:rPr>
              <a:t>Choose </a:t>
            </a:r>
            <a:r>
              <a:rPr lang="en-IN" b="1" i="0" dirty="0">
                <a:solidFill>
                  <a:srgbClr val="16191F"/>
                </a:solidFill>
                <a:effectLst/>
                <a:latin typeface="Amazon Ember"/>
              </a:rPr>
              <a:t>Next: Add Storage</a:t>
            </a:r>
            <a:r>
              <a:rPr lang="en-IN" b="0" i="0" dirty="0">
                <a:solidFill>
                  <a:srgbClr val="16191F"/>
                </a:solidFill>
                <a:effectLst/>
                <a:latin typeface="Amazon Ember"/>
              </a:rPr>
              <a:t>.</a:t>
            </a:r>
          </a:p>
          <a:p>
            <a:pPr>
              <a:buFont typeface="Wingdings" panose="05000000000000000000" pitchFamily="2" charset="2"/>
              <a:buChar char="v"/>
            </a:pPr>
            <a:r>
              <a:rPr lang="en-IN" b="0" i="0" dirty="0">
                <a:solidFill>
                  <a:srgbClr val="16191F"/>
                </a:solidFill>
                <a:effectLst/>
                <a:latin typeface="Amazon Ember"/>
              </a:rPr>
              <a:t>Choose </a:t>
            </a:r>
            <a:r>
              <a:rPr lang="en-IN" b="1" i="0" dirty="0">
                <a:solidFill>
                  <a:srgbClr val="16191F"/>
                </a:solidFill>
                <a:effectLst/>
                <a:latin typeface="Amazon Ember"/>
              </a:rPr>
              <a:t>Next: Add Tags</a:t>
            </a:r>
            <a:r>
              <a:rPr lang="en-IN" b="0" i="0" dirty="0">
                <a:solidFill>
                  <a:srgbClr val="16191F"/>
                </a:solidFill>
                <a:effectLst/>
                <a:latin typeface="Amazon Ember"/>
              </a:rPr>
              <a:t>.</a:t>
            </a:r>
          </a:p>
          <a:p>
            <a:pPr>
              <a:buFont typeface="Wingdings" panose="05000000000000000000" pitchFamily="2" charset="2"/>
              <a:buChar char="v"/>
            </a:pPr>
            <a:endParaRPr lang="en-IN" b="0" i="0" dirty="0">
              <a:solidFill>
                <a:srgbClr val="16191F"/>
              </a:solidFill>
              <a:effectLst/>
              <a:latin typeface="Amazon Ember"/>
            </a:endParaRPr>
          </a:p>
        </p:txBody>
      </p:sp>
    </p:spTree>
    <p:extLst>
      <p:ext uri="{BB962C8B-B14F-4D97-AF65-F5344CB8AC3E}">
        <p14:creationId xmlns:p14="http://schemas.microsoft.com/office/powerpoint/2010/main" val="154661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68F9-CDF7-A43F-7FFC-16F6AF478FA8}"/>
              </a:ext>
            </a:extLst>
          </p:cNvPr>
          <p:cNvSpPr>
            <a:spLocks noGrp="1"/>
          </p:cNvSpPr>
          <p:nvPr>
            <p:ph type="title"/>
          </p:nvPr>
        </p:nvSpPr>
        <p:spPr/>
        <p:txBody>
          <a:bodyPr/>
          <a:lstStyle/>
          <a:p>
            <a:r>
              <a:rPr lang="en-IN" b="1" dirty="0">
                <a:solidFill>
                  <a:schemeClr val="tx1"/>
                </a:solidFill>
              </a:rPr>
              <a:t>STEPS TO CREATE EC2</a:t>
            </a:r>
            <a:endParaRPr lang="en-IN" dirty="0"/>
          </a:p>
        </p:txBody>
      </p:sp>
      <p:sp>
        <p:nvSpPr>
          <p:cNvPr id="3" name="Content Placeholder 2">
            <a:extLst>
              <a:ext uri="{FF2B5EF4-FFF2-40B4-BE49-F238E27FC236}">
                <a16:creationId xmlns:a16="http://schemas.microsoft.com/office/drawing/2014/main" id="{BE3B73C6-9B10-6B0D-800A-03091F91A04F}"/>
              </a:ext>
            </a:extLst>
          </p:cNvPr>
          <p:cNvSpPr>
            <a:spLocks noGrp="1"/>
          </p:cNvSpPr>
          <p:nvPr>
            <p:ph idx="1"/>
          </p:nvPr>
        </p:nvSpPr>
        <p:spPr/>
        <p:txBody>
          <a:bodyPr/>
          <a:lstStyle/>
          <a:p>
            <a:pPr algn="l">
              <a:buFont typeface="Wingdings" panose="05000000000000000000" pitchFamily="2" charset="2"/>
              <a:buChar char="v"/>
            </a:pPr>
            <a:r>
              <a:rPr lang="en-US" b="0" i="0" dirty="0">
                <a:solidFill>
                  <a:schemeClr val="tx1"/>
                </a:solidFill>
                <a:effectLst/>
                <a:latin typeface="Amazon Ember"/>
              </a:rPr>
              <a:t>Name your instance and choose </a:t>
            </a:r>
            <a:r>
              <a:rPr lang="en-US" b="1" i="0" dirty="0">
                <a:solidFill>
                  <a:schemeClr val="tx1"/>
                </a:solidFill>
                <a:effectLst/>
                <a:latin typeface="Amazon Ember"/>
              </a:rPr>
              <a:t>Next: Configure Security Group</a:t>
            </a:r>
            <a:r>
              <a:rPr lang="en-US" b="0" i="0" dirty="0">
                <a:solidFill>
                  <a:schemeClr val="tx1"/>
                </a:solidFill>
                <a:effectLst/>
                <a:latin typeface="Amazon Ember"/>
              </a:rPr>
              <a:t>.</a:t>
            </a:r>
          </a:p>
          <a:p>
            <a:pPr algn="l">
              <a:buFont typeface="Wingdings" panose="05000000000000000000" pitchFamily="2" charset="2"/>
              <a:buChar char="v"/>
            </a:pPr>
            <a:r>
              <a:rPr lang="en-US" b="0" i="0" dirty="0">
                <a:solidFill>
                  <a:schemeClr val="tx1"/>
                </a:solidFill>
                <a:effectLst/>
                <a:latin typeface="Amazon Ember"/>
              </a:rPr>
              <a:t>In </a:t>
            </a:r>
            <a:r>
              <a:rPr lang="en-US" b="1" i="0" dirty="0">
                <a:solidFill>
                  <a:schemeClr val="tx1"/>
                </a:solidFill>
                <a:effectLst/>
                <a:latin typeface="Amazon Ember"/>
              </a:rPr>
              <a:t>Step 6: Configure Security Group</a:t>
            </a:r>
            <a:r>
              <a:rPr lang="en-US" b="0" i="0" dirty="0">
                <a:solidFill>
                  <a:schemeClr val="tx1"/>
                </a:solidFill>
                <a:effectLst/>
                <a:latin typeface="Amazon Ember"/>
              </a:rPr>
              <a:t>, set </a:t>
            </a:r>
            <a:r>
              <a:rPr lang="en-US" b="1" i="0" dirty="0">
                <a:solidFill>
                  <a:schemeClr val="tx1"/>
                </a:solidFill>
                <a:effectLst/>
                <a:latin typeface="Amazon Ember"/>
              </a:rPr>
              <a:t>Assign a security group</a:t>
            </a:r>
            <a:r>
              <a:rPr lang="en-US" b="0" i="0" dirty="0">
                <a:solidFill>
                  <a:schemeClr val="tx1"/>
                </a:solidFill>
                <a:effectLst/>
                <a:latin typeface="Amazon Ember"/>
              </a:rPr>
              <a:t> to </a:t>
            </a:r>
            <a:r>
              <a:rPr lang="en-US" b="1" i="0" dirty="0">
                <a:solidFill>
                  <a:schemeClr val="tx1"/>
                </a:solidFill>
                <a:effectLst/>
                <a:latin typeface="Amazon Ember"/>
              </a:rPr>
              <a:t>Select an existing security group</a:t>
            </a:r>
            <a:r>
              <a:rPr lang="en-US" b="0" i="0" dirty="0">
                <a:solidFill>
                  <a:schemeClr val="tx1"/>
                </a:solidFill>
                <a:effectLst/>
                <a:latin typeface="Amazon Ember"/>
              </a:rPr>
              <a:t>. Choose the default security group to make sure that it can access your EFS file system.</a:t>
            </a:r>
          </a:p>
          <a:p>
            <a:pPr algn="l">
              <a:buFont typeface="Wingdings" panose="05000000000000000000" pitchFamily="2" charset="2"/>
              <a:buChar char="v"/>
            </a:pPr>
            <a:r>
              <a:rPr lang="en-US" b="0" i="0" dirty="0">
                <a:solidFill>
                  <a:schemeClr val="tx1"/>
                </a:solidFill>
                <a:effectLst/>
                <a:latin typeface="Amazon Ember"/>
              </a:rPr>
              <a:t>Choose </a:t>
            </a:r>
            <a:r>
              <a:rPr lang="en-US" b="1" i="0" dirty="0">
                <a:solidFill>
                  <a:schemeClr val="tx1"/>
                </a:solidFill>
                <a:effectLst/>
                <a:latin typeface="Amazon Ember"/>
              </a:rPr>
              <a:t>Review and Launch</a:t>
            </a:r>
            <a:r>
              <a:rPr lang="en-US" b="0" i="0" dirty="0">
                <a:solidFill>
                  <a:schemeClr val="tx1"/>
                </a:solidFill>
                <a:effectLst/>
                <a:latin typeface="Amazon Ember"/>
              </a:rPr>
              <a:t>.</a:t>
            </a:r>
          </a:p>
          <a:p>
            <a:pPr algn="l">
              <a:buFont typeface="Wingdings" panose="05000000000000000000" pitchFamily="2" charset="2"/>
              <a:buChar char="v"/>
            </a:pPr>
            <a:r>
              <a:rPr lang="en-US" b="0" i="0" dirty="0">
                <a:solidFill>
                  <a:schemeClr val="tx1"/>
                </a:solidFill>
                <a:effectLst/>
                <a:latin typeface="Amazon Ember"/>
              </a:rPr>
              <a:t>Choose </a:t>
            </a:r>
            <a:r>
              <a:rPr lang="en-US" b="1" i="0" dirty="0">
                <a:solidFill>
                  <a:schemeClr val="tx1"/>
                </a:solidFill>
                <a:effectLst/>
                <a:latin typeface="Amazon Ember"/>
              </a:rPr>
              <a:t>Launch</a:t>
            </a:r>
            <a:r>
              <a:rPr lang="en-US" b="0" i="0" dirty="0">
                <a:solidFill>
                  <a:schemeClr val="tx1"/>
                </a:solidFill>
                <a:effectLst/>
                <a:latin typeface="Amazon Ember"/>
              </a:rPr>
              <a:t>.</a:t>
            </a:r>
          </a:p>
          <a:p>
            <a:pPr algn="l">
              <a:buFont typeface="Wingdings" panose="05000000000000000000" pitchFamily="2" charset="2"/>
              <a:buChar char="v"/>
            </a:pPr>
            <a:r>
              <a:rPr lang="en-US" b="0" i="0" dirty="0">
                <a:solidFill>
                  <a:schemeClr val="tx1"/>
                </a:solidFill>
                <a:effectLst/>
                <a:latin typeface="Amazon Ember"/>
              </a:rPr>
              <a:t>Select the check box for the key pair that you created, and then choose </a:t>
            </a:r>
            <a:r>
              <a:rPr lang="en-US" b="1" i="0" dirty="0">
                <a:solidFill>
                  <a:schemeClr val="tx1"/>
                </a:solidFill>
                <a:effectLst/>
                <a:latin typeface="Amazon Ember"/>
              </a:rPr>
              <a:t>Launch Instances</a:t>
            </a:r>
            <a:r>
              <a:rPr lang="en-US" b="0" i="0" dirty="0">
                <a:solidFill>
                  <a:schemeClr val="tx1"/>
                </a:solidFill>
                <a:effectLst/>
                <a:latin typeface="Amazon Ember"/>
              </a:rPr>
              <a:t>.</a:t>
            </a:r>
          </a:p>
          <a:p>
            <a:pPr>
              <a:buFont typeface="Wingdings" panose="05000000000000000000" pitchFamily="2" charset="2"/>
              <a:buChar char="v"/>
            </a:pPr>
            <a:endParaRPr lang="en-IN" dirty="0">
              <a:solidFill>
                <a:schemeClr val="tx1"/>
              </a:solidFill>
            </a:endParaRPr>
          </a:p>
        </p:txBody>
      </p:sp>
    </p:spTree>
    <p:extLst>
      <p:ext uri="{BB962C8B-B14F-4D97-AF65-F5344CB8AC3E}">
        <p14:creationId xmlns:p14="http://schemas.microsoft.com/office/powerpoint/2010/main" val="77896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CFF78-EFCC-53F6-37A8-D0C17B7CD959}"/>
              </a:ext>
            </a:extLst>
          </p:cNvPr>
          <p:cNvSpPr>
            <a:spLocks noGrp="1"/>
          </p:cNvSpPr>
          <p:nvPr>
            <p:ph idx="1"/>
          </p:nvPr>
        </p:nvSpPr>
        <p:spPr/>
        <p:txBody>
          <a:bodyPr>
            <a:normAutofit/>
          </a:bodyPr>
          <a:lstStyle/>
          <a:p>
            <a:pPr algn="ctr"/>
            <a:r>
              <a:rPr lang="en-IN" sz="5400" b="1" dirty="0"/>
              <a:t>THANK YOU !!</a:t>
            </a:r>
          </a:p>
        </p:txBody>
      </p:sp>
    </p:spTree>
    <p:extLst>
      <p:ext uri="{BB962C8B-B14F-4D97-AF65-F5344CB8AC3E}">
        <p14:creationId xmlns:p14="http://schemas.microsoft.com/office/powerpoint/2010/main" val="11039114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{62E8F39C-D16B-4E0D-BC27-0297270A197C}tf11429527_win32</Template>
  <TotalTime>43</TotalTime>
  <Words>546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Amazon Ember</vt:lpstr>
      <vt:lpstr>AmazonEmber</vt:lpstr>
      <vt:lpstr>AmazonEmberLight</vt:lpstr>
      <vt:lpstr>Arial</vt:lpstr>
      <vt:lpstr>Bookman Old Style</vt:lpstr>
      <vt:lpstr>Calibri</vt:lpstr>
      <vt:lpstr>Franklin Gothic Book</vt:lpstr>
      <vt:lpstr>Wingdings</vt:lpstr>
      <vt:lpstr>1_RetrospectVTI</vt:lpstr>
      <vt:lpstr>The Sparks  Foundation</vt:lpstr>
      <vt:lpstr>INTRODUCTION</vt:lpstr>
      <vt:lpstr>CLOUD COMPUTING</vt:lpstr>
      <vt:lpstr>AWS CLOUD</vt:lpstr>
      <vt:lpstr>Amazon Web Service (AWS) </vt:lpstr>
      <vt:lpstr>EC2 INSTANCES</vt:lpstr>
      <vt:lpstr>STEPS TO CREATE EC2</vt:lpstr>
      <vt:lpstr>STEPS TO CREATE EC2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Sparks  Foundation</dc:title>
  <dc:creator>Shubham Sagar</dc:creator>
  <cp:lastModifiedBy>Shubham Sagar</cp:lastModifiedBy>
  <cp:revision>2</cp:revision>
  <dcterms:created xsi:type="dcterms:W3CDTF">2022-09-19T16:15:20Z</dcterms:created>
  <dcterms:modified xsi:type="dcterms:W3CDTF">2022-09-19T16:58:45Z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