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D416"/>
    <a:srgbClr val="3333CC"/>
    <a:srgbClr val="AF15BB"/>
    <a:srgbClr val="0000FF"/>
    <a:srgbClr val="EF8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94660"/>
  </p:normalViewPr>
  <p:slideViewPr>
    <p:cSldViewPr snapToGrid="0" showGuides="1">
      <p:cViewPr varScale="1">
        <p:scale>
          <a:sx n="44" d="100"/>
          <a:sy n="44" d="100"/>
        </p:scale>
        <p:origin x="42"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04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28356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8397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10071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1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02438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79013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4788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03926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E5A0C8-896A-4B56-B5E3-32DF238324A4}" type="datetimeFigureOut">
              <a:rPr lang="en-US" smtClean="0"/>
              <a:t>5/7/2023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977287-AAD5-4E48-A8E1-9FC15AA74828}" type="slidenum">
              <a:rPr lang="en-US" smtClean="0"/>
              <a:t>‹#›</a:t>
            </a:fld>
            <a:endParaRPr lang="en-US" dirty="0"/>
          </a:p>
        </p:txBody>
      </p:sp>
    </p:spTree>
    <p:extLst>
      <p:ext uri="{BB962C8B-B14F-4D97-AF65-F5344CB8AC3E}">
        <p14:creationId xmlns:p14="http://schemas.microsoft.com/office/powerpoint/2010/main" val="333147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E5A0C8-896A-4B56-B5E3-32DF238324A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19529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E5A0C8-896A-4B56-B5E3-32DF238324A4}" type="datetimeFigureOut">
              <a:rPr lang="en-US" smtClean="0"/>
              <a:t>5/7/2023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977287-AAD5-4E48-A8E1-9FC15AA7482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88061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 y="330605"/>
            <a:ext cx="1600200" cy="147283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828800" y="880111"/>
            <a:ext cx="9160329" cy="923330"/>
          </a:xfrm>
          <a:prstGeom prst="rect">
            <a:avLst/>
          </a:prstGeom>
          <a:noFill/>
        </p:spPr>
        <p:txBody>
          <a:bodyPr wrap="square" lIns="91440" tIns="45720" rIns="91440" bIns="45720">
            <a:spAutoFit/>
          </a:bodyPr>
          <a:lstStyle/>
          <a:p>
            <a:pPr algn="ctr"/>
            <a:r>
              <a:rPr lang="en-US" sz="5400" b="1" dirty="0" smtClean="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rPr>
              <a:t>Butwal Multiple Campus</a:t>
            </a:r>
            <a:endParaRPr lang="en-US" sz="5400" b="1" cap="none" spc="0" dirty="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endParaRPr>
          </a:p>
        </p:txBody>
      </p:sp>
      <p:sp>
        <p:nvSpPr>
          <p:cNvPr id="6" name="Rectangle 5"/>
          <p:cNvSpPr/>
          <p:nvPr/>
        </p:nvSpPr>
        <p:spPr>
          <a:xfrm>
            <a:off x="4491573" y="394447"/>
            <a:ext cx="3180420" cy="461665"/>
          </a:xfrm>
          <a:prstGeom prst="rect">
            <a:avLst/>
          </a:prstGeom>
          <a:noFill/>
          <a:ln>
            <a:noFill/>
          </a:ln>
        </p:spPr>
        <p:txBody>
          <a:bodyPr wrap="square" lIns="91440" tIns="45720" rIns="91440" bIns="45720">
            <a:spAutoFit/>
          </a:bodyPr>
          <a:lstStyle/>
          <a:p>
            <a:pPr algn="ctr"/>
            <a:r>
              <a:rPr lang="en-US" sz="2400" dirty="0" smtClean="0">
                <a:ln w="0"/>
                <a:solidFill>
                  <a:schemeClr val="bg2">
                    <a:lumMod val="25000"/>
                  </a:schemeClr>
                </a:solidFill>
                <a:effectLst>
                  <a:outerShdw blurRad="38100" dist="25400" dir="5400000" algn="ctr" rotWithShape="0">
                    <a:srgbClr val="6E747A">
                      <a:alpha val="43000"/>
                    </a:srgbClr>
                  </a:outerShdw>
                </a:effectLst>
              </a:rPr>
              <a:t>Tribhuvan University</a:t>
            </a:r>
            <a:endParaRPr lang="en-US" sz="2400" b="0" cap="none" spc="0" dirty="0">
              <a:ln w="0"/>
              <a:solidFill>
                <a:schemeClr val="bg2">
                  <a:lumMod val="25000"/>
                </a:schemeClr>
              </a:solidFill>
              <a:effectLst>
                <a:outerShdw blurRad="38100" dist="25400" dir="5400000" algn="ctr" rotWithShape="0">
                  <a:srgbClr val="6E747A">
                    <a:alpha val="43000"/>
                  </a:srgbClr>
                </a:outerShdw>
              </a:effectLst>
            </a:endParaRPr>
          </a:p>
        </p:txBody>
      </p:sp>
      <p:sp>
        <p:nvSpPr>
          <p:cNvPr id="7" name="Rectangle 6"/>
          <p:cNvSpPr/>
          <p:nvPr/>
        </p:nvSpPr>
        <p:spPr>
          <a:xfrm>
            <a:off x="2318656" y="3649119"/>
            <a:ext cx="7626615" cy="646331"/>
          </a:xfrm>
          <a:prstGeom prst="rect">
            <a:avLst/>
          </a:prstGeom>
          <a:noFill/>
        </p:spPr>
        <p:txBody>
          <a:bodyPr wrap="square" lIns="91440" tIns="45720" rIns="91440" bIns="45720">
            <a:spAutoFit/>
          </a:bodyPr>
          <a:lstStyle/>
          <a:p>
            <a:pPr algn="ctr"/>
            <a:r>
              <a:rPr lang="en-US" sz="3600" b="1" dirty="0" smtClean="0">
                <a:ln w="0"/>
                <a:solidFill>
                  <a:srgbClr val="0000FF"/>
                </a:solidFill>
                <a:effectLst>
                  <a:outerShdw blurRad="38100" dist="19050" dir="2700000" algn="tl" rotWithShape="0">
                    <a:schemeClr val="dk1">
                      <a:alpha val="40000"/>
                    </a:schemeClr>
                  </a:outerShdw>
                </a:effectLst>
                <a:latin typeface="Lucida Sans" panose="020B0602030504020204" pitchFamily="34" charset="0"/>
              </a:rPr>
              <a:t>Database Management System</a:t>
            </a:r>
            <a:endParaRPr lang="en-US" sz="3600" b="1" cap="none" spc="0" dirty="0">
              <a:ln w="0"/>
              <a:solidFill>
                <a:srgbClr val="0000FF"/>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8" name="Rectangle 7"/>
          <p:cNvSpPr/>
          <p:nvPr/>
        </p:nvSpPr>
        <p:spPr>
          <a:xfrm>
            <a:off x="1006715" y="1921107"/>
            <a:ext cx="10250498" cy="830997"/>
          </a:xfrm>
          <a:prstGeom prst="rect">
            <a:avLst/>
          </a:prstGeom>
          <a:noFill/>
        </p:spPr>
        <p:txBody>
          <a:bodyPr wrap="none" lIns="91440" tIns="45720" rIns="91440" bIns="45720">
            <a:spAutoFit/>
          </a:bodyPr>
          <a:lstStyle/>
          <a:p>
            <a:pPr algn="ctr"/>
            <a:r>
              <a:rPr lang="en-US" sz="4800" b="1" dirty="0" smtClean="0">
                <a:ln w="0"/>
                <a:solidFill>
                  <a:srgbClr val="AF15BB"/>
                </a:solidFill>
                <a:effectLst>
                  <a:outerShdw blurRad="38100" dist="19050" dir="2700000" algn="tl" rotWithShape="0">
                    <a:schemeClr val="dk1">
                      <a:alpha val="40000"/>
                    </a:schemeClr>
                  </a:outerShdw>
                </a:effectLst>
              </a:rPr>
              <a:t>Introduction to Information Technology</a:t>
            </a:r>
            <a:endParaRPr lang="en-US" sz="4800" b="1" cap="none" spc="0" dirty="0">
              <a:ln w="0"/>
              <a:solidFill>
                <a:srgbClr val="AF15BB"/>
              </a:solidFill>
              <a:effectLst>
                <a:outerShdw blurRad="38100" dist="19050" dir="2700000" algn="tl" rotWithShape="0">
                  <a:schemeClr val="dk1">
                    <a:alpha val="40000"/>
                  </a:schemeClr>
                </a:outerShdw>
              </a:effectLst>
            </a:endParaRPr>
          </a:p>
        </p:txBody>
      </p:sp>
      <p:sp>
        <p:nvSpPr>
          <p:cNvPr id="9" name="Rectangle 8"/>
          <p:cNvSpPr/>
          <p:nvPr/>
        </p:nvSpPr>
        <p:spPr>
          <a:xfrm>
            <a:off x="4711397" y="2932893"/>
            <a:ext cx="1627369" cy="584775"/>
          </a:xfrm>
          <a:prstGeom prst="rect">
            <a:avLst/>
          </a:prstGeom>
          <a:noFill/>
        </p:spPr>
        <p:txBody>
          <a:bodyPr wrap="none" lIns="91440" tIns="45720" rIns="91440" bIns="45720">
            <a:spAutoFit/>
          </a:bodyPr>
          <a:lstStyle/>
          <a:p>
            <a:pPr algn="ctr"/>
            <a:r>
              <a:rPr lang="en-US" sz="3200" b="1" u="sng" cap="none" spc="0" dirty="0" smtClean="0">
                <a:ln w="0"/>
                <a:solidFill>
                  <a:srgbClr val="0000FF"/>
                </a:solidFill>
                <a:effectLst>
                  <a:outerShdw blurRad="38100" dist="19050" dir="2700000" algn="tl" rotWithShape="0">
                    <a:schemeClr val="dk1">
                      <a:alpha val="40000"/>
                    </a:schemeClr>
                  </a:outerShdw>
                </a:effectLst>
                <a:latin typeface="Britannic Bold" panose="020B0903060703020204" pitchFamily="34" charset="0"/>
              </a:rPr>
              <a:t>TOPIC :-</a:t>
            </a:r>
            <a:endParaRPr lang="en-US" sz="3200" b="1" u="sng" cap="none" spc="0" dirty="0">
              <a:ln w="0"/>
              <a:solidFill>
                <a:srgbClr val="0000FF"/>
              </a:solidFill>
              <a:effectLst>
                <a:outerShdw blurRad="38100" dist="19050" dir="2700000" algn="tl" rotWithShape="0">
                  <a:schemeClr val="dk1">
                    <a:alpha val="40000"/>
                  </a:schemeClr>
                </a:outerShdw>
              </a:effectLst>
              <a:latin typeface="Britannic Bold" panose="020B0903060703020204" pitchFamily="34" charset="0"/>
            </a:endParaRPr>
          </a:p>
        </p:txBody>
      </p:sp>
      <p:sp>
        <p:nvSpPr>
          <p:cNvPr id="10" name="Rectangle 9"/>
          <p:cNvSpPr/>
          <p:nvPr/>
        </p:nvSpPr>
        <p:spPr>
          <a:xfrm>
            <a:off x="5148349" y="4371945"/>
            <a:ext cx="2523644" cy="1261884"/>
          </a:xfrm>
          <a:prstGeom prst="rect">
            <a:avLst/>
          </a:prstGeom>
          <a:noFill/>
        </p:spPr>
        <p:txBody>
          <a:bodyPr wrap="squar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Ayush Khatri</a:t>
            </a:r>
          </a:p>
          <a:p>
            <a:pPr algn="ctr"/>
            <a:endParaRPr lang="en-US" sz="2800" u="sng" cap="none" spc="0" dirty="0" smtClean="0">
              <a:ln w="0"/>
              <a:solidFill>
                <a:schemeClr val="tx1"/>
              </a:solidFill>
              <a:effectLst>
                <a:outerShdw blurRad="38100" dist="19050" dir="2700000" algn="tl" rotWithShape="0">
                  <a:schemeClr val="dk1">
                    <a:alpha val="40000"/>
                  </a:schemeClr>
                </a:outerShdw>
              </a:effectLst>
            </a:endParaRPr>
          </a:p>
          <a:p>
            <a:pPr algn="ctr"/>
            <a:endParaRPr lang="en-US" sz="2000" b="0" u="sng"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148349" y="4829048"/>
            <a:ext cx="2671180" cy="523220"/>
          </a:xfrm>
          <a:prstGeom prst="rect">
            <a:avLst/>
          </a:prstGeom>
          <a:noFill/>
        </p:spPr>
        <p:txBody>
          <a:bodyPr wrap="non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Ritesh Pokhrel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148349" y="5251390"/>
            <a:ext cx="2688814" cy="523220"/>
          </a:xfrm>
          <a:prstGeom prst="rect">
            <a:avLst/>
          </a:prstGeom>
          <a:noFill/>
        </p:spPr>
        <p:txBody>
          <a:bodyPr wrap="non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Bishal Bhattrai</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148349" y="5704984"/>
            <a:ext cx="2503058" cy="523220"/>
          </a:xfrm>
          <a:prstGeom prst="rect">
            <a:avLst/>
          </a:prstGeom>
          <a:noFill/>
        </p:spPr>
        <p:txBody>
          <a:bodyPr wrap="none" lIns="91440" tIns="45720" rIns="91440" bIns="45720">
            <a:spAutoFit/>
          </a:bodyPr>
          <a:lstStyle/>
          <a:p>
            <a:pPr algn="ctr"/>
            <a:r>
              <a:rPr lang="en-US" sz="2800" b="0" u="sng" cap="none" spc="0" dirty="0" smtClean="0">
                <a:ln w="0"/>
                <a:solidFill>
                  <a:schemeClr val="tx1"/>
                </a:solidFill>
                <a:effectLst>
                  <a:outerShdw blurRad="38100" dist="19050" dir="2700000" algn="tl" rotWithShape="0">
                    <a:schemeClr val="dk1">
                      <a:alpha val="40000"/>
                    </a:schemeClr>
                  </a:outerShdw>
                </a:effectLst>
              </a:rPr>
              <a:t>@ Binod Kandel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411192" y="4805114"/>
            <a:ext cx="3080381" cy="707886"/>
          </a:xfrm>
          <a:prstGeom prst="rect">
            <a:avLst/>
          </a:prstGeom>
          <a:noFill/>
        </p:spPr>
        <p:txBody>
          <a:bodyPr wrap="square" lIns="91440" tIns="45720" rIns="91440" bIns="45720">
            <a:spAutoFit/>
          </a:bodyPr>
          <a:lstStyle/>
          <a:p>
            <a:pPr algn="ctr"/>
            <a:r>
              <a:rPr lang="en-US" sz="4000" b="1" u="sng" dirty="0" smtClean="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rPr>
              <a:t>PRESENTING BY :</a:t>
            </a:r>
            <a:endParaRPr lang="en-US" sz="4000" b="1" u="sng" cap="none" spc="0" dirty="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7799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4217" y="1541417"/>
            <a:ext cx="1020209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44537" y="0"/>
            <a:ext cx="3953567" cy="707886"/>
          </a:xfrm>
          <a:prstGeom prst="rect">
            <a:avLst/>
          </a:prstGeom>
          <a:noFill/>
        </p:spPr>
        <p:txBody>
          <a:bodyPr wrap="square" lIns="91440" tIns="45720" rIns="91440" bIns="45720">
            <a:spAutoFit/>
          </a:bodyPr>
          <a:lstStyle/>
          <a:p>
            <a:pPr algn="ctr"/>
            <a:r>
              <a:rPr lang="en-US" sz="4000" u="sng"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rPr>
              <a:t>Introduction</a:t>
            </a:r>
            <a:endParaRPr lang="en-US" sz="4000" b="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endParaRPr>
          </a:p>
        </p:txBody>
      </p:sp>
      <p:sp>
        <p:nvSpPr>
          <p:cNvPr id="12" name="TextBox 11"/>
          <p:cNvSpPr txBox="1"/>
          <p:nvPr/>
        </p:nvSpPr>
        <p:spPr>
          <a:xfrm>
            <a:off x="160383" y="733246"/>
            <a:ext cx="7437721"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DBMS stands for Database Management System. </a:t>
            </a:r>
            <a:endParaRPr lang="en-US" sz="2800" dirty="0" smtClean="0"/>
          </a:p>
          <a:p>
            <a:pPr marL="457200" indent="-457200">
              <a:buFont typeface="Wingdings" panose="05000000000000000000" pitchFamily="2" charset="2"/>
              <a:buChar char="Ø"/>
            </a:pPr>
            <a:r>
              <a:rPr lang="en-US" sz="2800" dirty="0" smtClean="0"/>
              <a:t>DBMS </a:t>
            </a:r>
            <a:r>
              <a:rPr lang="en-US" sz="2800" dirty="0"/>
              <a:t>is form by Database and Management System where as </a:t>
            </a:r>
            <a:r>
              <a:rPr lang="en-US" sz="2800" u="sng" dirty="0"/>
              <a:t>database</a:t>
            </a:r>
            <a:r>
              <a:rPr lang="en-US" sz="2800" dirty="0"/>
              <a:t> means Collection of </a:t>
            </a:r>
            <a:r>
              <a:rPr lang="en-US" sz="2800" dirty="0" smtClean="0"/>
              <a:t>related data </a:t>
            </a:r>
            <a:r>
              <a:rPr lang="en-US" sz="2800" dirty="0"/>
              <a:t>stored electronically in systematic Manner </a:t>
            </a:r>
            <a:r>
              <a:rPr lang="en-US" sz="2800" dirty="0" smtClean="0"/>
              <a:t>and </a:t>
            </a:r>
            <a:r>
              <a:rPr lang="en-US" sz="2800" u="sng" dirty="0"/>
              <a:t>management system </a:t>
            </a:r>
            <a:r>
              <a:rPr lang="en-US" sz="2800" dirty="0"/>
              <a:t>means set of program to store and retrieve those data(present in database</a:t>
            </a:r>
            <a:r>
              <a:rPr lang="en-US" sz="2800" dirty="0" smtClean="0"/>
              <a:t>).</a:t>
            </a:r>
          </a:p>
          <a:p>
            <a:pPr marL="457200" indent="-457200">
              <a:buFont typeface="Wingdings" panose="05000000000000000000" pitchFamily="2" charset="2"/>
              <a:buChar char="Ø"/>
            </a:pPr>
            <a:r>
              <a:rPr lang="en-US" sz="2800" dirty="0" smtClean="0"/>
              <a:t>DBMS </a:t>
            </a:r>
            <a:r>
              <a:rPr lang="en-US" sz="2800" dirty="0"/>
              <a:t>is a collection of data and set of program to access and store those data in an easy and efficient manner. DBMS is a software which is used to </a:t>
            </a:r>
            <a:r>
              <a:rPr lang="en-US" sz="2800" dirty="0" smtClean="0"/>
              <a:t>manage database.</a:t>
            </a:r>
          </a:p>
          <a:p>
            <a:pPr marL="457200" indent="-457200">
              <a:buFont typeface="Wingdings" panose="05000000000000000000" pitchFamily="2" charset="2"/>
              <a:buChar char="Ø"/>
            </a:pPr>
            <a:r>
              <a:rPr lang="en-US" sz="2800" dirty="0" smtClean="0"/>
              <a:t>DBMS allow the to modify the database.</a:t>
            </a:r>
          </a:p>
          <a:p>
            <a:pPr marL="457200" indent="-457200">
              <a:buFont typeface="Wingdings" panose="05000000000000000000" pitchFamily="2" charset="2"/>
              <a:buChar char="Ø"/>
            </a:pPr>
            <a:endParaRPr lang="en-US" sz="28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994" y="616446"/>
            <a:ext cx="6200503" cy="5715000"/>
          </a:xfrm>
          <a:prstGeom prst="rect">
            <a:avLst/>
          </a:prstGeom>
        </p:spPr>
      </p:pic>
      <p:sp>
        <p:nvSpPr>
          <p:cNvPr id="2" name="Rectangle 1"/>
          <p:cNvSpPr/>
          <p:nvPr/>
        </p:nvSpPr>
        <p:spPr>
          <a:xfrm>
            <a:off x="296368" y="6351903"/>
            <a:ext cx="3879395" cy="461665"/>
          </a:xfrm>
          <a:prstGeom prst="rect">
            <a:avLst/>
          </a:prstGeom>
          <a:noFill/>
        </p:spPr>
        <p:txBody>
          <a:bodyPr wrap="none" lIns="91440" tIns="45720" rIns="91440" bIns="45720">
            <a:spAutoFit/>
          </a:bodyPr>
          <a:lstStyle/>
          <a:p>
            <a:pPr algn="ctr"/>
            <a:r>
              <a:rPr lang="en-US" sz="2400" b="1" dirty="0" smtClean="0">
                <a:ln w="0"/>
                <a:solidFill>
                  <a:srgbClr val="92D050"/>
                </a:solidFill>
                <a:effectLst>
                  <a:outerShdw blurRad="38100" dist="19050" dir="2700000" algn="tl" rotWithShape="0">
                    <a:schemeClr val="dk1">
                      <a:alpha val="40000"/>
                    </a:schemeClr>
                  </a:outerShdw>
                </a:effectLst>
              </a:rPr>
              <a:t>Source:- www.targetech.com</a:t>
            </a:r>
            <a:endParaRPr lang="en-US" sz="2400" b="1" cap="none" spc="0" dirty="0">
              <a:ln w="0"/>
              <a:solidFill>
                <a:srgbClr val="92D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895543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3406" y="1397726"/>
            <a:ext cx="10058400" cy="509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32796" y="93506"/>
            <a:ext cx="5282280" cy="707886"/>
          </a:xfrm>
          <a:prstGeom prst="rect">
            <a:avLst/>
          </a:prstGeom>
          <a:noFill/>
        </p:spPr>
        <p:txBody>
          <a:bodyPr wrap="none" lIns="91440" tIns="45720" rIns="91440" bIns="45720">
            <a:spAutoFit/>
          </a:bodyPr>
          <a:lstStyle/>
          <a:p>
            <a:pPr algn="ctr"/>
            <a:r>
              <a:rPr lang="en-US" sz="400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CHARACTERISTICS</a:t>
            </a:r>
            <a:r>
              <a:rPr lang="en-US" sz="4000" b="1" cap="none" spc="0" dirty="0" smtClean="0">
                <a:ln w="0"/>
                <a:solidFill>
                  <a:schemeClr val="tx1"/>
                </a:solidFill>
                <a:effectLst>
                  <a:outerShdw blurRad="38100" dist="19050" dir="2700000" algn="tl" rotWithShape="0">
                    <a:schemeClr val="dk1">
                      <a:alpha val="40000"/>
                    </a:schemeClr>
                  </a:outerShdw>
                </a:effectLst>
              </a:rPr>
              <a:t> </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290685" y="796746"/>
            <a:ext cx="3574825"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Real </a:t>
            </a:r>
            <a:r>
              <a:rPr lang="en-US" sz="3200" b="1" dirty="0">
                <a:ln w="0"/>
                <a:solidFill>
                  <a:srgbClr val="C00000"/>
                </a:solidFill>
                <a:effectLst>
                  <a:outerShdw blurRad="38100" dist="19050" dir="2700000" algn="tl" rotWithShape="0">
                    <a:schemeClr val="dk1">
                      <a:alpha val="40000"/>
                    </a:schemeClr>
                  </a:outerShdw>
                </a:effectLst>
              </a:rPr>
              <a:t>World Entity</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3" name="TextBox 2"/>
          <p:cNvSpPr txBox="1"/>
          <p:nvPr/>
        </p:nvSpPr>
        <p:spPr>
          <a:xfrm>
            <a:off x="496386" y="1340002"/>
            <a:ext cx="9614263" cy="923330"/>
          </a:xfrm>
          <a:prstGeom prst="rect">
            <a:avLst/>
          </a:prstGeom>
          <a:noFill/>
        </p:spPr>
        <p:txBody>
          <a:bodyPr wrap="square" rtlCol="0">
            <a:spAutoFit/>
          </a:bodyPr>
          <a:lstStyle/>
          <a:p>
            <a:r>
              <a:rPr lang="en-US" dirty="0"/>
              <a:t>The DBMS is designed in such a way that it can cater to the needs of huge business organizations and can store large data with efficient operations on them. Database can store things like cost of vegetables or cost of different brands of </a:t>
            </a:r>
            <a:r>
              <a:rPr lang="en-US" dirty="0" smtClean="0"/>
              <a:t>breads etc.</a:t>
            </a:r>
            <a:endParaRPr lang="en-US" dirty="0"/>
          </a:p>
        </p:txBody>
      </p:sp>
      <p:sp>
        <p:nvSpPr>
          <p:cNvPr id="6" name="Rectangle 5"/>
          <p:cNvSpPr/>
          <p:nvPr/>
        </p:nvSpPr>
        <p:spPr>
          <a:xfrm>
            <a:off x="125882" y="2266501"/>
            <a:ext cx="6515245"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2) Stores </a:t>
            </a:r>
            <a:r>
              <a:rPr lang="en-US" sz="3200" b="1" dirty="0">
                <a:ln w="0"/>
                <a:solidFill>
                  <a:srgbClr val="C00000"/>
                </a:solidFill>
                <a:effectLst>
                  <a:outerShdw blurRad="38100" dist="19050" dir="2700000" algn="tl" rotWithShape="0">
                    <a:schemeClr val="dk1">
                      <a:alpha val="40000"/>
                    </a:schemeClr>
                  </a:outerShdw>
                </a:effectLst>
              </a:rPr>
              <a:t>Any Kind of Structured Data</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496388" y="2912832"/>
            <a:ext cx="9614263" cy="646331"/>
          </a:xfrm>
          <a:prstGeom prst="rect">
            <a:avLst/>
          </a:prstGeom>
          <a:noFill/>
        </p:spPr>
        <p:txBody>
          <a:bodyPr wrap="square" rtlCol="0">
            <a:spAutoFit/>
          </a:bodyPr>
          <a:lstStyle/>
          <a:p>
            <a:r>
              <a:rPr lang="en-US" dirty="0"/>
              <a:t>DBMS can store practically any data that exists in the world and is structured and this is yet another very important characteristic because we need to work on every kind of data present.</a:t>
            </a:r>
          </a:p>
        </p:txBody>
      </p:sp>
      <p:sp>
        <p:nvSpPr>
          <p:cNvPr id="8" name="Rectangle 7"/>
          <p:cNvSpPr/>
          <p:nvPr/>
        </p:nvSpPr>
        <p:spPr>
          <a:xfrm>
            <a:off x="125882" y="3516740"/>
            <a:ext cx="2215671" cy="646331"/>
          </a:xfrm>
          <a:prstGeom prst="rect">
            <a:avLst/>
          </a:prstGeom>
          <a:noFill/>
        </p:spPr>
        <p:txBody>
          <a:bodyPr wrap="none" lIns="91440" tIns="45720" rIns="91440" bIns="45720">
            <a:spAutoFit/>
          </a:bodyPr>
          <a:lstStyle/>
          <a:p>
            <a:pPr algn="ctr"/>
            <a:r>
              <a:rPr lang="en-US" sz="3600" b="1" dirty="0" smtClean="0">
                <a:ln w="0"/>
                <a:solidFill>
                  <a:srgbClr val="C00000"/>
                </a:solidFill>
                <a:effectLst>
                  <a:outerShdw blurRad="38100" dist="19050" dir="2700000" algn="tl" rotWithShape="0">
                    <a:schemeClr val="dk1">
                      <a:alpha val="40000"/>
                    </a:schemeClr>
                  </a:outerShdw>
                </a:effectLst>
              </a:rPr>
              <a:t>3) Security</a:t>
            </a:r>
            <a:endParaRPr lang="en-US" sz="3600" b="1" cap="none" spc="0" dirty="0">
              <a:ln w="0"/>
              <a:solidFill>
                <a:srgbClr val="C00000"/>
              </a:solidFill>
              <a:effectLst>
                <a:outerShdw blurRad="38100" dist="19050" dir="2700000" algn="tl" rotWithShape="0">
                  <a:schemeClr val="dk1">
                    <a:alpha val="40000"/>
                  </a:schemeClr>
                </a:outerShdw>
              </a:effectLst>
            </a:endParaRPr>
          </a:p>
        </p:txBody>
      </p:sp>
      <p:sp>
        <p:nvSpPr>
          <p:cNvPr id="9" name="TextBox 8"/>
          <p:cNvSpPr txBox="1"/>
          <p:nvPr/>
        </p:nvSpPr>
        <p:spPr>
          <a:xfrm>
            <a:off x="496386" y="4205494"/>
            <a:ext cx="9614263" cy="646331"/>
          </a:xfrm>
          <a:prstGeom prst="rect">
            <a:avLst/>
          </a:prstGeom>
          <a:noFill/>
        </p:spPr>
        <p:txBody>
          <a:bodyPr wrap="square" rtlCol="0">
            <a:spAutoFit/>
          </a:bodyPr>
          <a:lstStyle/>
          <a:p>
            <a:r>
              <a:rPr lang="en-US" dirty="0"/>
              <a:t>The access to make changes to a database by the user is limited and the users not able to access </a:t>
            </a:r>
            <a:r>
              <a:rPr lang="en-US" dirty="0" smtClean="0"/>
              <a:t>entire </a:t>
            </a:r>
            <a:r>
              <a:rPr lang="en-US" dirty="0"/>
              <a:t>database.</a:t>
            </a:r>
          </a:p>
        </p:txBody>
      </p:sp>
      <p:sp>
        <p:nvSpPr>
          <p:cNvPr id="10" name="Rectangle 9"/>
          <p:cNvSpPr/>
          <p:nvPr/>
        </p:nvSpPr>
        <p:spPr>
          <a:xfrm>
            <a:off x="125882" y="4780979"/>
            <a:ext cx="2997359"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4) Ease </a:t>
            </a:r>
            <a:r>
              <a:rPr lang="en-US" sz="3200" b="1" dirty="0">
                <a:ln w="0"/>
                <a:solidFill>
                  <a:srgbClr val="C00000"/>
                </a:solidFill>
                <a:effectLst>
                  <a:outerShdw blurRad="38100" dist="19050" dir="2700000" algn="tl" rotWithShape="0">
                    <a:schemeClr val="dk1">
                      <a:alpha val="40000"/>
                    </a:schemeClr>
                  </a:outerShdw>
                </a:effectLst>
              </a:rPr>
              <a:t>of access</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496387" y="5401178"/>
            <a:ext cx="9614263" cy="646331"/>
          </a:xfrm>
          <a:prstGeom prst="rect">
            <a:avLst/>
          </a:prstGeom>
          <a:noFill/>
        </p:spPr>
        <p:txBody>
          <a:bodyPr wrap="square" rtlCol="0">
            <a:spAutoFit/>
          </a:bodyPr>
          <a:lstStyle/>
          <a:p>
            <a:r>
              <a:rPr lang="en-US" dirty="0"/>
              <a:t>we can run a search query to  find any data and the process is way faster then manual searching and is more reliable</a:t>
            </a:r>
          </a:p>
        </p:txBody>
      </p:sp>
      <p:sp>
        <p:nvSpPr>
          <p:cNvPr id="12" name="Rectangle 11"/>
          <p:cNvSpPr/>
          <p:nvPr/>
        </p:nvSpPr>
        <p:spPr>
          <a:xfrm>
            <a:off x="290685" y="6366029"/>
            <a:ext cx="4473280" cy="461665"/>
          </a:xfrm>
          <a:prstGeom prst="rect">
            <a:avLst/>
          </a:prstGeom>
          <a:noFill/>
        </p:spPr>
        <p:txBody>
          <a:bodyPr wrap="square" lIns="91440" tIns="45720" rIns="91440" bIns="45720">
            <a:spAutoFit/>
          </a:bodyPr>
          <a:lstStyle/>
          <a:p>
            <a:pPr algn="ctr"/>
            <a:r>
              <a:rPr lang="en-US" sz="2400" dirty="0" smtClean="0">
                <a:ln w="0"/>
                <a:solidFill>
                  <a:srgbClr val="70D416"/>
                </a:solidFill>
                <a:effectLst>
                  <a:outerShdw blurRad="38100" dist="19050" dir="2700000" algn="tl" rotWithShape="0">
                    <a:schemeClr val="dk1">
                      <a:alpha val="40000"/>
                    </a:schemeClr>
                  </a:outerShdw>
                </a:effectLst>
              </a:rPr>
              <a:t>Source:-  www.interviewbit.com</a:t>
            </a:r>
            <a:endParaRPr lang="en-US" sz="2400" b="0"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1095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9086" y="1619794"/>
            <a:ext cx="10646228" cy="44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43952" y="104503"/>
            <a:ext cx="2656496" cy="707886"/>
          </a:xfrm>
          <a:prstGeom prst="rect">
            <a:avLst/>
          </a:prstGeom>
          <a:noFill/>
        </p:spPr>
        <p:txBody>
          <a:bodyPr wrap="none" lIns="91440" tIns="45720" rIns="91440" bIns="45720">
            <a:spAutoFit/>
          </a:bodyPr>
          <a:lstStyle/>
          <a:p>
            <a:pPr algn="ctr"/>
            <a:r>
              <a:rPr lang="en-US" sz="4000" b="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ELEMENT</a:t>
            </a:r>
            <a:endParaRPr lang="en-US" sz="4000" b="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6" name="Rectangle 5"/>
          <p:cNvSpPr/>
          <p:nvPr/>
        </p:nvSpPr>
        <p:spPr>
          <a:xfrm>
            <a:off x="474542" y="812389"/>
            <a:ext cx="3143938"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Storage </a:t>
            </a:r>
            <a:r>
              <a:rPr lang="en-US" sz="3200" b="1" dirty="0">
                <a:ln w="0"/>
                <a:solidFill>
                  <a:srgbClr val="C00000"/>
                </a:solidFill>
                <a:effectLst>
                  <a:outerShdw blurRad="38100" dist="19050" dir="2700000" algn="tl" rotWithShape="0">
                    <a:schemeClr val="dk1">
                      <a:alpha val="40000"/>
                    </a:schemeClr>
                  </a:outerShdw>
                </a:effectLst>
              </a:rPr>
              <a:t>engine</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849085" y="1380197"/>
            <a:ext cx="10959737" cy="646331"/>
          </a:xfrm>
          <a:prstGeom prst="rect">
            <a:avLst/>
          </a:prstGeom>
          <a:noFill/>
        </p:spPr>
        <p:txBody>
          <a:bodyPr wrap="square" rtlCol="0">
            <a:spAutoFit/>
          </a:bodyPr>
          <a:lstStyle/>
          <a:p>
            <a:r>
              <a:rPr lang="en-US" dirty="0"/>
              <a:t>The storage engine is the core component of the DBMS that interacts with the file system at an OS level to store data. All SQL queries which interact with the underlying data go through the storage engine.</a:t>
            </a:r>
          </a:p>
        </p:txBody>
      </p:sp>
      <p:sp>
        <p:nvSpPr>
          <p:cNvPr id="8" name="Rectangle 7"/>
          <p:cNvSpPr/>
          <p:nvPr/>
        </p:nvSpPr>
        <p:spPr>
          <a:xfrm>
            <a:off x="452870" y="1992572"/>
            <a:ext cx="2794739"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2) Log manager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9" name="TextBox 8"/>
          <p:cNvSpPr txBox="1"/>
          <p:nvPr/>
        </p:nvSpPr>
        <p:spPr>
          <a:xfrm>
            <a:off x="849086" y="2550016"/>
            <a:ext cx="10646228" cy="923330"/>
          </a:xfrm>
          <a:prstGeom prst="rect">
            <a:avLst/>
          </a:prstGeom>
          <a:noFill/>
        </p:spPr>
        <p:txBody>
          <a:bodyPr wrap="square" rtlCol="0">
            <a:spAutoFit/>
          </a:bodyPr>
          <a:lstStyle/>
          <a:p>
            <a:r>
              <a:rPr lang="en-US" dirty="0"/>
              <a:t>This component will keep all the logs of the DBMS. These logs will consist of user logins and activity, database functions, backups and restore functions, etc. The log manager ensures all these logs are properly recorded and easily accessible.</a:t>
            </a:r>
          </a:p>
        </p:txBody>
      </p:sp>
      <p:sp>
        <p:nvSpPr>
          <p:cNvPr id="10" name="Rectangle 9"/>
          <p:cNvSpPr/>
          <p:nvPr/>
        </p:nvSpPr>
        <p:spPr>
          <a:xfrm>
            <a:off x="240659" y="3427621"/>
            <a:ext cx="5434821"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3) Reporting </a:t>
            </a:r>
            <a:r>
              <a:rPr lang="en-US" sz="3200" b="1" dirty="0">
                <a:ln w="0"/>
                <a:solidFill>
                  <a:srgbClr val="C00000"/>
                </a:solidFill>
                <a:effectLst>
                  <a:outerShdw blurRad="38100" dist="19050" dir="2700000" algn="tl" rotWithShape="0">
                    <a:schemeClr val="dk1">
                      <a:alpha val="40000"/>
                    </a:schemeClr>
                  </a:outerShdw>
                </a:effectLst>
              </a:rPr>
              <a:t>&amp; monitoring tool</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849085" y="4119677"/>
            <a:ext cx="10646228" cy="927462"/>
          </a:xfrm>
          <a:prstGeom prst="rect">
            <a:avLst/>
          </a:prstGeom>
          <a:noFill/>
        </p:spPr>
        <p:txBody>
          <a:bodyPr wrap="square" rtlCol="0">
            <a:spAutoFit/>
          </a:bodyPr>
          <a:lstStyle/>
          <a:p>
            <a:r>
              <a:rPr lang="en-US" dirty="0"/>
              <a:t>Reporting and monitoring tools are another standard component that comes with a DBMS. Reporting tools will enable users to generate reports while monitoring tools enable monitoring the databases for resource consumption, user activity, etc.</a:t>
            </a:r>
          </a:p>
        </p:txBody>
      </p:sp>
      <p:sp>
        <p:nvSpPr>
          <p:cNvPr id="12" name="Rectangle 11"/>
          <p:cNvSpPr/>
          <p:nvPr/>
        </p:nvSpPr>
        <p:spPr>
          <a:xfrm>
            <a:off x="452870" y="4940943"/>
            <a:ext cx="3411510"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4) Query </a:t>
            </a:r>
            <a:r>
              <a:rPr lang="en-US" sz="3200" b="1" dirty="0">
                <a:ln w="0"/>
                <a:solidFill>
                  <a:srgbClr val="C00000"/>
                </a:solidFill>
                <a:effectLst>
                  <a:outerShdw blurRad="38100" dist="19050" dir="2700000" algn="tl" rotWithShape="0">
                    <a:schemeClr val="dk1">
                      <a:alpha val="40000"/>
                    </a:schemeClr>
                  </a:outerShdw>
                </a:effectLst>
              </a:rPr>
              <a:t>processor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3" name="TextBox 12"/>
          <p:cNvSpPr txBox="1"/>
          <p:nvPr/>
        </p:nvSpPr>
        <p:spPr>
          <a:xfrm>
            <a:off x="849085" y="5459214"/>
            <a:ext cx="10842172" cy="923330"/>
          </a:xfrm>
          <a:prstGeom prst="rect">
            <a:avLst/>
          </a:prstGeom>
          <a:noFill/>
        </p:spPr>
        <p:txBody>
          <a:bodyPr wrap="square" rtlCol="0">
            <a:spAutoFit/>
          </a:bodyPr>
          <a:lstStyle/>
          <a:p>
            <a:r>
              <a:rPr lang="en-US" dirty="0"/>
              <a:t>This is the intermediary between the user queries and the database. The query processor interprets the queries of users and makes them actionable commands that can be understood by the database to perform the appropriate functionality.</a:t>
            </a:r>
          </a:p>
        </p:txBody>
      </p:sp>
      <p:sp>
        <p:nvSpPr>
          <p:cNvPr id="14" name="Rectangle 13"/>
          <p:cNvSpPr/>
          <p:nvPr/>
        </p:nvSpPr>
        <p:spPr>
          <a:xfrm>
            <a:off x="544178" y="6382544"/>
            <a:ext cx="4827785" cy="461665"/>
          </a:xfrm>
          <a:prstGeom prst="rect">
            <a:avLst/>
          </a:prstGeom>
          <a:noFill/>
        </p:spPr>
        <p:txBody>
          <a:bodyPr wrap="square" lIns="91440" tIns="45720" rIns="91440" bIns="45720">
            <a:spAutoFit/>
          </a:bodyPr>
          <a:lstStyle/>
          <a:p>
            <a:pPr algn="ctr"/>
            <a:r>
              <a:rPr lang="en-US" sz="2400" b="1" dirty="0" smtClean="0">
                <a:ln w="0"/>
                <a:solidFill>
                  <a:srgbClr val="70D416"/>
                </a:solidFill>
                <a:effectLst>
                  <a:outerShdw blurRad="38100" dist="19050" dir="2700000" algn="tl" rotWithShape="0">
                    <a:schemeClr val="dk1">
                      <a:alpha val="40000"/>
                    </a:schemeClr>
                  </a:outerShdw>
                </a:effectLst>
              </a:rPr>
              <a:t>SOURCE:- www.bmcsoftware.com</a:t>
            </a:r>
            <a:endParaRPr lang="en-US" sz="2400" b="1"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762396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8784" y="0"/>
            <a:ext cx="3685431" cy="707886"/>
          </a:xfrm>
          <a:prstGeom prst="rect">
            <a:avLst/>
          </a:prstGeom>
          <a:noFill/>
        </p:spPr>
        <p:txBody>
          <a:bodyPr wrap="none" lIns="91440" tIns="45720" rIns="91440" bIns="45720">
            <a:spAutoFit/>
          </a:bodyPr>
          <a:lstStyle/>
          <a:p>
            <a:pPr algn="ctr"/>
            <a:r>
              <a:rPr lang="en-US" sz="400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APPLICATION</a:t>
            </a:r>
            <a:endParaRPr lang="en-US" sz="400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Rectangle 2"/>
          <p:cNvSpPr/>
          <p:nvPr/>
        </p:nvSpPr>
        <p:spPr>
          <a:xfrm>
            <a:off x="390486" y="677374"/>
            <a:ext cx="5363456"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Railway </a:t>
            </a:r>
            <a:r>
              <a:rPr lang="en-US" sz="3200" b="1" dirty="0">
                <a:ln w="0"/>
                <a:solidFill>
                  <a:srgbClr val="C00000"/>
                </a:solidFill>
                <a:effectLst>
                  <a:outerShdw blurRad="38100" dist="19050" dir="2700000" algn="tl" rotWithShape="0">
                    <a:schemeClr val="dk1">
                      <a:alpha val="40000"/>
                    </a:schemeClr>
                  </a:outerShdw>
                </a:effectLst>
              </a:rPr>
              <a:t>Reservation System</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4" name="TextBox 3"/>
          <p:cNvSpPr txBox="1"/>
          <p:nvPr/>
        </p:nvSpPr>
        <p:spPr>
          <a:xfrm>
            <a:off x="735538" y="1267760"/>
            <a:ext cx="11456462" cy="923330"/>
          </a:xfrm>
          <a:prstGeom prst="rect">
            <a:avLst/>
          </a:prstGeom>
          <a:noFill/>
        </p:spPr>
        <p:txBody>
          <a:bodyPr wrap="square" rtlCol="0">
            <a:spAutoFit/>
          </a:bodyPr>
          <a:lstStyle/>
          <a:p>
            <a:r>
              <a:rPr lang="en-US" dirty="0"/>
              <a:t>In the rail route reservation framework, the information base is needed to store the record or information of ticket appointments, status about train’s appearance, and flight. Additionally, if trains get late, individuals become acquainted with it through the information base update. </a:t>
            </a:r>
          </a:p>
        </p:txBody>
      </p:sp>
      <p:sp>
        <p:nvSpPr>
          <p:cNvPr id="5" name="Rectangle 4"/>
          <p:cNvSpPr/>
          <p:nvPr/>
        </p:nvSpPr>
        <p:spPr>
          <a:xfrm>
            <a:off x="390486" y="2097361"/>
            <a:ext cx="5468292"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2) Library Management System</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735538" y="2708434"/>
            <a:ext cx="11456462" cy="923330"/>
          </a:xfrm>
          <a:prstGeom prst="rect">
            <a:avLst/>
          </a:prstGeom>
          <a:noFill/>
        </p:spPr>
        <p:txBody>
          <a:bodyPr wrap="square" rtlCol="0">
            <a:spAutoFit/>
          </a:bodyPr>
          <a:lstStyle/>
          <a:p>
            <a:r>
              <a:rPr lang="en-US" dirty="0"/>
              <a:t>There are lots of books in the library so; it is difficult to store the record of the relative multitude of books in a register or duplicate. Along these lines, the data set administration framework (DBMS) is utilized to keep up all the data identified with the name of the book, issue date, accessibility of the book, and its writer. </a:t>
            </a:r>
          </a:p>
        </p:txBody>
      </p:sp>
      <p:sp>
        <p:nvSpPr>
          <p:cNvPr id="8" name="Rectangle 7"/>
          <p:cNvSpPr/>
          <p:nvPr/>
        </p:nvSpPr>
        <p:spPr>
          <a:xfrm>
            <a:off x="390486" y="3499695"/>
            <a:ext cx="3421129"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3</a:t>
            </a:r>
            <a:r>
              <a:rPr lang="en-US" sz="3200" b="1" dirty="0" smtClean="0">
                <a:ln w="0"/>
                <a:solidFill>
                  <a:srgbClr val="C00000"/>
                </a:solidFill>
                <a:effectLst>
                  <a:outerShdw blurRad="38100" dist="19050" dir="2700000" algn="tl" rotWithShape="0">
                    <a:schemeClr val="dk1">
                      <a:alpha val="40000"/>
                    </a:schemeClr>
                  </a:outerShdw>
                </a:effectLst>
              </a:rPr>
              <a:t>)</a:t>
            </a:r>
            <a:r>
              <a:rPr lang="en-US" sz="3200" b="1" dirty="0"/>
              <a:t> </a:t>
            </a:r>
            <a:r>
              <a:rPr lang="en-US" sz="3200" b="1" dirty="0">
                <a:solidFill>
                  <a:srgbClr val="C00000"/>
                </a:solidFill>
              </a:rPr>
              <a:t>Online Shopping</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9" name="TextBox 8"/>
          <p:cNvSpPr txBox="1"/>
          <p:nvPr/>
        </p:nvSpPr>
        <p:spPr>
          <a:xfrm>
            <a:off x="735538" y="4029080"/>
            <a:ext cx="11511824" cy="646331"/>
          </a:xfrm>
          <a:prstGeom prst="rect">
            <a:avLst/>
          </a:prstGeom>
          <a:noFill/>
        </p:spPr>
        <p:txBody>
          <a:bodyPr wrap="square" rtlCol="0">
            <a:spAutoFit/>
          </a:bodyPr>
          <a:lstStyle/>
          <a:p>
            <a:r>
              <a:rPr lang="en-US" dirty="0"/>
              <a:t>These days, web-based shopping has become a major pattern. Nobody needs to visit the shop and burn through their time. Everybody needs to shop through web based shopping sites, (for example, Amazon, Flipkart, </a:t>
            </a:r>
            <a:r>
              <a:rPr lang="en-US" dirty="0" smtClean="0"/>
              <a:t>Snap deal) </a:t>
            </a:r>
            <a:r>
              <a:rPr lang="en-US" dirty="0"/>
              <a:t>from home</a:t>
            </a:r>
            <a:r>
              <a:rPr lang="en-US" dirty="0" smtClean="0"/>
              <a:t>.</a:t>
            </a:r>
            <a:endParaRPr lang="en-US" dirty="0"/>
          </a:p>
        </p:txBody>
      </p:sp>
      <p:sp>
        <p:nvSpPr>
          <p:cNvPr id="10" name="Rectangle 9"/>
          <p:cNvSpPr/>
          <p:nvPr/>
        </p:nvSpPr>
        <p:spPr>
          <a:xfrm>
            <a:off x="390486" y="4583343"/>
            <a:ext cx="3470565"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4) Education Sector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1" name="TextBox 10"/>
          <p:cNvSpPr txBox="1"/>
          <p:nvPr/>
        </p:nvSpPr>
        <p:spPr>
          <a:xfrm>
            <a:off x="735538" y="5128117"/>
            <a:ext cx="11456462" cy="923330"/>
          </a:xfrm>
          <a:prstGeom prst="rect">
            <a:avLst/>
          </a:prstGeom>
          <a:noFill/>
        </p:spPr>
        <p:txBody>
          <a:bodyPr wrap="square" rtlCol="0">
            <a:spAutoFit/>
          </a:bodyPr>
          <a:lstStyle/>
          <a:p>
            <a:r>
              <a:rPr lang="en-US" dirty="0"/>
              <a:t>Presently, assessments are led online by numerous schools and colleges. They deal with all assessment information through the data set administration framework (DBMS). In spite of that understudy’s enlistments subtleties, grades, courses, expense, participation, results, and so forth all the data is put away in the information base.</a:t>
            </a:r>
          </a:p>
        </p:txBody>
      </p:sp>
      <p:sp>
        <p:nvSpPr>
          <p:cNvPr id="12" name="Rectangle 11"/>
          <p:cNvSpPr/>
          <p:nvPr/>
        </p:nvSpPr>
        <p:spPr>
          <a:xfrm>
            <a:off x="163832" y="6334780"/>
            <a:ext cx="5277920" cy="523220"/>
          </a:xfrm>
          <a:prstGeom prst="rect">
            <a:avLst/>
          </a:prstGeom>
          <a:noFill/>
        </p:spPr>
        <p:txBody>
          <a:bodyPr wrap="none" lIns="91440" tIns="45720" rIns="91440" bIns="45720">
            <a:spAutoFit/>
          </a:bodyPr>
          <a:lstStyle/>
          <a:p>
            <a:pPr algn="ctr"/>
            <a:r>
              <a:rPr lang="en-US" sz="2800" b="0" cap="none" spc="0" dirty="0" smtClean="0">
                <a:ln w="0"/>
                <a:solidFill>
                  <a:srgbClr val="70D416"/>
                </a:solidFill>
                <a:effectLst>
                  <a:outerShdw blurRad="38100" dist="19050" dir="2700000" algn="tl" rotWithShape="0">
                    <a:schemeClr val="dk1">
                      <a:alpha val="40000"/>
                    </a:schemeClr>
                  </a:outerShdw>
                </a:effectLst>
              </a:rPr>
              <a:t>SOURCE:- www.geeksforgeeks.com</a:t>
            </a:r>
            <a:endParaRPr lang="en-US" sz="2800" b="0"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348457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0364" y="1138535"/>
            <a:ext cx="8876148" cy="1569660"/>
          </a:xfrm>
          <a:prstGeom prst="rect">
            <a:avLst/>
          </a:prstGeom>
          <a:noFill/>
        </p:spPr>
        <p:txBody>
          <a:bodyPr wrap="none" lIns="91440" tIns="45720" rIns="91440" bIns="45720">
            <a:spAutoFit/>
          </a:bodyPr>
          <a:lstStyle/>
          <a:p>
            <a:pPr algn="ctr"/>
            <a:r>
              <a:rPr lang="en-US" sz="9600" dirty="0" smtClean="0">
                <a:ln w="0"/>
                <a:solidFill>
                  <a:srgbClr val="7030A0"/>
                </a:solidFill>
                <a:effectLst>
                  <a:outerShdw blurRad="38100" dist="19050" dir="2700000" algn="tl" rotWithShape="0">
                    <a:schemeClr val="dk1">
                      <a:alpha val="40000"/>
                    </a:schemeClr>
                  </a:outerShdw>
                </a:effectLst>
                <a:latin typeface="Castellar" panose="020A0402060406010301" pitchFamily="18" charset="0"/>
              </a:rPr>
              <a:t>THANK YOU</a:t>
            </a:r>
            <a:endParaRPr lang="en-US" sz="9600" b="0" cap="none" spc="0" dirty="0">
              <a:ln w="0"/>
              <a:solidFill>
                <a:srgbClr val="7030A0"/>
              </a:solidFill>
              <a:effectLst>
                <a:outerShdw blurRad="38100" dist="19050" dir="2700000" algn="tl" rotWithShape="0">
                  <a:schemeClr val="dk1">
                    <a:alpha val="40000"/>
                  </a:schemeClr>
                </a:outerShdw>
              </a:effectLst>
              <a:latin typeface="Castellar" panose="020A0402060406010301" pitchFamily="18" charset="0"/>
            </a:endParaRPr>
          </a:p>
        </p:txBody>
      </p:sp>
    </p:spTree>
    <p:extLst>
      <p:ext uri="{BB962C8B-B14F-4D97-AF65-F5344CB8AC3E}">
        <p14:creationId xmlns:p14="http://schemas.microsoft.com/office/powerpoint/2010/main" val="119340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361</TotalTime>
  <Words>700</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 Rounded MT Bold</vt:lpstr>
      <vt:lpstr>Bahnschrift Condensed</vt:lpstr>
      <vt:lpstr>Britannic Bold</vt:lpstr>
      <vt:lpstr>Calibri</vt:lpstr>
      <vt:lpstr>Calibri Light</vt:lpstr>
      <vt:lpstr>Castellar</vt:lpstr>
      <vt:lpstr>Lucida Sans</vt:lpstr>
      <vt:lpstr>Poppins Black</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38</cp:revision>
  <dcterms:created xsi:type="dcterms:W3CDTF">2023-05-05T11:52:41Z</dcterms:created>
  <dcterms:modified xsi:type="dcterms:W3CDTF">2023-05-07T04:17:54Z</dcterms:modified>
</cp:coreProperties>
</file>