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D416"/>
    <a:srgbClr val="3333CC"/>
    <a:srgbClr val="AF15BB"/>
    <a:srgbClr val="0000FF"/>
    <a:srgbClr val="EF8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16E09-9D95-4020-AFD5-74032B6B7635}" v="10" dt="2023-05-06T13:55:15.799"/>
    <p1510:client id="{0F81539A-8CF7-4322-B89E-BADF509B5D29}" v="6" dt="2023-05-06T10:16:32.422"/>
    <p1510:client id="{4C7B56B5-9A1B-41F4-8C83-7A06ED8A7D44}" v="125" dt="2023-05-06T10:17:56.865"/>
    <p1510:client id="{5282071D-C043-4336-B976-497827D7AB32}" v="3043" dt="2023-05-06T16:15:18.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04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a:p>
        </p:txBody>
      </p:sp>
    </p:spTree>
    <p:extLst>
      <p:ext uri="{BB962C8B-B14F-4D97-AF65-F5344CB8AC3E}">
        <p14:creationId xmlns:p14="http://schemas.microsoft.com/office/powerpoint/2010/main" val="228356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a:p>
        </p:txBody>
      </p:sp>
    </p:spTree>
    <p:extLst>
      <p:ext uri="{BB962C8B-B14F-4D97-AF65-F5344CB8AC3E}">
        <p14:creationId xmlns:p14="http://schemas.microsoft.com/office/powerpoint/2010/main" val="283978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a:p>
        </p:txBody>
      </p:sp>
    </p:spTree>
    <p:extLst>
      <p:ext uri="{BB962C8B-B14F-4D97-AF65-F5344CB8AC3E}">
        <p14:creationId xmlns:p14="http://schemas.microsoft.com/office/powerpoint/2010/main" val="210071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1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E5A0C8-896A-4B56-B5E3-32DF238324A4}"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77287-AAD5-4E48-A8E1-9FC15AA74828}" type="slidenum">
              <a:rPr lang="en-US" smtClean="0"/>
              <a:t>‹#›</a:t>
            </a:fld>
            <a:endParaRPr lang="en-US"/>
          </a:p>
        </p:txBody>
      </p:sp>
    </p:spTree>
    <p:extLst>
      <p:ext uri="{BB962C8B-B14F-4D97-AF65-F5344CB8AC3E}">
        <p14:creationId xmlns:p14="http://schemas.microsoft.com/office/powerpoint/2010/main" val="302438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E5A0C8-896A-4B56-B5E3-32DF238324A4}"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77287-AAD5-4E48-A8E1-9FC15AA74828}" type="slidenum">
              <a:rPr lang="en-US" smtClean="0"/>
              <a:t>‹#›</a:t>
            </a:fld>
            <a:endParaRPr lang="en-US"/>
          </a:p>
        </p:txBody>
      </p:sp>
    </p:spTree>
    <p:extLst>
      <p:ext uri="{BB962C8B-B14F-4D97-AF65-F5344CB8AC3E}">
        <p14:creationId xmlns:p14="http://schemas.microsoft.com/office/powerpoint/2010/main" val="379013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E5A0C8-896A-4B56-B5E3-32DF238324A4}"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77287-AAD5-4E48-A8E1-9FC15AA74828}" type="slidenum">
              <a:rPr lang="en-US" smtClean="0"/>
              <a:t>‹#›</a:t>
            </a:fld>
            <a:endParaRPr lang="en-US"/>
          </a:p>
        </p:txBody>
      </p:sp>
    </p:spTree>
    <p:extLst>
      <p:ext uri="{BB962C8B-B14F-4D97-AF65-F5344CB8AC3E}">
        <p14:creationId xmlns:p14="http://schemas.microsoft.com/office/powerpoint/2010/main" val="347885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E5A0C8-896A-4B56-B5E3-32DF238324A4}" type="datetimeFigureOut">
              <a:rPr lang="en-US" smtClean="0"/>
              <a:t>5/7/2023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977287-AAD5-4E48-A8E1-9FC15AA74828}" type="slidenum">
              <a:rPr lang="en-US" smtClean="0"/>
              <a:t>‹#›</a:t>
            </a:fld>
            <a:endParaRPr lang="en-US"/>
          </a:p>
        </p:txBody>
      </p:sp>
    </p:spTree>
    <p:extLst>
      <p:ext uri="{BB962C8B-B14F-4D97-AF65-F5344CB8AC3E}">
        <p14:creationId xmlns:p14="http://schemas.microsoft.com/office/powerpoint/2010/main" val="203926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E5A0C8-896A-4B56-B5E3-32DF238324A4}" type="datetimeFigureOut">
              <a:rPr lang="en-US" smtClean="0"/>
              <a:t>5/7/2023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977287-AAD5-4E48-A8E1-9FC15AA74828}" type="slidenum">
              <a:rPr lang="en-US" smtClean="0"/>
              <a:t>‹#›</a:t>
            </a:fld>
            <a:endParaRPr lang="en-US"/>
          </a:p>
        </p:txBody>
      </p:sp>
    </p:spTree>
    <p:extLst>
      <p:ext uri="{BB962C8B-B14F-4D97-AF65-F5344CB8AC3E}">
        <p14:creationId xmlns:p14="http://schemas.microsoft.com/office/powerpoint/2010/main" val="333147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E5A0C8-896A-4B56-B5E3-32DF238324A4}"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77287-AAD5-4E48-A8E1-9FC15AA74828}" type="slidenum">
              <a:rPr lang="en-US" smtClean="0"/>
              <a:t>‹#›</a:t>
            </a:fld>
            <a:endParaRPr lang="en-US"/>
          </a:p>
        </p:txBody>
      </p:sp>
    </p:spTree>
    <p:extLst>
      <p:ext uri="{BB962C8B-B14F-4D97-AF65-F5344CB8AC3E}">
        <p14:creationId xmlns:p14="http://schemas.microsoft.com/office/powerpoint/2010/main" val="195296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E5A0C8-896A-4B56-B5E3-32DF238324A4}" type="datetimeFigureOut">
              <a:rPr lang="en-US" smtClean="0"/>
              <a:t>5/7/2023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977287-AAD5-4E48-A8E1-9FC15AA7482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88061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 y="330605"/>
            <a:ext cx="1600200" cy="1472836"/>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28800" y="880111"/>
            <a:ext cx="9160329" cy="923330"/>
          </a:xfrm>
          <a:prstGeom prst="rect">
            <a:avLst/>
          </a:prstGeom>
          <a:noFill/>
        </p:spPr>
        <p:txBody>
          <a:bodyPr wrap="square" lIns="91440" tIns="45720" rIns="91440" bIns="45720">
            <a:spAutoFit/>
          </a:bodyPr>
          <a:lstStyle/>
          <a:p>
            <a:pPr algn="ctr"/>
            <a:r>
              <a:rPr lang="en-US" sz="5400" b="1">
                <a:ln w="0"/>
                <a:solidFill>
                  <a:srgbClr val="EF8A03"/>
                </a:solidFill>
                <a:effectLst>
                  <a:outerShdw blurRad="38100" dist="19050" dir="2700000" algn="tl" rotWithShape="0">
                    <a:schemeClr val="dk1">
                      <a:alpha val="40000"/>
                    </a:schemeClr>
                  </a:outerShdw>
                </a:effectLst>
                <a:latin typeface="Poppins Black" panose="00000A00000000000000" pitchFamily="2" charset="0"/>
                <a:cs typeface="Poppins Black" panose="00000A00000000000000" pitchFamily="2" charset="0"/>
              </a:rPr>
              <a:t>Butwal Multiple Campus</a:t>
            </a:r>
            <a:endParaRPr lang="en-US" sz="5400" b="1" cap="none" spc="0">
              <a:ln w="0"/>
              <a:solidFill>
                <a:srgbClr val="EF8A03"/>
              </a:solidFill>
              <a:effectLst>
                <a:outerShdw blurRad="38100" dist="19050" dir="2700000" algn="tl" rotWithShape="0">
                  <a:schemeClr val="dk1">
                    <a:alpha val="40000"/>
                  </a:schemeClr>
                </a:outerShdw>
              </a:effectLst>
              <a:latin typeface="Poppins Black" panose="00000A00000000000000" pitchFamily="2" charset="0"/>
              <a:cs typeface="Poppins Black" panose="00000A00000000000000" pitchFamily="2" charset="0"/>
            </a:endParaRPr>
          </a:p>
        </p:txBody>
      </p:sp>
      <p:sp>
        <p:nvSpPr>
          <p:cNvPr id="6" name="Rectangle 5"/>
          <p:cNvSpPr/>
          <p:nvPr/>
        </p:nvSpPr>
        <p:spPr>
          <a:xfrm>
            <a:off x="4491573" y="394447"/>
            <a:ext cx="3180420" cy="461665"/>
          </a:xfrm>
          <a:prstGeom prst="rect">
            <a:avLst/>
          </a:prstGeom>
          <a:noFill/>
          <a:ln>
            <a:noFill/>
          </a:ln>
        </p:spPr>
        <p:txBody>
          <a:bodyPr wrap="square" lIns="91440" tIns="45720" rIns="91440" bIns="45720">
            <a:spAutoFit/>
          </a:bodyPr>
          <a:lstStyle/>
          <a:p>
            <a:pPr algn="ctr"/>
            <a:r>
              <a:rPr lang="en-US" sz="2400">
                <a:ln w="0"/>
                <a:solidFill>
                  <a:schemeClr val="bg2">
                    <a:lumMod val="25000"/>
                  </a:schemeClr>
                </a:solidFill>
                <a:effectLst>
                  <a:outerShdw blurRad="38100" dist="25400" dir="5400000" algn="ctr" rotWithShape="0">
                    <a:srgbClr val="6E747A">
                      <a:alpha val="43000"/>
                    </a:srgbClr>
                  </a:outerShdw>
                </a:effectLst>
              </a:rPr>
              <a:t>Tribhuvan University</a:t>
            </a:r>
            <a:endParaRPr lang="en-US" sz="2400" b="0" cap="none" spc="0">
              <a:ln w="0"/>
              <a:solidFill>
                <a:schemeClr val="bg2">
                  <a:lumMod val="25000"/>
                </a:schemeClr>
              </a:solidFill>
              <a:effectLst>
                <a:outerShdw blurRad="38100" dist="25400" dir="5400000" algn="ctr" rotWithShape="0">
                  <a:srgbClr val="6E747A">
                    <a:alpha val="43000"/>
                  </a:srgbClr>
                </a:outerShdw>
              </a:effectLst>
            </a:endParaRPr>
          </a:p>
        </p:txBody>
      </p:sp>
      <p:sp>
        <p:nvSpPr>
          <p:cNvPr id="7" name="Rectangle 6"/>
          <p:cNvSpPr/>
          <p:nvPr/>
        </p:nvSpPr>
        <p:spPr>
          <a:xfrm>
            <a:off x="2318656" y="3649119"/>
            <a:ext cx="7626615" cy="646331"/>
          </a:xfrm>
          <a:prstGeom prst="rect">
            <a:avLst/>
          </a:prstGeom>
          <a:noFill/>
        </p:spPr>
        <p:txBody>
          <a:bodyPr wrap="square" lIns="91440" tIns="45720" rIns="91440" bIns="45720">
            <a:spAutoFit/>
          </a:bodyPr>
          <a:lstStyle/>
          <a:p>
            <a:pPr algn="ctr"/>
            <a:r>
              <a:rPr lang="en-US" sz="3600" b="1">
                <a:ln w="0"/>
                <a:solidFill>
                  <a:srgbClr val="0000FF"/>
                </a:solidFill>
                <a:effectLst>
                  <a:outerShdw blurRad="38100" dist="19050" dir="2700000" algn="tl" rotWithShape="0">
                    <a:schemeClr val="dk1">
                      <a:alpha val="40000"/>
                    </a:schemeClr>
                  </a:outerShdw>
                </a:effectLst>
                <a:latin typeface="Lucida Sans" panose="020B0602030504020204" pitchFamily="34" charset="0"/>
              </a:rPr>
              <a:t>Database Management System</a:t>
            </a:r>
            <a:endParaRPr lang="en-US" sz="3600" b="1" cap="none" spc="0">
              <a:ln w="0"/>
              <a:solidFill>
                <a:srgbClr val="0000FF"/>
              </a:solidFill>
              <a:effectLst>
                <a:outerShdw blurRad="38100" dist="19050" dir="2700000" algn="tl" rotWithShape="0">
                  <a:schemeClr val="dk1">
                    <a:alpha val="40000"/>
                  </a:schemeClr>
                </a:outerShdw>
              </a:effectLst>
              <a:latin typeface="Lucida Sans" panose="020B0602030504020204" pitchFamily="34" charset="0"/>
            </a:endParaRPr>
          </a:p>
        </p:txBody>
      </p:sp>
      <p:sp>
        <p:nvSpPr>
          <p:cNvPr id="8" name="Rectangle 7"/>
          <p:cNvSpPr/>
          <p:nvPr/>
        </p:nvSpPr>
        <p:spPr>
          <a:xfrm>
            <a:off x="1006715" y="1921107"/>
            <a:ext cx="10250498" cy="830997"/>
          </a:xfrm>
          <a:prstGeom prst="rect">
            <a:avLst/>
          </a:prstGeom>
          <a:noFill/>
        </p:spPr>
        <p:txBody>
          <a:bodyPr wrap="none" lIns="91440" tIns="45720" rIns="91440" bIns="45720">
            <a:spAutoFit/>
          </a:bodyPr>
          <a:lstStyle/>
          <a:p>
            <a:pPr algn="ctr"/>
            <a:r>
              <a:rPr lang="en-US" sz="4800" b="1">
                <a:ln w="0"/>
                <a:solidFill>
                  <a:srgbClr val="AF15BB"/>
                </a:solidFill>
                <a:effectLst>
                  <a:outerShdw blurRad="38100" dist="19050" dir="2700000" algn="tl" rotWithShape="0">
                    <a:schemeClr val="dk1">
                      <a:alpha val="40000"/>
                    </a:schemeClr>
                  </a:outerShdw>
                </a:effectLst>
              </a:rPr>
              <a:t>Introduction to Information Technology</a:t>
            </a:r>
            <a:endParaRPr lang="en-US" sz="4800" b="1" cap="none" spc="0">
              <a:ln w="0"/>
              <a:solidFill>
                <a:srgbClr val="AF15BB"/>
              </a:solidFill>
              <a:effectLst>
                <a:outerShdw blurRad="38100" dist="19050" dir="2700000" algn="tl" rotWithShape="0">
                  <a:schemeClr val="dk1">
                    <a:alpha val="40000"/>
                  </a:schemeClr>
                </a:outerShdw>
              </a:effectLst>
            </a:endParaRPr>
          </a:p>
        </p:txBody>
      </p:sp>
      <p:sp>
        <p:nvSpPr>
          <p:cNvPr id="9" name="Rectangle 8"/>
          <p:cNvSpPr/>
          <p:nvPr/>
        </p:nvSpPr>
        <p:spPr>
          <a:xfrm>
            <a:off x="4711397" y="2932893"/>
            <a:ext cx="1627369" cy="584775"/>
          </a:xfrm>
          <a:prstGeom prst="rect">
            <a:avLst/>
          </a:prstGeom>
          <a:noFill/>
        </p:spPr>
        <p:txBody>
          <a:bodyPr wrap="none" lIns="91440" tIns="45720" rIns="91440" bIns="45720">
            <a:spAutoFit/>
          </a:bodyPr>
          <a:lstStyle/>
          <a:p>
            <a:pPr algn="ctr"/>
            <a:r>
              <a:rPr lang="en-US" sz="3200" b="1" u="sng" cap="none" spc="0">
                <a:ln w="0"/>
                <a:solidFill>
                  <a:srgbClr val="0000FF"/>
                </a:solidFill>
                <a:effectLst>
                  <a:outerShdw blurRad="38100" dist="19050" dir="2700000" algn="tl" rotWithShape="0">
                    <a:schemeClr val="dk1">
                      <a:alpha val="40000"/>
                    </a:schemeClr>
                  </a:outerShdw>
                </a:effectLst>
                <a:latin typeface="Britannic Bold" panose="020B0903060703020204" pitchFamily="34" charset="0"/>
              </a:rPr>
              <a:t>TOPIC :-</a:t>
            </a:r>
          </a:p>
        </p:txBody>
      </p:sp>
      <p:sp>
        <p:nvSpPr>
          <p:cNvPr id="10" name="Rectangle 9"/>
          <p:cNvSpPr/>
          <p:nvPr/>
        </p:nvSpPr>
        <p:spPr>
          <a:xfrm>
            <a:off x="5148349" y="4371945"/>
            <a:ext cx="2523644" cy="1261884"/>
          </a:xfrm>
          <a:prstGeom prst="rect">
            <a:avLst/>
          </a:prstGeom>
          <a:noFill/>
        </p:spPr>
        <p:txBody>
          <a:bodyPr wrap="square" lIns="91440" tIns="45720" rIns="91440" bIns="45720">
            <a:spAutoFit/>
          </a:bodyPr>
          <a:lstStyle/>
          <a:p>
            <a:pPr algn="ctr"/>
            <a:r>
              <a:rPr lang="en-US" sz="2800" u="sng">
                <a:ln w="0"/>
                <a:effectLst>
                  <a:outerShdw blurRad="38100" dist="19050" dir="2700000" algn="tl" rotWithShape="0">
                    <a:schemeClr val="dk1">
                      <a:alpha val="40000"/>
                    </a:schemeClr>
                  </a:outerShdw>
                </a:effectLst>
              </a:rPr>
              <a:t>@ Ayush Khatri</a:t>
            </a:r>
          </a:p>
          <a:p>
            <a:pPr algn="ctr"/>
            <a:endParaRPr lang="en-US" sz="2800" u="sng" cap="none" spc="0">
              <a:ln w="0"/>
              <a:solidFill>
                <a:schemeClr val="tx1"/>
              </a:solidFill>
              <a:effectLst>
                <a:outerShdw blurRad="38100" dist="19050" dir="2700000" algn="tl" rotWithShape="0">
                  <a:schemeClr val="dk1">
                    <a:alpha val="40000"/>
                  </a:schemeClr>
                </a:outerShdw>
              </a:effectLst>
            </a:endParaRPr>
          </a:p>
          <a:p>
            <a:pPr algn="ctr"/>
            <a:endParaRPr lang="en-US" sz="2000" b="0" u="sng" cap="none" spc="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148349" y="5840154"/>
            <a:ext cx="2671180" cy="523220"/>
          </a:xfrm>
          <a:prstGeom prst="rect">
            <a:avLst/>
          </a:prstGeom>
          <a:noFill/>
        </p:spPr>
        <p:txBody>
          <a:bodyPr wrap="none" lIns="91440" tIns="45720" rIns="91440" bIns="45720">
            <a:spAutoFit/>
          </a:bodyPr>
          <a:lstStyle/>
          <a:p>
            <a:pPr algn="ctr"/>
            <a:r>
              <a:rPr lang="en-US" sz="2800" u="sng" dirty="0">
                <a:ln w="0"/>
                <a:effectLst>
                  <a:outerShdw blurRad="38100" dist="19050" dir="2700000" algn="tl" rotWithShape="0">
                    <a:schemeClr val="dk1">
                      <a:alpha val="40000"/>
                    </a:schemeClr>
                  </a:outerShdw>
                </a:effectLst>
              </a:rPr>
              <a:t>@ Ritesh Pokhrel</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5148349" y="5316934"/>
            <a:ext cx="2688814" cy="523220"/>
          </a:xfrm>
          <a:prstGeom prst="rect">
            <a:avLst/>
          </a:prstGeom>
          <a:noFill/>
        </p:spPr>
        <p:txBody>
          <a:bodyPr wrap="none" lIns="91440" tIns="45720" rIns="91440" bIns="45720">
            <a:spAutoFit/>
          </a:bodyPr>
          <a:lstStyle/>
          <a:p>
            <a:pPr algn="ctr"/>
            <a:r>
              <a:rPr lang="en-US" sz="2800" u="sng" dirty="0">
                <a:ln w="0"/>
                <a:effectLst>
                  <a:outerShdw blurRad="38100" dist="19050" dir="2700000" algn="tl" rotWithShape="0">
                    <a:schemeClr val="dk1">
                      <a:alpha val="40000"/>
                    </a:schemeClr>
                  </a:outerShdw>
                </a:effectLst>
              </a:rPr>
              <a:t>@ Bishal Bhattrai</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148349" y="4815757"/>
            <a:ext cx="2503058" cy="523220"/>
          </a:xfrm>
          <a:prstGeom prst="rect">
            <a:avLst/>
          </a:prstGeom>
          <a:noFill/>
        </p:spPr>
        <p:txBody>
          <a:bodyPr wrap="non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rPr>
              <a:t>@ Binod Kandel</a:t>
            </a:r>
          </a:p>
        </p:txBody>
      </p:sp>
      <p:sp>
        <p:nvSpPr>
          <p:cNvPr id="14" name="Rectangle 13"/>
          <p:cNvSpPr/>
          <p:nvPr/>
        </p:nvSpPr>
        <p:spPr>
          <a:xfrm>
            <a:off x="1411192" y="4805114"/>
            <a:ext cx="3080381" cy="707886"/>
          </a:xfrm>
          <a:prstGeom prst="rect">
            <a:avLst/>
          </a:prstGeom>
          <a:noFill/>
        </p:spPr>
        <p:txBody>
          <a:bodyPr wrap="square" lIns="91440" tIns="45720" rIns="91440" bIns="45720">
            <a:spAutoFit/>
          </a:bodyPr>
          <a:lstStyle/>
          <a:p>
            <a:pPr algn="ctr"/>
            <a:r>
              <a:rPr lang="en-US" sz="4000" b="1" u="sng">
                <a:ln w="0"/>
                <a:solidFill>
                  <a:srgbClr val="70D416"/>
                </a:solidFill>
                <a:effectLst>
                  <a:outerShdw blurRad="38100" dist="19050" dir="2700000" algn="tl" rotWithShape="0">
                    <a:schemeClr val="dk1">
                      <a:alpha val="40000"/>
                    </a:schemeClr>
                  </a:outerShdw>
                </a:effectLst>
                <a:latin typeface="Bahnschrift Condensed" panose="020B0502040204020203" pitchFamily="34" charset="0"/>
              </a:rPr>
              <a:t>PRESENTING BY :</a:t>
            </a:r>
            <a:endParaRPr lang="en-US" sz="4000" b="1" u="sng" cap="none" spc="0">
              <a:ln w="0"/>
              <a:solidFill>
                <a:srgbClr val="70D416"/>
              </a:solidFill>
              <a:effectLst>
                <a:outerShdw blurRad="38100" dist="19050" dir="2700000" algn="tl" rotWithShape="0">
                  <a:schemeClr val="dk1">
                    <a:alpha val="40000"/>
                  </a:schemeClr>
                </a:outerShdw>
              </a:effectLst>
              <a:latin typeface="Bahnschrift Condensed" panose="020B0502040204020203" pitchFamily="34" charset="0"/>
            </a:endParaRPr>
          </a:p>
        </p:txBody>
      </p:sp>
    </p:spTree>
    <p:extLst>
      <p:ext uri="{BB962C8B-B14F-4D97-AF65-F5344CB8AC3E}">
        <p14:creationId xmlns:p14="http://schemas.microsoft.com/office/powerpoint/2010/main" val="77996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4217" y="1541417"/>
            <a:ext cx="1020209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537" y="0"/>
            <a:ext cx="3953567" cy="707886"/>
          </a:xfrm>
          <a:prstGeom prst="rect">
            <a:avLst/>
          </a:prstGeom>
          <a:noFill/>
        </p:spPr>
        <p:txBody>
          <a:bodyPr wrap="square" lIns="91440" tIns="45720" rIns="91440" bIns="45720">
            <a:spAutoFit/>
          </a:bodyPr>
          <a:lstStyle/>
          <a:p>
            <a:pPr algn="ctr"/>
            <a:r>
              <a:rPr lang="en-US" sz="4000" u="sng">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cs typeface="Poppins Black" panose="00000A00000000000000" pitchFamily="2" charset="0"/>
              </a:rPr>
              <a:t>Introduction</a:t>
            </a:r>
            <a:endParaRPr lang="en-US" sz="4000" b="0" u="sng" cap="none" spc="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cs typeface="Poppins Black" panose="00000A00000000000000" pitchFamily="2" charset="0"/>
            </a:endParaRPr>
          </a:p>
        </p:txBody>
      </p:sp>
      <p:sp>
        <p:nvSpPr>
          <p:cNvPr id="12" name="TextBox 11"/>
          <p:cNvSpPr txBox="1"/>
          <p:nvPr/>
        </p:nvSpPr>
        <p:spPr>
          <a:xfrm>
            <a:off x="160383" y="733246"/>
            <a:ext cx="7437721" cy="612475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DBMS stands for Database Management System. </a:t>
            </a:r>
          </a:p>
          <a:p>
            <a:pPr marL="457200" indent="-457200">
              <a:buFont typeface="Wingdings" panose="05000000000000000000" pitchFamily="2" charset="2"/>
              <a:buChar char="Ø"/>
            </a:pPr>
            <a:r>
              <a:rPr lang="en-US" sz="2800" dirty="0"/>
              <a:t>DBMS is form by Database and Management System where as </a:t>
            </a:r>
            <a:r>
              <a:rPr lang="en-US" sz="2800" u="sng" dirty="0"/>
              <a:t>database</a:t>
            </a:r>
            <a:r>
              <a:rPr lang="en-US" sz="2800" dirty="0"/>
              <a:t> means Collection of related data stored electronically in systematic Manner and </a:t>
            </a:r>
            <a:r>
              <a:rPr lang="en-US" sz="2800" u="sng" dirty="0"/>
              <a:t>management system </a:t>
            </a:r>
            <a:r>
              <a:rPr lang="en-US" sz="2800" dirty="0"/>
              <a:t>means set of program to store and retrieve those data(present in database).</a:t>
            </a:r>
          </a:p>
          <a:p>
            <a:pPr marL="457200" indent="-457200">
              <a:buFont typeface="Wingdings" panose="05000000000000000000" pitchFamily="2" charset="2"/>
              <a:buChar char="Ø"/>
            </a:pPr>
            <a:r>
              <a:rPr lang="en-US" sz="2800" dirty="0"/>
              <a:t>DBMS is a collection of data and set of program to access and store those data in an easy and efficient manner. DBMS is a software which is used to manage database.</a:t>
            </a:r>
          </a:p>
          <a:p>
            <a:pPr marL="457200" indent="-457200">
              <a:buFont typeface="Wingdings" panose="05000000000000000000" pitchFamily="2" charset="2"/>
              <a:buChar char="Ø"/>
            </a:pPr>
            <a:r>
              <a:rPr lang="en-US" sz="2800" dirty="0"/>
              <a:t>DBMS allow the to modify the database.</a:t>
            </a:r>
          </a:p>
          <a:p>
            <a:pPr marL="457200" indent="-457200">
              <a:buFont typeface="Wingdings" panose="05000000000000000000" pitchFamily="2" charset="2"/>
              <a:buChar char="Ø"/>
            </a:pPr>
            <a:endParaRPr lang="en-US" sz="28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92" y="616446"/>
            <a:ext cx="6324006" cy="5715000"/>
          </a:xfrm>
          <a:prstGeom prst="rect">
            <a:avLst/>
          </a:prstGeom>
        </p:spPr>
      </p:pic>
      <p:sp>
        <p:nvSpPr>
          <p:cNvPr id="2" name="Rectangle 1"/>
          <p:cNvSpPr/>
          <p:nvPr/>
        </p:nvSpPr>
        <p:spPr>
          <a:xfrm>
            <a:off x="296368" y="6351903"/>
            <a:ext cx="3879395" cy="461665"/>
          </a:xfrm>
          <a:prstGeom prst="rect">
            <a:avLst/>
          </a:prstGeom>
          <a:noFill/>
        </p:spPr>
        <p:txBody>
          <a:bodyPr wrap="none" lIns="91440" tIns="45720" rIns="91440" bIns="45720">
            <a:spAutoFit/>
          </a:bodyPr>
          <a:lstStyle/>
          <a:p>
            <a:pPr algn="ctr"/>
            <a:r>
              <a:rPr lang="en-US" sz="2400" b="1">
                <a:ln w="0"/>
                <a:solidFill>
                  <a:srgbClr val="92D050"/>
                </a:solidFill>
                <a:effectLst>
                  <a:outerShdw blurRad="38100" dist="19050" dir="2700000" algn="tl" rotWithShape="0">
                    <a:schemeClr val="dk1">
                      <a:alpha val="40000"/>
                    </a:schemeClr>
                  </a:outerShdw>
                </a:effectLst>
              </a:rPr>
              <a:t>Source:- www.targetech.com</a:t>
            </a:r>
            <a:endParaRPr lang="en-US" sz="2400" b="1" cap="none" spc="0">
              <a:ln w="0"/>
              <a:solidFill>
                <a:srgbClr val="92D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8955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9086" y="1619794"/>
            <a:ext cx="10646228" cy="44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43952" y="104503"/>
            <a:ext cx="2656496" cy="707886"/>
          </a:xfrm>
          <a:prstGeom prst="rect">
            <a:avLst/>
          </a:prstGeom>
          <a:noFill/>
        </p:spPr>
        <p:txBody>
          <a:bodyPr wrap="none" lIns="91440" tIns="45720" rIns="91440" bIns="45720" anchor="t">
            <a:spAutoFit/>
          </a:bodyPr>
          <a:lstStyle/>
          <a:p>
            <a:pPr algn="ctr"/>
            <a:r>
              <a:rPr lang="en-US" sz="4000" u="sng" cap="none" spc="0">
                <a:ln w="0"/>
                <a:solidFill>
                  <a:srgbClr val="3333CC"/>
                </a:solidFill>
                <a:effectLst>
                  <a:outerShdw blurRad="38100" dist="19050" dir="2700000" algn="tl" rotWithShape="0">
                    <a:schemeClr val="dk1">
                      <a:alpha val="40000"/>
                    </a:schemeClr>
                  </a:outerShdw>
                </a:effectLst>
                <a:latin typeface="Arial Rounded MT Bold"/>
              </a:rPr>
              <a:t>ELEMENT</a:t>
            </a:r>
            <a:endParaRPr lang="en-US" sz="4000" u="sng" cap="none" spc="0">
              <a:ln w="0"/>
              <a:solidFill>
                <a:srgbClr val="3333CC"/>
              </a:solidFill>
              <a:effectLst>
                <a:outerShdw blurRad="38100" dist="19050" dir="2700000" algn="tl" rotWithShape="0">
                  <a:srgbClr val="000000">
                    <a:alpha val="40000"/>
                  </a:srgbClr>
                </a:outerShdw>
              </a:effectLst>
              <a:latin typeface="Arial Rounded MT Bold"/>
            </a:endParaRPr>
          </a:p>
        </p:txBody>
      </p:sp>
      <p:sp>
        <p:nvSpPr>
          <p:cNvPr id="6" name="Rectangle 5"/>
          <p:cNvSpPr/>
          <p:nvPr/>
        </p:nvSpPr>
        <p:spPr>
          <a:xfrm>
            <a:off x="474542" y="812389"/>
            <a:ext cx="3143938" cy="584775"/>
          </a:xfrm>
          <a:prstGeom prst="rect">
            <a:avLst/>
          </a:prstGeom>
          <a:noFill/>
        </p:spPr>
        <p:txBody>
          <a:bodyPr wrap="none" lIns="91440" tIns="45720" rIns="91440" bIns="45720">
            <a:spAutoFit/>
          </a:bodyPr>
          <a:lstStyle/>
          <a:p>
            <a:pPr algn="ctr"/>
            <a:r>
              <a:rPr lang="en-US" sz="3200" b="1">
                <a:ln w="0"/>
                <a:solidFill>
                  <a:srgbClr val="C00000"/>
                </a:solidFill>
                <a:effectLst>
                  <a:outerShdw blurRad="38100" dist="19050" dir="2700000" algn="tl" rotWithShape="0">
                    <a:schemeClr val="dk1">
                      <a:alpha val="40000"/>
                    </a:schemeClr>
                  </a:outerShdw>
                </a:effectLst>
              </a:rPr>
              <a:t>1) Storage engine</a:t>
            </a:r>
            <a:endParaRPr lang="en-US" sz="3200" b="1" cap="none" spc="0">
              <a:ln w="0"/>
              <a:solidFill>
                <a:srgbClr val="C00000"/>
              </a:solidFill>
              <a:effectLst>
                <a:outerShdw blurRad="38100" dist="19050" dir="2700000" algn="tl" rotWithShape="0">
                  <a:schemeClr val="dk1">
                    <a:alpha val="40000"/>
                  </a:schemeClr>
                </a:outerShdw>
              </a:effectLst>
            </a:endParaRPr>
          </a:p>
        </p:txBody>
      </p:sp>
      <p:sp>
        <p:nvSpPr>
          <p:cNvPr id="7" name="TextBox 6"/>
          <p:cNvSpPr txBox="1"/>
          <p:nvPr/>
        </p:nvSpPr>
        <p:spPr>
          <a:xfrm>
            <a:off x="906594" y="1394574"/>
            <a:ext cx="10959737" cy="646331"/>
          </a:xfrm>
          <a:prstGeom prst="rect">
            <a:avLst/>
          </a:prstGeom>
          <a:noFill/>
        </p:spPr>
        <p:txBody>
          <a:bodyPr wrap="square" rtlCol="0">
            <a:spAutoFit/>
          </a:bodyPr>
          <a:lstStyle/>
          <a:p>
            <a:r>
              <a:rPr lang="en-US" dirty="0"/>
              <a:t>The storage engine is the core component of the DBMS that interacts with the file system at an OS level to store data. All SQL queries which interact with the underlying data go through the storage engine.</a:t>
            </a:r>
          </a:p>
        </p:txBody>
      </p:sp>
      <p:sp>
        <p:nvSpPr>
          <p:cNvPr id="8" name="Rectangle 7"/>
          <p:cNvSpPr/>
          <p:nvPr/>
        </p:nvSpPr>
        <p:spPr>
          <a:xfrm>
            <a:off x="452870" y="1992572"/>
            <a:ext cx="2794739" cy="584775"/>
          </a:xfrm>
          <a:prstGeom prst="rect">
            <a:avLst/>
          </a:prstGeom>
          <a:noFill/>
        </p:spPr>
        <p:txBody>
          <a:bodyPr wrap="none" lIns="91440" tIns="45720" rIns="91440" bIns="45720">
            <a:spAutoFit/>
          </a:bodyPr>
          <a:lstStyle/>
          <a:p>
            <a:pPr algn="ctr"/>
            <a:r>
              <a:rPr lang="en-US" sz="3200" b="1">
                <a:ln w="0"/>
                <a:solidFill>
                  <a:srgbClr val="C00000"/>
                </a:solidFill>
                <a:effectLst>
                  <a:outerShdw blurRad="38100" dist="19050" dir="2700000" algn="tl" rotWithShape="0">
                    <a:schemeClr val="dk1">
                      <a:alpha val="40000"/>
                    </a:schemeClr>
                  </a:outerShdw>
                </a:effectLst>
              </a:rPr>
              <a:t>2) Log manager</a:t>
            </a:r>
            <a:endParaRPr lang="en-US" sz="3200" b="1" cap="none" spc="0">
              <a:ln w="0"/>
              <a:solidFill>
                <a:srgbClr val="C00000"/>
              </a:solidFill>
              <a:effectLst>
                <a:outerShdw blurRad="38100" dist="19050" dir="2700000" algn="tl" rotWithShape="0">
                  <a:schemeClr val="dk1">
                    <a:alpha val="40000"/>
                  </a:schemeClr>
                </a:outerShdw>
              </a:effectLst>
            </a:endParaRPr>
          </a:p>
        </p:txBody>
      </p:sp>
      <p:sp>
        <p:nvSpPr>
          <p:cNvPr id="9" name="TextBox 8"/>
          <p:cNvSpPr txBox="1"/>
          <p:nvPr/>
        </p:nvSpPr>
        <p:spPr>
          <a:xfrm>
            <a:off x="849086" y="2550016"/>
            <a:ext cx="10646228" cy="923330"/>
          </a:xfrm>
          <a:prstGeom prst="rect">
            <a:avLst/>
          </a:prstGeom>
          <a:noFill/>
        </p:spPr>
        <p:txBody>
          <a:bodyPr wrap="square" rtlCol="0">
            <a:spAutoFit/>
          </a:bodyPr>
          <a:lstStyle/>
          <a:p>
            <a:r>
              <a:rPr lang="en-US" dirty="0"/>
              <a:t>This component will keep all the logs of the DBMS. These logs will consist of user logins and activity, database functions, backups and restore functions, etc. The log manager ensures all these logs are properly recorded and easily accessible.</a:t>
            </a:r>
          </a:p>
        </p:txBody>
      </p:sp>
      <p:sp>
        <p:nvSpPr>
          <p:cNvPr id="10" name="Rectangle 9"/>
          <p:cNvSpPr/>
          <p:nvPr/>
        </p:nvSpPr>
        <p:spPr>
          <a:xfrm>
            <a:off x="240659" y="3427621"/>
            <a:ext cx="5434821" cy="584775"/>
          </a:xfrm>
          <a:prstGeom prst="rect">
            <a:avLst/>
          </a:prstGeom>
          <a:noFill/>
        </p:spPr>
        <p:txBody>
          <a:bodyPr wrap="none" lIns="91440" tIns="45720" rIns="91440" bIns="45720">
            <a:spAutoFit/>
          </a:bodyPr>
          <a:lstStyle/>
          <a:p>
            <a:pPr algn="ctr"/>
            <a:r>
              <a:rPr lang="en-US" sz="3200" b="1">
                <a:ln w="0"/>
                <a:solidFill>
                  <a:srgbClr val="C00000"/>
                </a:solidFill>
                <a:effectLst>
                  <a:outerShdw blurRad="38100" dist="19050" dir="2700000" algn="tl" rotWithShape="0">
                    <a:schemeClr val="dk1">
                      <a:alpha val="40000"/>
                    </a:schemeClr>
                  </a:outerShdw>
                </a:effectLst>
              </a:rPr>
              <a:t>3) Reporting &amp; monitoring tool</a:t>
            </a:r>
            <a:endParaRPr lang="en-US" sz="3200" b="1" cap="none" spc="0">
              <a:ln w="0"/>
              <a:solidFill>
                <a:srgbClr val="C00000"/>
              </a:solidFill>
              <a:effectLst>
                <a:outerShdw blurRad="38100" dist="19050" dir="2700000" algn="tl" rotWithShape="0">
                  <a:schemeClr val="dk1">
                    <a:alpha val="40000"/>
                  </a:schemeClr>
                </a:outerShdw>
              </a:effectLst>
            </a:endParaRPr>
          </a:p>
        </p:txBody>
      </p:sp>
      <p:sp>
        <p:nvSpPr>
          <p:cNvPr id="11" name="TextBox 10"/>
          <p:cNvSpPr txBox="1"/>
          <p:nvPr/>
        </p:nvSpPr>
        <p:spPr>
          <a:xfrm>
            <a:off x="849085" y="4019035"/>
            <a:ext cx="10646228" cy="927462"/>
          </a:xfrm>
          <a:prstGeom prst="rect">
            <a:avLst/>
          </a:prstGeom>
          <a:noFill/>
        </p:spPr>
        <p:txBody>
          <a:bodyPr wrap="square" rtlCol="0">
            <a:spAutoFit/>
          </a:bodyPr>
          <a:lstStyle/>
          <a:p>
            <a:r>
              <a:rPr lang="en-US" dirty="0"/>
              <a:t>Reporting and monitoring tools are another standard component that comes with a DBMS. Reporting tools will enable users to generate reports while monitoring tools enable monitoring the databases for resource consumption, user activity, etc.</a:t>
            </a:r>
          </a:p>
        </p:txBody>
      </p:sp>
      <p:sp>
        <p:nvSpPr>
          <p:cNvPr id="12" name="Rectangle 11"/>
          <p:cNvSpPr/>
          <p:nvPr/>
        </p:nvSpPr>
        <p:spPr>
          <a:xfrm>
            <a:off x="452870" y="4940943"/>
            <a:ext cx="3411510" cy="584775"/>
          </a:xfrm>
          <a:prstGeom prst="rect">
            <a:avLst/>
          </a:prstGeom>
          <a:noFill/>
        </p:spPr>
        <p:txBody>
          <a:bodyPr wrap="none" lIns="91440" tIns="45720" rIns="91440" bIns="45720">
            <a:spAutoFit/>
          </a:bodyPr>
          <a:lstStyle/>
          <a:p>
            <a:pPr algn="ctr"/>
            <a:r>
              <a:rPr lang="en-US" sz="3200" b="1">
                <a:ln w="0"/>
                <a:solidFill>
                  <a:srgbClr val="C00000"/>
                </a:solidFill>
                <a:effectLst>
                  <a:outerShdw blurRad="38100" dist="19050" dir="2700000" algn="tl" rotWithShape="0">
                    <a:schemeClr val="dk1">
                      <a:alpha val="40000"/>
                    </a:schemeClr>
                  </a:outerShdw>
                </a:effectLst>
              </a:rPr>
              <a:t>4) Query processor</a:t>
            </a:r>
            <a:endParaRPr lang="en-US" sz="3200" b="1" cap="none" spc="0">
              <a:ln w="0"/>
              <a:solidFill>
                <a:srgbClr val="C00000"/>
              </a:solidFill>
              <a:effectLst>
                <a:outerShdw blurRad="38100" dist="19050" dir="2700000" algn="tl" rotWithShape="0">
                  <a:schemeClr val="dk1">
                    <a:alpha val="40000"/>
                  </a:schemeClr>
                </a:outerShdw>
              </a:effectLst>
            </a:endParaRPr>
          </a:p>
        </p:txBody>
      </p:sp>
      <p:sp>
        <p:nvSpPr>
          <p:cNvPr id="13" name="TextBox 12"/>
          <p:cNvSpPr txBox="1"/>
          <p:nvPr/>
        </p:nvSpPr>
        <p:spPr>
          <a:xfrm>
            <a:off x="849085" y="5459214"/>
            <a:ext cx="10842172" cy="923330"/>
          </a:xfrm>
          <a:prstGeom prst="rect">
            <a:avLst/>
          </a:prstGeom>
          <a:noFill/>
        </p:spPr>
        <p:txBody>
          <a:bodyPr wrap="square" rtlCol="0">
            <a:spAutoFit/>
          </a:bodyPr>
          <a:lstStyle/>
          <a:p>
            <a:r>
              <a:rPr lang="en-US" dirty="0"/>
              <a:t>This is the intermediary between the user queries and the database. The query processor interprets the queries of users and makes them actionable commands that can be understood by the database to perform the appropriate functionality.</a:t>
            </a:r>
          </a:p>
        </p:txBody>
      </p:sp>
      <p:sp>
        <p:nvSpPr>
          <p:cNvPr id="14" name="Rectangle 13"/>
          <p:cNvSpPr/>
          <p:nvPr/>
        </p:nvSpPr>
        <p:spPr>
          <a:xfrm>
            <a:off x="92623" y="6382544"/>
            <a:ext cx="5279340" cy="461665"/>
          </a:xfrm>
          <a:prstGeom prst="rect">
            <a:avLst/>
          </a:prstGeom>
          <a:noFill/>
        </p:spPr>
        <p:txBody>
          <a:bodyPr wrap="square" lIns="91440" tIns="45720" rIns="91440" bIns="45720" anchor="t">
            <a:spAutoFit/>
          </a:bodyPr>
          <a:lstStyle/>
          <a:p>
            <a:pPr algn="ctr"/>
            <a:r>
              <a:rPr lang="en-US" sz="2400" b="1" dirty="0">
                <a:ln w="0"/>
                <a:solidFill>
                  <a:srgbClr val="70D416"/>
                </a:solidFill>
                <a:effectLst>
                  <a:outerShdw blurRad="38100" dist="19050" dir="2700000" algn="tl" rotWithShape="0">
                    <a:schemeClr val="dk1">
                      <a:alpha val="40000"/>
                    </a:schemeClr>
                  </a:outerShdw>
                </a:effectLst>
              </a:rPr>
              <a:t>SOURCE:- </a:t>
            </a:r>
            <a:r>
              <a:rPr lang="en-US" sz="2400" b="1" dirty="0" smtClean="0">
                <a:ln w="0"/>
                <a:solidFill>
                  <a:srgbClr val="70D416"/>
                </a:solidFill>
                <a:effectLst>
                  <a:outerShdw blurRad="38100" dist="19050" dir="2700000" algn="tl" rotWithShape="0">
                    <a:schemeClr val="dk1">
                      <a:alpha val="40000"/>
                    </a:schemeClr>
                  </a:outerShdw>
                </a:effectLst>
              </a:rPr>
              <a:t>www.bmcsoftware.com</a:t>
            </a:r>
          </a:p>
        </p:txBody>
      </p:sp>
    </p:spTree>
    <p:extLst>
      <p:ext uri="{BB962C8B-B14F-4D97-AF65-F5344CB8AC3E}">
        <p14:creationId xmlns:p14="http://schemas.microsoft.com/office/powerpoint/2010/main" val="2876239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3406" y="1397726"/>
            <a:ext cx="10058400" cy="509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32796" y="93506"/>
            <a:ext cx="5282280" cy="707886"/>
          </a:xfrm>
          <a:prstGeom prst="rect">
            <a:avLst/>
          </a:prstGeom>
          <a:noFill/>
        </p:spPr>
        <p:txBody>
          <a:bodyPr wrap="none" lIns="91440" tIns="45720" rIns="91440" bIns="45720">
            <a:spAutoFit/>
          </a:bodyPr>
          <a:lstStyle/>
          <a:p>
            <a:pPr algn="ctr"/>
            <a:r>
              <a:rPr lang="en-US" sz="4000" u="sng" cap="none" spc="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CHARACTERISTICS</a:t>
            </a:r>
            <a:r>
              <a:rPr lang="en-US" sz="4000" b="1" cap="none" spc="0">
                <a:ln w="0"/>
                <a:solidFill>
                  <a:schemeClr val="tx1"/>
                </a:solidFill>
                <a:effectLst>
                  <a:outerShdw blurRad="38100" dist="19050" dir="2700000" algn="tl" rotWithShape="0">
                    <a:schemeClr val="dk1">
                      <a:alpha val="40000"/>
                    </a:schemeClr>
                  </a:outerShdw>
                </a:effectLst>
              </a:rPr>
              <a:t> </a:t>
            </a:r>
          </a:p>
        </p:txBody>
      </p:sp>
      <p:sp>
        <p:nvSpPr>
          <p:cNvPr id="2" name="Rectangle 1"/>
          <p:cNvSpPr/>
          <p:nvPr/>
        </p:nvSpPr>
        <p:spPr>
          <a:xfrm>
            <a:off x="290685" y="686495"/>
            <a:ext cx="3574825" cy="584775"/>
          </a:xfrm>
          <a:prstGeom prst="rect">
            <a:avLst/>
          </a:prstGeom>
          <a:noFill/>
        </p:spPr>
        <p:txBody>
          <a:bodyPr wrap="none" lIns="91440" tIns="45720" rIns="91440" bIns="45720">
            <a:spAutoFit/>
          </a:bodyPr>
          <a:lstStyle/>
          <a:p>
            <a:pPr algn="ctr"/>
            <a:r>
              <a:rPr lang="en-US" sz="3200" b="1" dirty="0">
                <a:ln w="0"/>
                <a:solidFill>
                  <a:srgbClr val="C00000"/>
                </a:solidFill>
                <a:effectLst>
                  <a:outerShdw blurRad="38100" dist="19050" dir="2700000" algn="tl" rotWithShape="0">
                    <a:schemeClr val="dk1">
                      <a:alpha val="40000"/>
                    </a:schemeClr>
                  </a:outerShdw>
                </a:effectLst>
              </a:rPr>
              <a:t>1) Real World Entity</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3" name="TextBox 2"/>
          <p:cNvSpPr txBox="1"/>
          <p:nvPr/>
        </p:nvSpPr>
        <p:spPr>
          <a:xfrm>
            <a:off x="712047" y="1160716"/>
            <a:ext cx="7027758" cy="1200329"/>
          </a:xfrm>
          <a:prstGeom prst="rect">
            <a:avLst/>
          </a:prstGeom>
          <a:noFill/>
        </p:spPr>
        <p:txBody>
          <a:bodyPr wrap="square" rtlCol="0">
            <a:spAutoFit/>
          </a:bodyPr>
          <a:lstStyle/>
          <a:p>
            <a:r>
              <a:rPr lang="en-US" dirty="0"/>
              <a:t>The DBMS is designed in such a way that it can cater to the needs of huge business organizations and can store large data with efficient operations on them. Database can store things like cost of vegetables or cost of different brands of breads etc.</a:t>
            </a:r>
          </a:p>
        </p:txBody>
      </p:sp>
      <p:sp>
        <p:nvSpPr>
          <p:cNvPr id="6" name="Rectangle 5"/>
          <p:cNvSpPr/>
          <p:nvPr/>
        </p:nvSpPr>
        <p:spPr>
          <a:xfrm>
            <a:off x="0" y="2195113"/>
            <a:ext cx="6701194" cy="584775"/>
          </a:xfrm>
          <a:prstGeom prst="rect">
            <a:avLst/>
          </a:prstGeom>
          <a:noFill/>
        </p:spPr>
        <p:txBody>
          <a:bodyPr wrap="none" lIns="91440" tIns="45720" rIns="91440" bIns="45720" anchor="t">
            <a:spAutoFit/>
          </a:bodyPr>
          <a:lstStyle/>
          <a:p>
            <a:pPr algn="ctr"/>
            <a:r>
              <a:rPr lang="en-US" sz="3200" b="1" dirty="0">
                <a:ln w="0"/>
                <a:solidFill>
                  <a:srgbClr val="C00000"/>
                </a:solidFill>
                <a:effectLst>
                  <a:outerShdw blurRad="38100" dist="19050" dir="2700000" algn="tl" rotWithShape="0">
                    <a:schemeClr val="dk1">
                      <a:alpha val="40000"/>
                    </a:schemeClr>
                  </a:outerShdw>
                </a:effectLst>
              </a:rPr>
              <a:t>  2) Stores Any Kind of Structured Data</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7" name="TextBox 6"/>
          <p:cNvSpPr txBox="1"/>
          <p:nvPr/>
        </p:nvSpPr>
        <p:spPr>
          <a:xfrm>
            <a:off x="712046" y="2696349"/>
            <a:ext cx="6755553" cy="923330"/>
          </a:xfrm>
          <a:prstGeom prst="rect">
            <a:avLst/>
          </a:prstGeom>
          <a:noFill/>
        </p:spPr>
        <p:txBody>
          <a:bodyPr wrap="square" rtlCol="0">
            <a:spAutoFit/>
          </a:bodyPr>
          <a:lstStyle/>
          <a:p>
            <a:r>
              <a:rPr lang="en-US" dirty="0"/>
              <a:t>DBMS can store practically any data that exists in the world and </a:t>
            </a:r>
            <a:r>
              <a:rPr lang="en-US" dirty="0" smtClean="0"/>
              <a:t>is</a:t>
            </a:r>
          </a:p>
          <a:p>
            <a:r>
              <a:rPr lang="en-US" dirty="0" smtClean="0"/>
              <a:t>structured </a:t>
            </a:r>
            <a:r>
              <a:rPr lang="en-US" dirty="0"/>
              <a:t>and this is yet another very important characteristic because we need to work on every kind of data present.</a:t>
            </a:r>
          </a:p>
        </p:txBody>
      </p:sp>
      <p:sp>
        <p:nvSpPr>
          <p:cNvPr id="8" name="Rectangle 7"/>
          <p:cNvSpPr/>
          <p:nvPr/>
        </p:nvSpPr>
        <p:spPr>
          <a:xfrm>
            <a:off x="240901" y="3502363"/>
            <a:ext cx="2215671" cy="646331"/>
          </a:xfrm>
          <a:prstGeom prst="rect">
            <a:avLst/>
          </a:prstGeom>
          <a:noFill/>
        </p:spPr>
        <p:txBody>
          <a:bodyPr wrap="none" lIns="91440" tIns="45720" rIns="91440" bIns="45720">
            <a:spAutoFit/>
          </a:bodyPr>
          <a:lstStyle/>
          <a:p>
            <a:pPr algn="ctr"/>
            <a:r>
              <a:rPr lang="en-US" sz="3600" b="1">
                <a:ln w="0"/>
                <a:solidFill>
                  <a:srgbClr val="C00000"/>
                </a:solidFill>
                <a:effectLst>
                  <a:outerShdw blurRad="38100" dist="19050" dir="2700000" algn="tl" rotWithShape="0">
                    <a:schemeClr val="dk1">
                      <a:alpha val="40000"/>
                    </a:schemeClr>
                  </a:outerShdw>
                </a:effectLst>
              </a:rPr>
              <a:t>3) Security</a:t>
            </a:r>
            <a:endParaRPr lang="en-US" sz="3600" b="1" cap="none" spc="0">
              <a:ln w="0"/>
              <a:solidFill>
                <a:srgbClr val="C00000"/>
              </a:solidFill>
              <a:effectLst>
                <a:outerShdw blurRad="38100" dist="19050" dir="2700000" algn="tl" rotWithShape="0">
                  <a:schemeClr val="dk1">
                    <a:alpha val="40000"/>
                  </a:schemeClr>
                </a:outerShdw>
              </a:effectLst>
            </a:endParaRPr>
          </a:p>
        </p:txBody>
      </p:sp>
      <p:sp>
        <p:nvSpPr>
          <p:cNvPr id="9" name="TextBox 8"/>
          <p:cNvSpPr txBox="1"/>
          <p:nvPr/>
        </p:nvSpPr>
        <p:spPr>
          <a:xfrm>
            <a:off x="712046" y="4191117"/>
            <a:ext cx="6561591" cy="646331"/>
          </a:xfrm>
          <a:prstGeom prst="rect">
            <a:avLst/>
          </a:prstGeom>
          <a:noFill/>
        </p:spPr>
        <p:txBody>
          <a:bodyPr wrap="square" rtlCol="0">
            <a:spAutoFit/>
          </a:bodyPr>
          <a:lstStyle/>
          <a:p>
            <a:r>
              <a:rPr lang="en-US" dirty="0"/>
              <a:t>The access to make changes to a database by the user is limited and the users not able to access entire database.</a:t>
            </a:r>
          </a:p>
        </p:txBody>
      </p:sp>
      <p:sp>
        <p:nvSpPr>
          <p:cNvPr id="10" name="Rectangle 9"/>
          <p:cNvSpPr/>
          <p:nvPr/>
        </p:nvSpPr>
        <p:spPr>
          <a:xfrm>
            <a:off x="240901" y="4824111"/>
            <a:ext cx="2997359" cy="584775"/>
          </a:xfrm>
          <a:prstGeom prst="rect">
            <a:avLst/>
          </a:prstGeom>
          <a:noFill/>
        </p:spPr>
        <p:txBody>
          <a:bodyPr wrap="none" lIns="91440" tIns="45720" rIns="91440" bIns="45720">
            <a:spAutoFit/>
          </a:bodyPr>
          <a:lstStyle/>
          <a:p>
            <a:pPr algn="ctr"/>
            <a:r>
              <a:rPr lang="en-US" sz="3200" b="1">
                <a:ln w="0"/>
                <a:solidFill>
                  <a:srgbClr val="C00000"/>
                </a:solidFill>
                <a:effectLst>
                  <a:outerShdw blurRad="38100" dist="19050" dir="2700000" algn="tl" rotWithShape="0">
                    <a:schemeClr val="dk1">
                      <a:alpha val="40000"/>
                    </a:schemeClr>
                  </a:outerShdw>
                </a:effectLst>
              </a:rPr>
              <a:t>4) Ease of access</a:t>
            </a:r>
            <a:endParaRPr lang="en-US" sz="3200" b="1" cap="none" spc="0">
              <a:ln w="0"/>
              <a:solidFill>
                <a:srgbClr val="C00000"/>
              </a:solidFill>
              <a:effectLst>
                <a:outerShdw blurRad="38100" dist="19050" dir="2700000" algn="tl" rotWithShape="0">
                  <a:schemeClr val="dk1">
                    <a:alpha val="40000"/>
                  </a:schemeClr>
                </a:outerShdw>
              </a:effectLst>
            </a:endParaRPr>
          </a:p>
        </p:txBody>
      </p:sp>
      <p:sp>
        <p:nvSpPr>
          <p:cNvPr id="11" name="TextBox 10"/>
          <p:cNvSpPr txBox="1"/>
          <p:nvPr/>
        </p:nvSpPr>
        <p:spPr>
          <a:xfrm>
            <a:off x="712048" y="5401178"/>
            <a:ext cx="6423044" cy="646331"/>
          </a:xfrm>
          <a:prstGeom prst="rect">
            <a:avLst/>
          </a:prstGeom>
          <a:noFill/>
        </p:spPr>
        <p:txBody>
          <a:bodyPr wrap="square" rtlCol="0">
            <a:spAutoFit/>
          </a:bodyPr>
          <a:lstStyle/>
          <a:p>
            <a:r>
              <a:rPr lang="en-US" dirty="0"/>
              <a:t>we can run a search query to  find any data and the process is way faster then manual searching and is more reliable</a:t>
            </a:r>
          </a:p>
        </p:txBody>
      </p:sp>
      <p:sp>
        <p:nvSpPr>
          <p:cNvPr id="12" name="Rectangle 11"/>
          <p:cNvSpPr/>
          <p:nvPr/>
        </p:nvSpPr>
        <p:spPr>
          <a:xfrm>
            <a:off x="290685" y="6366029"/>
            <a:ext cx="4473280" cy="461665"/>
          </a:xfrm>
          <a:prstGeom prst="rect">
            <a:avLst/>
          </a:prstGeom>
          <a:noFill/>
        </p:spPr>
        <p:txBody>
          <a:bodyPr wrap="square" lIns="91440" tIns="45720" rIns="91440" bIns="45720">
            <a:spAutoFit/>
          </a:bodyPr>
          <a:lstStyle/>
          <a:p>
            <a:pPr algn="ctr"/>
            <a:r>
              <a:rPr lang="en-US" sz="2400">
                <a:ln w="0"/>
                <a:solidFill>
                  <a:srgbClr val="70D416"/>
                </a:solidFill>
                <a:effectLst>
                  <a:outerShdw blurRad="38100" dist="19050" dir="2700000" algn="tl" rotWithShape="0">
                    <a:schemeClr val="dk1">
                      <a:alpha val="40000"/>
                    </a:schemeClr>
                  </a:outerShdw>
                </a:effectLst>
              </a:rPr>
              <a:t>Source:-  www.interviewbit.com</a:t>
            </a:r>
            <a:endParaRPr lang="en-US" sz="2400" b="0" cap="none" spc="0">
              <a:ln w="0"/>
              <a:solidFill>
                <a:srgbClr val="70D416"/>
              </a:solidFill>
              <a:effectLst>
                <a:outerShdw blurRad="38100" dist="19050" dir="2700000" algn="tl" rotWithShape="0">
                  <a:schemeClr val="dk1">
                    <a:alpha val="40000"/>
                  </a:schemeClr>
                </a:outerShdw>
              </a:effectLs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554" y="801392"/>
            <a:ext cx="5405700" cy="5460863"/>
          </a:xfrm>
          <a:prstGeom prst="rect">
            <a:avLst/>
          </a:prstGeom>
        </p:spPr>
      </p:pic>
    </p:spTree>
    <p:extLst>
      <p:ext uri="{BB962C8B-B14F-4D97-AF65-F5344CB8AC3E}">
        <p14:creationId xmlns:p14="http://schemas.microsoft.com/office/powerpoint/2010/main" val="3221095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8784" y="0"/>
            <a:ext cx="3685431" cy="707886"/>
          </a:xfrm>
          <a:prstGeom prst="rect">
            <a:avLst/>
          </a:prstGeom>
          <a:noFill/>
        </p:spPr>
        <p:txBody>
          <a:bodyPr wrap="none" lIns="91440" tIns="45720" rIns="91440" bIns="45720">
            <a:spAutoFit/>
          </a:bodyPr>
          <a:lstStyle/>
          <a:p>
            <a:pPr algn="ctr"/>
            <a:r>
              <a:rPr lang="en-US" sz="4000" u="sng" cap="none" spc="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APPLICATION</a:t>
            </a:r>
          </a:p>
        </p:txBody>
      </p:sp>
      <p:sp>
        <p:nvSpPr>
          <p:cNvPr id="3" name="Rectangle 2"/>
          <p:cNvSpPr/>
          <p:nvPr/>
        </p:nvSpPr>
        <p:spPr>
          <a:xfrm>
            <a:off x="-173553" y="687131"/>
            <a:ext cx="3583968" cy="553998"/>
          </a:xfrm>
          <a:prstGeom prst="rect">
            <a:avLst/>
          </a:prstGeom>
          <a:noFill/>
        </p:spPr>
        <p:txBody>
          <a:bodyPr wrap="square" lIns="91440" tIns="45720" rIns="91440" bIns="45720" anchor="t">
            <a:spAutoFit/>
          </a:bodyPr>
          <a:lstStyle/>
          <a:p>
            <a:pPr algn="ctr"/>
            <a:r>
              <a:rPr lang="en-US" sz="3000" b="1" dirty="0">
                <a:ln w="0"/>
                <a:solidFill>
                  <a:srgbClr val="C00000"/>
                </a:solidFill>
                <a:effectLst>
                  <a:outerShdw blurRad="38100" dist="19050" dir="2700000" algn="tl" rotWithShape="0">
                    <a:schemeClr val="dk1">
                      <a:alpha val="40000"/>
                    </a:schemeClr>
                  </a:outerShdw>
                </a:effectLst>
              </a:rPr>
              <a:t>1) Health Care</a:t>
            </a:r>
            <a:endParaRPr lang="en-US" sz="3000" cap="none" spc="0" dirty="0" err="1">
              <a:ln w="0"/>
              <a:solidFill>
                <a:srgbClr val="374151"/>
              </a:solidFill>
              <a:effectLst>
                <a:outerShdw blurRad="38100" dist="19050" dir="2700000" algn="tl" rotWithShape="0">
                  <a:srgbClr val="000000">
                    <a:alpha val="40000"/>
                  </a:srgbClr>
                </a:outerShdw>
              </a:effectLst>
              <a:cs typeface="Calibri"/>
            </a:endParaRPr>
          </a:p>
        </p:txBody>
      </p:sp>
      <p:sp>
        <p:nvSpPr>
          <p:cNvPr id="5" name="Rectangle 4"/>
          <p:cNvSpPr/>
          <p:nvPr/>
        </p:nvSpPr>
        <p:spPr>
          <a:xfrm>
            <a:off x="164219" y="2097362"/>
            <a:ext cx="4548812" cy="553998"/>
          </a:xfrm>
          <a:prstGeom prst="rect">
            <a:avLst/>
          </a:prstGeom>
          <a:noFill/>
        </p:spPr>
        <p:txBody>
          <a:bodyPr wrap="square" lIns="91440" tIns="45720" rIns="91440" bIns="45720" anchor="t">
            <a:spAutoFit/>
          </a:bodyPr>
          <a:lstStyle/>
          <a:p>
            <a:pPr algn="ctr"/>
            <a:r>
              <a:rPr lang="en-US" sz="3000" b="1" dirty="0">
                <a:ln w="0"/>
                <a:solidFill>
                  <a:srgbClr val="C00000"/>
                </a:solidFill>
                <a:effectLst>
                  <a:outerShdw blurRad="38100" dist="19050" dir="2700000" algn="tl" rotWithShape="0">
                    <a:schemeClr val="dk1">
                      <a:alpha val="40000"/>
                    </a:schemeClr>
                  </a:outerShdw>
                </a:effectLst>
              </a:rPr>
              <a:t>2) Railways And Airlines </a:t>
            </a:r>
            <a:endParaRPr lang="en-US" sz="3200" b="1" cap="none" spc="0" dirty="0">
              <a:ln w="0"/>
              <a:solidFill>
                <a:srgbClr val="C00000"/>
              </a:solidFill>
              <a:effectLst>
                <a:outerShdw blurRad="38100" dist="19050" dir="2700000" algn="tl" rotWithShape="0">
                  <a:srgbClr val="000000">
                    <a:alpha val="40000"/>
                  </a:srgbClr>
                </a:outerShdw>
              </a:effectLst>
              <a:cs typeface="Calibri"/>
            </a:endParaRPr>
          </a:p>
        </p:txBody>
      </p:sp>
      <p:sp>
        <p:nvSpPr>
          <p:cNvPr id="7" name="TextBox 6"/>
          <p:cNvSpPr txBox="1"/>
          <p:nvPr/>
        </p:nvSpPr>
        <p:spPr>
          <a:xfrm>
            <a:off x="840031" y="2593417"/>
            <a:ext cx="6510652" cy="923330"/>
          </a:xfrm>
          <a:prstGeom prst="rect">
            <a:avLst/>
          </a:prstGeom>
          <a:noFill/>
        </p:spPr>
        <p:txBody>
          <a:bodyPr wrap="square" lIns="91440" tIns="45720" rIns="91440" bIns="45720" rtlCol="0" anchor="t">
            <a:spAutoFit/>
          </a:bodyPr>
          <a:lstStyle/>
          <a:p>
            <a:r>
              <a:rPr lang="en-US" dirty="0">
                <a:cs typeface="Calibri"/>
              </a:rPr>
              <a:t>Records related to ticket booking, arrival time, departure time, delays, and seat numbers of airplanes and trains can be done by using DBMS.</a:t>
            </a:r>
          </a:p>
        </p:txBody>
      </p:sp>
      <p:sp>
        <p:nvSpPr>
          <p:cNvPr id="8" name="Rectangle 7"/>
          <p:cNvSpPr/>
          <p:nvPr/>
        </p:nvSpPr>
        <p:spPr>
          <a:xfrm>
            <a:off x="-477709" y="3456562"/>
            <a:ext cx="3662271" cy="553998"/>
          </a:xfrm>
          <a:prstGeom prst="rect">
            <a:avLst/>
          </a:prstGeom>
          <a:noFill/>
        </p:spPr>
        <p:txBody>
          <a:bodyPr wrap="square" lIns="91440" tIns="45720" rIns="91440" bIns="45720" anchor="t">
            <a:spAutoFit/>
          </a:bodyPr>
          <a:lstStyle/>
          <a:p>
            <a:pPr algn="ctr"/>
            <a:r>
              <a:rPr lang="en-US" sz="3000" b="1" dirty="0">
                <a:ln w="0"/>
                <a:solidFill>
                  <a:srgbClr val="C00000"/>
                </a:solidFill>
                <a:effectLst>
                  <a:outerShdw blurRad="38100" dist="19050" dir="2700000" algn="tl" rotWithShape="0">
                    <a:schemeClr val="dk1">
                      <a:alpha val="40000"/>
                    </a:schemeClr>
                  </a:outerShdw>
                </a:effectLst>
              </a:rPr>
              <a:t>3) Banking</a:t>
            </a:r>
            <a:endParaRPr lang="en-US" sz="3000" b="1" cap="none" spc="0" dirty="0">
              <a:ln w="0"/>
              <a:solidFill>
                <a:srgbClr val="C00000"/>
              </a:solidFill>
              <a:effectLst>
                <a:outerShdw blurRad="38100" dist="19050" dir="2700000" algn="tl" rotWithShape="0">
                  <a:srgbClr val="000000">
                    <a:alpha val="40000"/>
                  </a:srgbClr>
                </a:outerShdw>
              </a:effectLst>
              <a:cs typeface="Calibri"/>
            </a:endParaRPr>
          </a:p>
        </p:txBody>
      </p:sp>
      <p:sp>
        <p:nvSpPr>
          <p:cNvPr id="9" name="TextBox 8"/>
          <p:cNvSpPr txBox="1"/>
          <p:nvPr/>
        </p:nvSpPr>
        <p:spPr>
          <a:xfrm>
            <a:off x="807425" y="3985948"/>
            <a:ext cx="6364731" cy="923330"/>
          </a:xfrm>
          <a:prstGeom prst="rect">
            <a:avLst/>
          </a:prstGeom>
          <a:noFill/>
        </p:spPr>
        <p:txBody>
          <a:bodyPr wrap="square" lIns="91440" tIns="45720" rIns="91440" bIns="45720" rtlCol="0" anchor="t">
            <a:spAutoFit/>
          </a:bodyPr>
          <a:lstStyle/>
          <a:p>
            <a:r>
              <a:rPr lang="en-US" dirty="0">
                <a:cs typeface="Calibri"/>
              </a:rPr>
              <a:t>Thousands of new bank accounts, transactions and deposits are made on a daily basis through DBMS that keeps track of all the records in an efficient way.</a:t>
            </a:r>
          </a:p>
        </p:txBody>
      </p:sp>
      <p:sp>
        <p:nvSpPr>
          <p:cNvPr id="10" name="Rectangle 9"/>
          <p:cNvSpPr/>
          <p:nvPr/>
        </p:nvSpPr>
        <p:spPr>
          <a:xfrm>
            <a:off x="208071" y="4899646"/>
            <a:ext cx="2584565" cy="568375"/>
          </a:xfrm>
          <a:prstGeom prst="rect">
            <a:avLst/>
          </a:prstGeom>
          <a:noFill/>
        </p:spPr>
        <p:txBody>
          <a:bodyPr wrap="square" lIns="91440" tIns="45720" rIns="91440" bIns="45720" anchor="t">
            <a:spAutoFit/>
          </a:bodyPr>
          <a:lstStyle/>
          <a:p>
            <a:pPr algn="ctr"/>
            <a:r>
              <a:rPr lang="en-US" sz="3000" b="1" dirty="0">
                <a:ln w="0"/>
                <a:solidFill>
                  <a:srgbClr val="C00000"/>
                </a:solidFill>
                <a:effectLst>
                  <a:outerShdw blurRad="38100" dist="19050" dir="2700000" algn="tl" rotWithShape="0">
                    <a:schemeClr val="dk1">
                      <a:alpha val="40000"/>
                    </a:schemeClr>
                  </a:outerShdw>
                </a:effectLst>
              </a:rPr>
              <a:t>4) Education </a:t>
            </a:r>
            <a:endParaRPr lang="en-US" sz="3000" b="1" cap="none" spc="0">
              <a:ln w="0"/>
              <a:solidFill>
                <a:srgbClr val="C00000"/>
              </a:solidFill>
              <a:effectLst>
                <a:outerShdw blurRad="38100" dist="19050" dir="2700000" algn="tl" rotWithShape="0">
                  <a:schemeClr val="dk1">
                    <a:alpha val="40000"/>
                  </a:schemeClr>
                </a:outerShdw>
              </a:effectLst>
            </a:endParaRPr>
          </a:p>
        </p:txBody>
      </p:sp>
      <p:sp>
        <p:nvSpPr>
          <p:cNvPr id="11" name="TextBox 10"/>
          <p:cNvSpPr txBox="1"/>
          <p:nvPr/>
        </p:nvSpPr>
        <p:spPr>
          <a:xfrm>
            <a:off x="807425" y="5415664"/>
            <a:ext cx="6582538" cy="923330"/>
          </a:xfrm>
          <a:prstGeom prst="rect">
            <a:avLst/>
          </a:prstGeom>
          <a:noFill/>
        </p:spPr>
        <p:txBody>
          <a:bodyPr wrap="square" lIns="91440" tIns="45720" rIns="91440" bIns="45720" rtlCol="0" anchor="t">
            <a:spAutoFit/>
          </a:bodyPr>
          <a:lstStyle/>
          <a:p>
            <a:r>
              <a:rPr lang="en-US" dirty="0">
                <a:cs typeface="Calibri"/>
              </a:rPr>
              <a:t>In education sector, DBMS is used to manage and organize student data, course details, library resources and activities that provides information in a well-mannered form.</a:t>
            </a:r>
          </a:p>
        </p:txBody>
      </p:sp>
      <p:sp>
        <p:nvSpPr>
          <p:cNvPr id="12" name="Rectangle 11"/>
          <p:cNvSpPr/>
          <p:nvPr/>
        </p:nvSpPr>
        <p:spPr>
          <a:xfrm>
            <a:off x="332533" y="6334780"/>
            <a:ext cx="6579538" cy="523220"/>
          </a:xfrm>
          <a:prstGeom prst="rect">
            <a:avLst/>
          </a:prstGeom>
          <a:noFill/>
        </p:spPr>
        <p:txBody>
          <a:bodyPr wrap="square" lIns="91440" tIns="45720" rIns="91440" bIns="45720" anchor="t">
            <a:spAutoFit/>
          </a:bodyPr>
          <a:lstStyle/>
          <a:p>
            <a:pPr algn="ctr"/>
            <a:r>
              <a:rPr lang="en-US" sz="2800" b="0" cap="none" spc="0" dirty="0">
                <a:ln w="0"/>
                <a:solidFill>
                  <a:srgbClr val="70D416"/>
                </a:solidFill>
                <a:effectLst>
                  <a:outerShdw blurRad="38100" dist="19050" dir="2700000" algn="tl" rotWithShape="0">
                    <a:schemeClr val="dk1">
                      <a:alpha val="40000"/>
                    </a:schemeClr>
                  </a:outerShdw>
                </a:effectLst>
              </a:rPr>
              <a:t>SOURCE:- www</a:t>
            </a:r>
            <a:r>
              <a:rPr lang="en-US" sz="2800" dirty="0">
                <a:ln w="0"/>
                <a:solidFill>
                  <a:srgbClr val="70D416"/>
                </a:solidFill>
                <a:effectLst>
                  <a:outerShdw blurRad="38100" dist="19050" dir="2700000" algn="tl" rotWithShape="0">
                    <a:schemeClr val="dk1">
                      <a:alpha val="40000"/>
                    </a:schemeClr>
                  </a:outerShdw>
                </a:effectLst>
              </a:rPr>
              <a:t>.</a:t>
            </a:r>
            <a:r>
              <a:rPr lang="en-US" sz="2800" dirty="0">
                <a:ln w="0"/>
                <a:solidFill>
                  <a:srgbClr val="70D416"/>
                </a:solidFill>
                <a:effectLst>
                  <a:outerShdw blurRad="38100" dist="19050" dir="2700000" algn="tl" rotWithShape="0">
                    <a:schemeClr val="dk1">
                      <a:alpha val="40000"/>
                    </a:schemeClr>
                  </a:outerShdw>
                </a:effectLst>
                <a:ea typeface="+mn-lt"/>
                <a:cs typeface="+mn-lt"/>
              </a:rPr>
              <a:t>tutuorialandexample.com</a:t>
            </a:r>
            <a:endParaRPr lang="en-US" sz="2800" b="0" cap="none" spc="0" dirty="0">
              <a:ln w="0"/>
              <a:solidFill>
                <a:srgbClr val="70D416"/>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75DA747B-301A-A96C-F07B-A99F1FE94BDA}"/>
              </a:ext>
            </a:extLst>
          </p:cNvPr>
          <p:cNvSpPr txBox="1"/>
          <p:nvPr/>
        </p:nvSpPr>
        <p:spPr>
          <a:xfrm>
            <a:off x="805883" y="1178527"/>
            <a:ext cx="6514246" cy="1200329"/>
          </a:xfrm>
          <a:prstGeom prst="rect">
            <a:avLst/>
          </a:prstGeom>
          <a:noFill/>
        </p:spPr>
        <p:txBody>
          <a:bodyPr wrap="square" lIns="91440" tIns="45720" rIns="91440" bIns="45720" rtlCol="0" anchor="t">
            <a:spAutoFit/>
          </a:bodyPr>
          <a:lstStyle/>
          <a:p>
            <a:r>
              <a:rPr lang="en-US" dirty="0"/>
              <a:t>In healthcare industry, DBMS is used to store and manage patient records, medical histories, test results, and other health related data. </a:t>
            </a:r>
            <a:endParaRPr lang="en-US" dirty="0">
              <a:cs typeface="Calibri"/>
            </a:endParaRPr>
          </a:p>
          <a:p>
            <a:endParaRPr lang="en-US" dirty="0">
              <a:solidFill>
                <a:srgbClr val="000000"/>
              </a:solidFill>
              <a:ea typeface="+mn-lt"/>
              <a:cs typeface="+mn-lt"/>
            </a:endParaRPr>
          </a:p>
        </p:txBody>
      </p:sp>
      <p:pic>
        <p:nvPicPr>
          <p:cNvPr id="16" name="Picture 16" descr="Diagram&#10;&#10;Description automatically generated">
            <a:extLst>
              <a:ext uri="{FF2B5EF4-FFF2-40B4-BE49-F238E27FC236}">
                <a16:creationId xmlns:a16="http://schemas.microsoft.com/office/drawing/2014/main" id="{8F4F8A61-A564-6734-5BF3-D987EF324F80}"/>
              </a:ext>
            </a:extLst>
          </p:cNvPr>
          <p:cNvPicPr>
            <a:picLocks noChangeAspect="1"/>
          </p:cNvPicPr>
          <p:nvPr/>
        </p:nvPicPr>
        <p:blipFill>
          <a:blip r:embed="rId2"/>
          <a:stretch>
            <a:fillRect/>
          </a:stretch>
        </p:blipFill>
        <p:spPr>
          <a:xfrm>
            <a:off x="7182927" y="814064"/>
            <a:ext cx="4813538" cy="5244246"/>
          </a:xfrm>
          <a:prstGeom prst="rect">
            <a:avLst/>
          </a:prstGeom>
        </p:spPr>
      </p:pic>
    </p:spTree>
    <p:extLst>
      <p:ext uri="{BB962C8B-B14F-4D97-AF65-F5344CB8AC3E}">
        <p14:creationId xmlns:p14="http://schemas.microsoft.com/office/powerpoint/2010/main" val="3234845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0364" y="1138535"/>
            <a:ext cx="8876148" cy="1569660"/>
          </a:xfrm>
          <a:prstGeom prst="rect">
            <a:avLst/>
          </a:prstGeom>
          <a:noFill/>
        </p:spPr>
        <p:txBody>
          <a:bodyPr wrap="none" lIns="91440" tIns="45720" rIns="91440" bIns="45720">
            <a:spAutoFit/>
          </a:bodyPr>
          <a:lstStyle/>
          <a:p>
            <a:pPr algn="ctr"/>
            <a:r>
              <a:rPr lang="en-US" sz="9600">
                <a:ln w="0"/>
                <a:solidFill>
                  <a:srgbClr val="7030A0"/>
                </a:solidFill>
                <a:effectLst>
                  <a:outerShdw blurRad="38100" dist="19050" dir="2700000" algn="tl" rotWithShape="0">
                    <a:schemeClr val="dk1">
                      <a:alpha val="40000"/>
                    </a:schemeClr>
                  </a:outerShdw>
                </a:effectLst>
                <a:latin typeface="Castellar" panose="020A0402060406010301" pitchFamily="18" charset="0"/>
              </a:rPr>
              <a:t>THANK YOU</a:t>
            </a:r>
            <a:endParaRPr lang="en-US" sz="9600" b="0" cap="none" spc="0">
              <a:ln w="0"/>
              <a:solidFill>
                <a:srgbClr val="7030A0"/>
              </a:solidFill>
              <a:effectLst>
                <a:outerShdw blurRad="38100" dist="19050" dir="2700000" algn="tl" rotWithShape="0">
                  <a:schemeClr val="dk1">
                    <a:alpha val="40000"/>
                  </a:schemeClr>
                </a:outerShdw>
              </a:effectLst>
              <a:latin typeface="Castellar" panose="020A0402060406010301" pitchFamily="18" charset="0"/>
            </a:endParaRPr>
          </a:p>
        </p:txBody>
      </p:sp>
    </p:spTree>
    <p:extLst>
      <p:ext uri="{BB962C8B-B14F-4D97-AF65-F5344CB8AC3E}">
        <p14:creationId xmlns:p14="http://schemas.microsoft.com/office/powerpoint/2010/main" val="1193409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TotalTime>
  <Words>511</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 Rounded MT Bold</vt:lpstr>
      <vt:lpstr>Bahnschrift Condensed</vt:lpstr>
      <vt:lpstr>Britannic Bold</vt:lpstr>
      <vt:lpstr>Calibri</vt:lpstr>
      <vt:lpstr>Calibri Light</vt:lpstr>
      <vt:lpstr>Castellar</vt:lpstr>
      <vt:lpstr>Lucida Sans</vt:lpstr>
      <vt:lpstr>Poppins Black</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497</cp:revision>
  <dcterms:created xsi:type="dcterms:W3CDTF">2023-05-05T11:52:41Z</dcterms:created>
  <dcterms:modified xsi:type="dcterms:W3CDTF">2023-05-07T04:15:30Z</dcterms:modified>
</cp:coreProperties>
</file>