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4" r:id="rId3"/>
    <p:sldId id="258" r:id="rId4"/>
    <p:sldId id="265" r:id="rId5"/>
    <p:sldId id="266" r:id="rId6"/>
    <p:sldId id="267" r:id="rId7"/>
    <p:sldId id="268" r:id="rId8"/>
    <p:sldId id="269" r:id="rId9"/>
    <p:sldId id="270" r:id="rId10"/>
    <p:sldId id="272" r:id="rId11"/>
    <p:sldId id="271" r:id="rId12"/>
    <p:sldId id="261" r:id="rId13"/>
    <p:sldId id="273" r:id="rId14"/>
    <p:sldId id="274" r:id="rId15"/>
    <p:sldId id="275" r:id="rId16"/>
    <p:sldId id="276" r:id="rId17"/>
    <p:sldId id="259" r:id="rId18"/>
    <p:sldId id="280" r:id="rId19"/>
    <p:sldId id="279" r:id="rId20"/>
    <p:sldId id="278" r:id="rId21"/>
    <p:sldId id="277" r:id="rId22"/>
    <p:sldId id="262" r:id="rId23"/>
    <p:sldId id="284" r:id="rId24"/>
    <p:sldId id="283" r:id="rId25"/>
    <p:sldId id="281" r:id="rId26"/>
    <p:sldId id="282" r:id="rId27"/>
    <p:sldId id="25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9B7ED"/>
    <a:srgbClr val="FF7C80"/>
    <a:srgbClr val="909090"/>
    <a:srgbClr val="9933FF"/>
    <a:srgbClr val="DF1111"/>
    <a:srgbClr val="FFFF66"/>
    <a:srgbClr val="990099"/>
    <a:srgbClr val="1E0AB6"/>
    <a:srgbClr val="3F13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69" d="100"/>
          <a:sy n="69"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4FDAC6-5143-45CC-BEC2-A19098F9E6C3}"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C219-44BE-4A53-B8DA-F22E7C31EB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67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FDAC6-5143-45CC-BEC2-A19098F9E6C3}"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142280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FDAC6-5143-45CC-BEC2-A19098F9E6C3}"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403968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4FDAC6-5143-45CC-BEC2-A19098F9E6C3}"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320787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4FDAC6-5143-45CC-BEC2-A19098F9E6C3}"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0C219-44BE-4A53-B8DA-F22E7C31EB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83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4FDAC6-5143-45CC-BEC2-A19098F9E6C3}"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909618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4FDAC6-5143-45CC-BEC2-A19098F9E6C3}"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381870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4FDAC6-5143-45CC-BEC2-A19098F9E6C3}"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162286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4FDAC6-5143-45CC-BEC2-A19098F9E6C3}" type="datetimeFigureOut">
              <a:rPr lang="en-US" smtClean="0"/>
              <a:t>5/10/2023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42202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4FDAC6-5143-45CC-BEC2-A19098F9E6C3}" type="datetimeFigureOut">
              <a:rPr lang="en-US" smtClean="0"/>
              <a:t>5/10/2023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A0C219-44BE-4A53-B8DA-F22E7C31EB57}" type="slidenum">
              <a:rPr lang="en-US" smtClean="0"/>
              <a:t>‹#›</a:t>
            </a:fld>
            <a:endParaRPr lang="en-US"/>
          </a:p>
        </p:txBody>
      </p:sp>
    </p:spTree>
    <p:extLst>
      <p:ext uri="{BB962C8B-B14F-4D97-AF65-F5344CB8AC3E}">
        <p14:creationId xmlns:p14="http://schemas.microsoft.com/office/powerpoint/2010/main" val="127525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4FDAC6-5143-45CC-BEC2-A19098F9E6C3}"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0C219-44BE-4A53-B8DA-F22E7C31EB57}" type="slidenum">
              <a:rPr lang="en-US" smtClean="0"/>
              <a:t>‹#›</a:t>
            </a:fld>
            <a:endParaRPr lang="en-US"/>
          </a:p>
        </p:txBody>
      </p:sp>
    </p:spTree>
    <p:extLst>
      <p:ext uri="{BB962C8B-B14F-4D97-AF65-F5344CB8AC3E}">
        <p14:creationId xmlns:p14="http://schemas.microsoft.com/office/powerpoint/2010/main" val="209226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4FDAC6-5143-45CC-BEC2-A19098F9E6C3}" type="datetimeFigureOut">
              <a:rPr lang="en-US" smtClean="0"/>
              <a:t>5/10/2023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A0C219-44BE-4A53-B8DA-F22E7C31EB5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16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DATA.pptx#-1,5,PowerPoint Presentati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DATA.pptx#-1,8,PowerPoint Presentation" TargetMode="External"/><Relationship Id="rId2" Type="http://schemas.openxmlformats.org/officeDocument/2006/relationships/hyperlink" Target="DATA.pptx#-1,9,PowerPoint Presentation" TargetMode="External"/><Relationship Id="rId1" Type="http://schemas.openxmlformats.org/officeDocument/2006/relationships/slideLayout" Target="../slideLayouts/slideLayout7.xml"/><Relationship Id="rId4" Type="http://schemas.openxmlformats.org/officeDocument/2006/relationships/hyperlink" Target="DATA.pptx#-1,11,PowerPoint Present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DATA.pptx#-1,12,PowerPoint Presentation" TargetMode="External"/><Relationship Id="rId2" Type="http://schemas.openxmlformats.org/officeDocument/2006/relationships/hyperlink" Target="DATA.pptx#-1,14,PowerPoint Presentation" TargetMode="External"/><Relationship Id="rId1" Type="http://schemas.openxmlformats.org/officeDocument/2006/relationships/slideLayout" Target="../slideLayouts/slideLayout7.xml"/><Relationship Id="rId5" Type="http://schemas.openxmlformats.org/officeDocument/2006/relationships/hyperlink" Target="DATA.pptx#-1,15,PowerPoint Presentation" TargetMode="External"/><Relationship Id="rId4" Type="http://schemas.openxmlformats.org/officeDocument/2006/relationships/hyperlink" Target="DATA.pptx#-1,13,PowerPoint Present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28600" y="330605"/>
            <a:ext cx="1600200" cy="147283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28800" y="880111"/>
            <a:ext cx="9160329" cy="923330"/>
          </a:xfrm>
          <a:prstGeom prst="rect">
            <a:avLst/>
          </a:prstGeom>
          <a:noFill/>
        </p:spPr>
        <p:txBody>
          <a:bodyPr wrap="square" lIns="91440" tIns="45720" rIns="91440" bIns="45720">
            <a:spAutoFit/>
          </a:bodyPr>
          <a:lstStyle/>
          <a:p>
            <a:pPr algn="ctr"/>
            <a:r>
              <a:rPr lang="en-US" sz="5400" b="1">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rPr>
              <a:t>Butwal Multiple Campus</a:t>
            </a:r>
            <a:endParaRPr lang="en-US" sz="5400" b="1" cap="none" spc="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endParaRPr>
          </a:p>
        </p:txBody>
      </p:sp>
      <p:sp>
        <p:nvSpPr>
          <p:cNvPr id="7" name="Rectangle 6"/>
          <p:cNvSpPr/>
          <p:nvPr/>
        </p:nvSpPr>
        <p:spPr>
          <a:xfrm>
            <a:off x="4491573" y="394447"/>
            <a:ext cx="3180420" cy="461665"/>
          </a:xfrm>
          <a:prstGeom prst="rect">
            <a:avLst/>
          </a:prstGeom>
          <a:noFill/>
          <a:ln>
            <a:noFill/>
          </a:ln>
        </p:spPr>
        <p:txBody>
          <a:bodyPr wrap="square" lIns="91440" tIns="45720" rIns="91440" bIns="45720">
            <a:spAutoFit/>
          </a:bodyPr>
          <a:lstStyle/>
          <a:p>
            <a:pPr algn="ctr"/>
            <a:r>
              <a:rPr lang="en-US" sz="2400">
                <a:ln w="0"/>
                <a:solidFill>
                  <a:schemeClr val="bg2">
                    <a:lumMod val="25000"/>
                  </a:schemeClr>
                </a:solidFill>
                <a:effectLst>
                  <a:outerShdw blurRad="38100" dist="25400" dir="5400000" algn="ctr" rotWithShape="0">
                    <a:srgbClr val="6E747A">
                      <a:alpha val="43000"/>
                    </a:srgbClr>
                  </a:outerShdw>
                </a:effectLst>
              </a:rPr>
              <a:t>Tribhuvan University</a:t>
            </a:r>
            <a:endParaRPr lang="en-US" sz="2400" b="0" cap="none" spc="0">
              <a:ln w="0"/>
              <a:solidFill>
                <a:schemeClr val="bg2">
                  <a:lumMod val="25000"/>
                </a:schemeClr>
              </a:solidFill>
              <a:effectLst>
                <a:outerShdw blurRad="38100" dist="25400" dir="5400000" algn="ctr" rotWithShape="0">
                  <a:srgbClr val="6E747A">
                    <a:alpha val="43000"/>
                  </a:srgbClr>
                </a:outerShdw>
              </a:effectLst>
            </a:endParaRPr>
          </a:p>
        </p:txBody>
      </p:sp>
      <p:sp>
        <p:nvSpPr>
          <p:cNvPr id="8" name="Rectangle 7"/>
          <p:cNvSpPr/>
          <p:nvPr/>
        </p:nvSpPr>
        <p:spPr>
          <a:xfrm>
            <a:off x="2318656" y="3649119"/>
            <a:ext cx="7626615" cy="646331"/>
          </a:xfrm>
          <a:prstGeom prst="rect">
            <a:avLst/>
          </a:prstGeom>
          <a:noFill/>
        </p:spPr>
        <p:txBody>
          <a:bodyPr wrap="square" lIns="91440" tIns="45720" rIns="91440" bIns="45720">
            <a:spAutoFit/>
          </a:bodyPr>
          <a:lstStyle/>
          <a:p>
            <a:pPr algn="ctr"/>
            <a:r>
              <a:rPr lang="en-US" sz="3600" b="1">
                <a:ln w="0"/>
                <a:solidFill>
                  <a:srgbClr val="0000FF"/>
                </a:solidFill>
                <a:effectLst>
                  <a:outerShdw blurRad="38100" dist="19050" dir="2700000" algn="tl" rotWithShape="0">
                    <a:schemeClr val="dk1">
                      <a:alpha val="40000"/>
                    </a:schemeClr>
                  </a:outerShdw>
                </a:effectLst>
                <a:latin typeface="Lucida Sans" panose="020B0602030504020204" pitchFamily="34" charset="0"/>
              </a:rPr>
              <a:t>Database Management System</a:t>
            </a:r>
            <a:endParaRPr lang="en-US" sz="3600" b="1" cap="none" spc="0">
              <a:ln w="0"/>
              <a:solidFill>
                <a:srgbClr val="0000FF"/>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9" name="Rectangle 8"/>
          <p:cNvSpPr/>
          <p:nvPr/>
        </p:nvSpPr>
        <p:spPr>
          <a:xfrm>
            <a:off x="1006715" y="1921107"/>
            <a:ext cx="10250498" cy="830997"/>
          </a:xfrm>
          <a:prstGeom prst="rect">
            <a:avLst/>
          </a:prstGeom>
          <a:noFill/>
        </p:spPr>
        <p:txBody>
          <a:bodyPr wrap="none" lIns="91440" tIns="45720" rIns="91440" bIns="45720">
            <a:spAutoFit/>
          </a:bodyPr>
          <a:lstStyle/>
          <a:p>
            <a:pPr algn="ctr"/>
            <a:r>
              <a:rPr lang="en-US" sz="4800" b="1">
                <a:ln w="0"/>
                <a:solidFill>
                  <a:srgbClr val="AF15BB"/>
                </a:solidFill>
                <a:effectLst>
                  <a:outerShdw blurRad="38100" dist="19050" dir="2700000" algn="tl" rotWithShape="0">
                    <a:schemeClr val="dk1">
                      <a:alpha val="40000"/>
                    </a:schemeClr>
                  </a:outerShdw>
                </a:effectLst>
              </a:rPr>
              <a:t>Introduction to Information Technology</a:t>
            </a:r>
            <a:endParaRPr lang="en-US" sz="4800" b="1" cap="none" spc="0">
              <a:ln w="0"/>
              <a:solidFill>
                <a:srgbClr val="AF15BB"/>
              </a:solidFill>
              <a:effectLst>
                <a:outerShdw blurRad="38100" dist="19050" dir="2700000" algn="tl" rotWithShape="0">
                  <a:schemeClr val="dk1">
                    <a:alpha val="40000"/>
                  </a:schemeClr>
                </a:outerShdw>
              </a:effectLst>
            </a:endParaRPr>
          </a:p>
        </p:txBody>
      </p:sp>
      <p:sp>
        <p:nvSpPr>
          <p:cNvPr id="10" name="Rectangle 9"/>
          <p:cNvSpPr/>
          <p:nvPr/>
        </p:nvSpPr>
        <p:spPr>
          <a:xfrm>
            <a:off x="4711397" y="2932893"/>
            <a:ext cx="1627369" cy="584775"/>
          </a:xfrm>
          <a:prstGeom prst="rect">
            <a:avLst/>
          </a:prstGeom>
          <a:noFill/>
        </p:spPr>
        <p:txBody>
          <a:bodyPr wrap="none" lIns="91440" tIns="45720" rIns="91440" bIns="45720">
            <a:spAutoFit/>
          </a:bodyPr>
          <a:lstStyle/>
          <a:p>
            <a:pPr algn="ctr"/>
            <a:r>
              <a:rPr lang="en-US" sz="3200" b="1" u="sng" cap="none" spc="0">
                <a:ln w="0"/>
                <a:solidFill>
                  <a:srgbClr val="0000FF"/>
                </a:solidFill>
                <a:effectLst>
                  <a:outerShdw blurRad="38100" dist="19050" dir="2700000" algn="tl" rotWithShape="0">
                    <a:schemeClr val="dk1">
                      <a:alpha val="40000"/>
                    </a:schemeClr>
                  </a:outerShdw>
                </a:effectLst>
                <a:latin typeface="Britannic Bold" panose="020B0903060703020204" pitchFamily="34" charset="0"/>
              </a:rPr>
              <a:t>TOPIC :-</a:t>
            </a:r>
          </a:p>
        </p:txBody>
      </p:sp>
      <p:sp>
        <p:nvSpPr>
          <p:cNvPr id="11" name="Rectangle 10"/>
          <p:cNvSpPr/>
          <p:nvPr/>
        </p:nvSpPr>
        <p:spPr>
          <a:xfrm>
            <a:off x="5148349" y="4371945"/>
            <a:ext cx="2523644" cy="1261884"/>
          </a:xfrm>
          <a:prstGeom prst="rect">
            <a:avLst/>
          </a:prstGeom>
          <a:noFill/>
        </p:spPr>
        <p:txBody>
          <a:bodyPr wrap="square" lIns="91440" tIns="45720" rIns="91440" bIns="45720">
            <a:spAutoFit/>
          </a:bodyPr>
          <a:lstStyle/>
          <a:p>
            <a:pPr algn="ctr"/>
            <a:r>
              <a:rPr lang="en-US" sz="2800" u="sng">
                <a:ln w="0"/>
                <a:effectLst>
                  <a:outerShdw blurRad="38100" dist="19050" dir="2700000" algn="tl" rotWithShape="0">
                    <a:schemeClr val="dk1">
                      <a:alpha val="40000"/>
                    </a:schemeClr>
                  </a:outerShdw>
                </a:effectLst>
              </a:rPr>
              <a:t>@ Ayush Khatri</a:t>
            </a:r>
          </a:p>
          <a:p>
            <a:pPr algn="ctr"/>
            <a:endParaRPr lang="en-US" sz="2800" u="sng" cap="none" spc="0">
              <a:ln w="0"/>
              <a:solidFill>
                <a:schemeClr val="tx1"/>
              </a:solidFill>
              <a:effectLst>
                <a:outerShdw blurRad="38100" dist="19050" dir="2700000" algn="tl" rotWithShape="0">
                  <a:schemeClr val="dk1">
                    <a:alpha val="40000"/>
                  </a:schemeClr>
                </a:outerShdw>
              </a:effectLst>
            </a:endParaRPr>
          </a:p>
          <a:p>
            <a:pPr algn="ctr"/>
            <a:endParaRPr lang="en-US" sz="2000" b="0" u="sng" cap="none" spc="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148349" y="5840154"/>
            <a:ext cx="2671180"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 Ritesh Pokhrel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064769" y="5316934"/>
            <a:ext cx="2855975"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rPr>
              <a:t>@ Bishal </a:t>
            </a:r>
            <a:r>
              <a:rPr lang="en-US" sz="2800" u="sng" dirty="0" err="1" smtClean="0">
                <a:ln w="0"/>
                <a:effectLst>
                  <a:outerShdw blurRad="38100" dist="19050" dir="2700000" algn="tl" rotWithShape="0">
                    <a:schemeClr val="dk1">
                      <a:alpha val="40000"/>
                    </a:schemeClr>
                  </a:outerShdw>
                </a:effectLst>
              </a:rPr>
              <a:t>Bhattarai</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5148349" y="4815757"/>
            <a:ext cx="2503058" cy="523220"/>
          </a:xfrm>
          <a:prstGeom prst="rect">
            <a:avLst/>
          </a:prstGeom>
          <a:noFill/>
        </p:spPr>
        <p:txBody>
          <a:bodyPr wrap="non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rPr>
              <a:t>@ Binod Kandel</a:t>
            </a:r>
          </a:p>
        </p:txBody>
      </p:sp>
      <p:sp>
        <p:nvSpPr>
          <p:cNvPr id="15" name="Rectangle 14"/>
          <p:cNvSpPr/>
          <p:nvPr/>
        </p:nvSpPr>
        <p:spPr>
          <a:xfrm>
            <a:off x="1411192" y="4805114"/>
            <a:ext cx="3080381" cy="707886"/>
          </a:xfrm>
          <a:prstGeom prst="rect">
            <a:avLst/>
          </a:prstGeom>
          <a:noFill/>
        </p:spPr>
        <p:txBody>
          <a:bodyPr wrap="square" lIns="91440" tIns="45720" rIns="91440" bIns="45720">
            <a:spAutoFit/>
          </a:bodyPr>
          <a:lstStyle/>
          <a:p>
            <a:pPr algn="ctr"/>
            <a:r>
              <a:rPr lang="en-US" sz="4000" b="1" u="sng">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rPr>
              <a:t>PRESENTING BY :</a:t>
            </a:r>
            <a:endParaRPr lang="en-US" sz="4000" b="1" u="sng" cap="none" spc="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773186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2757"/>
            <a:ext cx="8049986" cy="5262979"/>
          </a:xfrm>
          <a:prstGeom prst="rect">
            <a:avLst/>
          </a:prstGeom>
        </p:spPr>
        <p:txBody>
          <a:bodyPr wrap="square">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b="1" u="sng" dirty="0">
                <a:solidFill>
                  <a:schemeClr val="bg1">
                    <a:lumMod val="65000"/>
                  </a:schemeClr>
                </a:solidFill>
              </a:rPr>
              <a:t>data</a:t>
            </a:r>
            <a:r>
              <a:rPr lang="en-US" sz="2800" b="1" u="sng" dirty="0"/>
              <a:t>base</a:t>
            </a:r>
            <a:r>
              <a:rPr lang="en-US" sz="2800" dirty="0"/>
              <a:t> means </a:t>
            </a:r>
            <a:r>
              <a:rPr lang="en-US" sz="2800" i="1" dirty="0"/>
              <a:t>Collection of </a:t>
            </a:r>
            <a:r>
              <a:rPr lang="en-US" sz="2800" i="1" u="sng" dirty="0">
                <a:solidFill>
                  <a:schemeClr val="bg1">
                    <a:lumMod val="50000"/>
                  </a:schemeClr>
                </a:solidFill>
              </a:rPr>
              <a:t>related data </a:t>
            </a:r>
            <a:r>
              <a:rPr lang="en-US" sz="2800" i="1" dirty="0"/>
              <a:t>stored electronically in </a:t>
            </a:r>
            <a:r>
              <a:rPr lang="en-US" sz="2800" i="1" u="sng" dirty="0">
                <a:solidFill>
                  <a:schemeClr val="bg1">
                    <a:lumMod val="50000"/>
                  </a:schemeClr>
                </a:solidFill>
              </a:rPr>
              <a:t>systematic Manner </a:t>
            </a:r>
            <a:r>
              <a:rPr lang="en-US" sz="2800" dirty="0"/>
              <a:t>and </a:t>
            </a:r>
            <a:r>
              <a:rPr lang="en-US" sz="2800" b="1" u="sng" dirty="0"/>
              <a:t>management system </a:t>
            </a:r>
            <a:r>
              <a:rPr lang="en-US" sz="2800" i="1" dirty="0"/>
              <a:t>means set of program to store and retrieve those data(present in database).</a:t>
            </a:r>
          </a:p>
          <a:p>
            <a:pPr marL="457200" indent="-457200">
              <a:buFont typeface="Wingdings" panose="05000000000000000000" pitchFamily="2" charset="2"/>
              <a:buChar char="Ø"/>
            </a:pPr>
            <a:r>
              <a:rPr lang="en-US" sz="2800" dirty="0" smtClean="0"/>
              <a:t>DBMS is a collection of data and set of program to access and store those data in an easy and efficient manner. </a:t>
            </a:r>
          </a:p>
          <a:p>
            <a:pPr marL="457200" indent="-457200">
              <a:buFont typeface="Wingdings" panose="05000000000000000000" pitchFamily="2" charset="2"/>
              <a:buChar char="Ø"/>
            </a:pPr>
            <a:r>
              <a:rPr lang="en-US" sz="2800" dirty="0" smtClean="0"/>
              <a:t>DBMS is a software which is used to manage </a:t>
            </a:r>
            <a:r>
              <a:rPr lang="en-US" sz="2800" u="sng" dirty="0" smtClean="0">
                <a:solidFill>
                  <a:srgbClr val="09B7ED"/>
                </a:solidFill>
              </a:rPr>
              <a:t>relational database</a:t>
            </a:r>
            <a:r>
              <a:rPr lang="en-US" sz="2800"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509" y="142918"/>
            <a:ext cx="5577346" cy="5715000"/>
          </a:xfrm>
          <a:prstGeom prst="rect">
            <a:avLst/>
          </a:prstGeom>
        </p:spPr>
      </p:pic>
      <p:sp>
        <p:nvSpPr>
          <p:cNvPr id="4" name="Rectangle 3"/>
          <p:cNvSpPr/>
          <p:nvPr/>
        </p:nvSpPr>
        <p:spPr>
          <a:xfrm>
            <a:off x="3795295" y="124871"/>
            <a:ext cx="4254691" cy="707886"/>
          </a:xfrm>
          <a:prstGeom prst="rect">
            <a:avLst/>
          </a:prstGeom>
          <a:noFill/>
        </p:spPr>
        <p:txBody>
          <a:bodyPr wrap="none" lIns="91440" tIns="45720" rIns="91440" bIns="45720">
            <a:spAutoFit/>
          </a:bodyPr>
          <a:lstStyle/>
          <a:p>
            <a:pPr algn="ctr"/>
            <a:r>
              <a:rPr lang="en-US" sz="4000" b="0" u="sng" cap="none" spc="0" dirty="0" smtClean="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927311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343" y="0"/>
            <a:ext cx="3692486" cy="923330"/>
          </a:xfrm>
          <a:prstGeom prst="rect">
            <a:avLst/>
          </a:prstGeom>
          <a:noFill/>
        </p:spPr>
        <p:txBody>
          <a:bodyPr wrap="none" lIns="91440" tIns="45720" rIns="91440" bIns="45720">
            <a:spAutoFit/>
          </a:bodyPr>
          <a:lstStyle/>
          <a:p>
            <a:pPr algn="ctr"/>
            <a:r>
              <a:rPr lang="en-US" sz="5400" u="sng" dirty="0" smtClean="0">
                <a:ln w="0"/>
                <a:solidFill>
                  <a:srgbClr val="0070C0"/>
                </a:solidFill>
                <a:effectLst>
                  <a:outerShdw blurRad="38100" dist="19050" dir="2700000" algn="tl" rotWithShape="0">
                    <a:schemeClr val="dk1">
                      <a:alpha val="40000"/>
                    </a:schemeClr>
                  </a:outerShdw>
                </a:effectLst>
                <a:latin typeface="Arial Rounded MT Bold" panose="020F0704030504030204" pitchFamily="34" charset="0"/>
              </a:rPr>
              <a:t>WORKING</a:t>
            </a:r>
            <a:endParaRPr lang="en-US" sz="5400" b="0" u="sng" cap="none" spc="0" dirty="0">
              <a:ln w="0"/>
              <a:solidFill>
                <a:srgbClr val="0070C0"/>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TextBox 2"/>
          <p:cNvSpPr txBox="1"/>
          <p:nvPr/>
        </p:nvSpPr>
        <p:spPr>
          <a:xfrm>
            <a:off x="678873" y="1066800"/>
            <a:ext cx="10681854" cy="4154984"/>
          </a:xfrm>
          <a:prstGeom prst="rect">
            <a:avLst/>
          </a:prstGeom>
          <a:noFill/>
        </p:spPr>
        <p:txBody>
          <a:bodyPr wrap="square" rtlCol="0">
            <a:spAutoFit/>
          </a:bodyPr>
          <a:lstStyle/>
          <a:p>
            <a:r>
              <a:rPr lang="en-US" sz="4400" dirty="0" smtClean="0"/>
              <a:t>It </a:t>
            </a:r>
            <a:r>
              <a:rPr lang="en-US" sz="4400" dirty="0"/>
              <a:t>organizes </a:t>
            </a:r>
            <a:r>
              <a:rPr lang="en-US" sz="4400" dirty="0" smtClean="0"/>
              <a:t>our </a:t>
            </a:r>
            <a:r>
              <a:rPr lang="en-US" sz="4400" dirty="0"/>
              <a:t>database files and provides end users more access and control over their data. To accomplish this, A DBMS allows users to manipulate the data in their database files, including creating, editing, and updating it when </a:t>
            </a:r>
            <a:r>
              <a:rPr lang="en-US" sz="4400" dirty="0" smtClean="0"/>
              <a:t>needed .</a:t>
            </a:r>
            <a:endParaRPr lang="en-US" sz="4400" dirty="0"/>
          </a:p>
        </p:txBody>
      </p:sp>
    </p:spTree>
    <p:extLst>
      <p:ext uri="{BB962C8B-B14F-4D97-AF65-F5344CB8AC3E}">
        <p14:creationId xmlns:p14="http://schemas.microsoft.com/office/powerpoint/2010/main" val="2630937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7650" y="84996"/>
            <a:ext cx="2244525" cy="707886"/>
          </a:xfrm>
          <a:prstGeom prst="rect">
            <a:avLst/>
          </a:prstGeom>
        </p:spPr>
        <p:txBody>
          <a:bodyPr wrap="none">
            <a:spAutoFit/>
          </a:bodyPr>
          <a:lstStyle/>
          <a:p>
            <a:pPr algn="ctr"/>
            <a:r>
              <a:rPr lang="en-US" sz="4000" b="1" u="sng" dirty="0" smtClean="0">
                <a:ln w="0"/>
                <a:solidFill>
                  <a:srgbClr val="1E0AB6"/>
                </a:solidFill>
                <a:effectLst>
                  <a:outerShdw blurRad="38100" dist="19050" dir="2700000" algn="tl" rotWithShape="0">
                    <a:schemeClr val="dk1">
                      <a:alpha val="40000"/>
                    </a:schemeClr>
                  </a:outerShdw>
                </a:effectLst>
              </a:rPr>
              <a:t>ELEMENT</a:t>
            </a:r>
            <a:r>
              <a:rPr lang="en-US" b="1" dirty="0" smtClean="0">
                <a:ln w="0"/>
                <a:effectLst>
                  <a:outerShdw blurRad="38100" dist="19050" dir="2700000" algn="tl" rotWithShape="0">
                    <a:schemeClr val="dk1">
                      <a:alpha val="40000"/>
                    </a:schemeClr>
                  </a:outerShdw>
                </a:effectLst>
              </a:rPr>
              <a:t> </a:t>
            </a:r>
            <a:endParaRPr lang="en-US" b="1" dirty="0">
              <a:ln w="0"/>
              <a:effectLst>
                <a:outerShdw blurRad="38100" dist="19050" dir="2700000" algn="tl" rotWithShape="0">
                  <a:schemeClr val="dk1">
                    <a:alpha val="40000"/>
                  </a:schemeClr>
                </a:outerShdw>
              </a:effectLst>
            </a:endParaRPr>
          </a:p>
        </p:txBody>
      </p:sp>
      <p:grpSp>
        <p:nvGrpSpPr>
          <p:cNvPr id="3" name="Group 2"/>
          <p:cNvGrpSpPr/>
          <p:nvPr/>
        </p:nvGrpSpPr>
        <p:grpSpPr>
          <a:xfrm>
            <a:off x="943367" y="1128203"/>
            <a:ext cx="10254364" cy="4166268"/>
            <a:chOff x="-1053769" y="781109"/>
            <a:chExt cx="10844213" cy="5129042"/>
          </a:xfrm>
        </p:grpSpPr>
        <p:sp>
          <p:nvSpPr>
            <p:cNvPr id="4" name="Oval 3"/>
            <p:cNvSpPr/>
            <p:nvPr/>
          </p:nvSpPr>
          <p:spPr>
            <a:xfrm>
              <a:off x="3081080" y="781109"/>
              <a:ext cx="1663700" cy="1358901"/>
            </a:xfrm>
            <a:prstGeom prst="ellipse">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t>ELEMENT</a:t>
              </a:r>
              <a:endParaRPr lang="en-US" b="1" dirty="0"/>
            </a:p>
          </p:txBody>
        </p:sp>
        <p:sp>
          <p:nvSpPr>
            <p:cNvPr id="5" name="Oval 4"/>
            <p:cNvSpPr/>
            <p:nvPr/>
          </p:nvSpPr>
          <p:spPr>
            <a:xfrm>
              <a:off x="1419022" y="4572418"/>
              <a:ext cx="2287609" cy="1257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REPORTING</a:t>
              </a:r>
            </a:p>
            <a:p>
              <a:pPr algn="ctr"/>
              <a:r>
                <a:rPr lang="en-US" sz="1600" b="1" dirty="0" smtClean="0"/>
                <a:t> &amp;</a:t>
              </a:r>
            </a:p>
            <a:p>
              <a:pPr algn="ctr"/>
              <a:r>
                <a:rPr lang="en-US" sz="1600" b="1" dirty="0" smtClean="0"/>
                <a:t>MONITORING </a:t>
              </a:r>
              <a:endParaRPr lang="en-US" sz="1600" b="1" dirty="0"/>
            </a:p>
          </p:txBody>
        </p:sp>
        <p:sp>
          <p:nvSpPr>
            <p:cNvPr id="6" name="Oval 5"/>
            <p:cNvSpPr/>
            <p:nvPr/>
          </p:nvSpPr>
          <p:spPr>
            <a:xfrm>
              <a:off x="8014169" y="4521618"/>
              <a:ext cx="1776275" cy="135889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STORAGE ENGINE</a:t>
              </a:r>
              <a:endParaRPr lang="en-US" sz="2000" b="1" dirty="0"/>
            </a:p>
          </p:txBody>
        </p:sp>
        <p:sp>
          <p:nvSpPr>
            <p:cNvPr id="7" name="Oval 6">
              <a:hlinkClick r:id="rId2" action="ppaction://hlinkpres?slideindex=5&amp;slidetitle=PowerPoint Presentation"/>
            </p:cNvPr>
            <p:cNvSpPr/>
            <p:nvPr/>
          </p:nvSpPr>
          <p:spPr>
            <a:xfrm>
              <a:off x="-1053769" y="4500452"/>
              <a:ext cx="2038403" cy="135889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LOG MANAGER</a:t>
              </a:r>
              <a:endParaRPr lang="en-US" sz="2000" b="1" dirty="0"/>
            </a:p>
          </p:txBody>
        </p:sp>
        <p:sp>
          <p:nvSpPr>
            <p:cNvPr id="8" name="Oval 7"/>
            <p:cNvSpPr/>
            <p:nvPr/>
          </p:nvSpPr>
          <p:spPr>
            <a:xfrm>
              <a:off x="5460217" y="4551252"/>
              <a:ext cx="1938590" cy="13588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700" b="1" dirty="0" smtClean="0"/>
                <a:t>QUERY PROCESSOR</a:t>
              </a:r>
              <a:endParaRPr lang="en-US" sz="1700" b="1" dirty="0"/>
            </a:p>
          </p:txBody>
        </p:sp>
        <p:cxnSp>
          <p:nvCxnSpPr>
            <p:cNvPr id="9" name="Straight Arrow Connector 8"/>
            <p:cNvCxnSpPr>
              <a:stCxn id="4" idx="4"/>
              <a:endCxn id="6" idx="0"/>
            </p:cNvCxnSpPr>
            <p:nvPr/>
          </p:nvCxnSpPr>
          <p:spPr>
            <a:xfrm>
              <a:off x="3912930" y="2140010"/>
              <a:ext cx="4989377" cy="23816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a:stCxn id="4" idx="4"/>
              <a:endCxn id="7" idx="0"/>
            </p:cNvCxnSpPr>
            <p:nvPr/>
          </p:nvCxnSpPr>
          <p:spPr>
            <a:xfrm flipH="1">
              <a:off x="-34568" y="2140010"/>
              <a:ext cx="3947497" cy="23604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4" idx="4"/>
              <a:endCxn id="5" idx="0"/>
            </p:cNvCxnSpPr>
            <p:nvPr/>
          </p:nvCxnSpPr>
          <p:spPr>
            <a:xfrm flipH="1">
              <a:off x="2562827" y="2140010"/>
              <a:ext cx="1350102" cy="24324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4" idx="4"/>
              <a:endCxn id="8" idx="0"/>
            </p:cNvCxnSpPr>
            <p:nvPr/>
          </p:nvCxnSpPr>
          <p:spPr>
            <a:xfrm>
              <a:off x="3912930" y="2140010"/>
              <a:ext cx="2516582" cy="24112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10831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290299" y="2004873"/>
            <a:ext cx="4120106" cy="1754326"/>
          </a:xfrm>
          <a:prstGeom prst="rect">
            <a:avLst/>
          </a:prstGeom>
          <a:noFill/>
        </p:spPr>
        <p:txBody>
          <a:bodyPr wrap="square" lIns="91440" tIns="45720" rIns="91440" bIns="45720">
            <a:spAutoFit/>
          </a:bodyPr>
          <a:lstStyle/>
          <a:p>
            <a:pPr algn="ctr"/>
            <a:r>
              <a:rPr lang="en-US" sz="5400" b="1" dirty="0" smtClean="0">
                <a:ln w="0"/>
                <a:solidFill>
                  <a:srgbClr val="C00000"/>
                </a:solidFill>
                <a:effectLst>
                  <a:outerShdw blurRad="38100" dist="19050" dir="2700000" algn="tl" rotWithShape="0">
                    <a:schemeClr val="dk1">
                      <a:alpha val="40000"/>
                    </a:schemeClr>
                  </a:outerShdw>
                </a:effectLst>
              </a:rPr>
              <a:t> </a:t>
            </a:r>
            <a:r>
              <a:rPr lang="en-US" sz="5400" b="1" dirty="0">
                <a:ln w="0"/>
                <a:solidFill>
                  <a:srgbClr val="FF0000"/>
                </a:solidFill>
                <a:effectLst>
                  <a:outerShdw blurRad="38100" dist="19050" dir="2700000" algn="tl" rotWithShape="0">
                    <a:schemeClr val="dk1">
                      <a:alpha val="40000"/>
                    </a:schemeClr>
                  </a:outerShdw>
                </a:effectLst>
              </a:rPr>
              <a:t>Storage engine</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4" name="TextBox 3"/>
          <p:cNvSpPr txBox="1"/>
          <p:nvPr/>
        </p:nvSpPr>
        <p:spPr>
          <a:xfrm>
            <a:off x="4572001" y="1625600"/>
            <a:ext cx="7126514" cy="3416320"/>
          </a:xfrm>
          <a:prstGeom prst="rect">
            <a:avLst/>
          </a:prstGeom>
          <a:noFill/>
        </p:spPr>
        <p:txBody>
          <a:bodyPr wrap="square" rtlCol="0">
            <a:spAutoFit/>
          </a:bodyPr>
          <a:lstStyle/>
          <a:p>
            <a:r>
              <a:rPr lang="en-US" sz="3600" dirty="0"/>
              <a:t>The storage engine is the core component of the DBMS that interacts with the file system at an OS level to store data. All SQL queries which interact with the underlying data go through the storage engine</a:t>
            </a:r>
          </a:p>
        </p:txBody>
      </p:sp>
    </p:spTree>
    <p:extLst>
      <p:ext uri="{BB962C8B-B14F-4D97-AF65-F5344CB8AC3E}">
        <p14:creationId xmlns:p14="http://schemas.microsoft.com/office/powerpoint/2010/main" val="78793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288"/>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410760" y="1972039"/>
            <a:ext cx="2717988" cy="1754326"/>
          </a:xfrm>
          <a:prstGeom prst="rect">
            <a:avLst/>
          </a:prstGeom>
          <a:noFill/>
        </p:spPr>
        <p:txBody>
          <a:bodyPr wrap="none" lIns="91440" tIns="45720" rIns="91440" bIns="45720">
            <a:spAutoFit/>
          </a:bodyPr>
          <a:lstStyle/>
          <a:p>
            <a:pPr algn="ctr"/>
            <a:r>
              <a:rPr lang="en-US" sz="5400" b="1" dirty="0">
                <a:ln w="0"/>
                <a:solidFill>
                  <a:srgbClr val="FF0000"/>
                </a:solidFill>
                <a:effectLst>
                  <a:outerShdw blurRad="38100" dist="19050" dir="2700000" algn="tl" rotWithShape="0">
                    <a:schemeClr val="dk1">
                      <a:alpha val="40000"/>
                    </a:schemeClr>
                  </a:outerShdw>
                </a:effectLst>
              </a:rPr>
              <a:t>Log </a:t>
            </a:r>
            <a:endParaRPr lang="en-US" sz="5400" b="1" dirty="0" smtClean="0">
              <a:ln w="0"/>
              <a:solidFill>
                <a:srgbClr val="FF0000"/>
              </a:solidFill>
              <a:effectLst>
                <a:outerShdw blurRad="38100" dist="19050" dir="2700000" algn="tl" rotWithShape="0">
                  <a:schemeClr val="dk1">
                    <a:alpha val="40000"/>
                  </a:schemeClr>
                </a:outerShdw>
              </a:effectLst>
            </a:endParaRPr>
          </a:p>
          <a:p>
            <a:pPr algn="ctr"/>
            <a:r>
              <a:rPr lang="en-US" sz="5400" b="1" dirty="0" smtClean="0">
                <a:ln w="0"/>
                <a:solidFill>
                  <a:srgbClr val="FF0000"/>
                </a:solidFill>
                <a:effectLst>
                  <a:outerShdw blurRad="38100" dist="19050" dir="2700000" algn="tl" rotWithShape="0">
                    <a:schemeClr val="dk1">
                      <a:alpha val="40000"/>
                    </a:schemeClr>
                  </a:outerShdw>
                </a:effectLst>
              </a:rPr>
              <a:t>manager</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4" name="TextBox 3"/>
          <p:cNvSpPr txBox="1"/>
          <p:nvPr/>
        </p:nvSpPr>
        <p:spPr>
          <a:xfrm>
            <a:off x="4752109" y="1399308"/>
            <a:ext cx="6414655" cy="3539430"/>
          </a:xfrm>
          <a:prstGeom prst="rect">
            <a:avLst/>
          </a:prstGeom>
          <a:noFill/>
        </p:spPr>
        <p:txBody>
          <a:bodyPr wrap="square" rtlCol="0">
            <a:spAutoFit/>
          </a:bodyPr>
          <a:lstStyle/>
          <a:p>
            <a:r>
              <a:rPr lang="en-US" sz="3200" dirty="0"/>
              <a:t>This component will keep all the logs of the DBMS. These logs will consist of user logins and activity, database functions, backups and restore functions, etc. The log manager ensures all these logs are properly recorded and easily accessible</a:t>
            </a:r>
          </a:p>
        </p:txBody>
      </p:sp>
    </p:spTree>
    <p:extLst>
      <p:ext uri="{BB962C8B-B14F-4D97-AF65-F5344CB8AC3E}">
        <p14:creationId xmlns:p14="http://schemas.microsoft.com/office/powerpoint/2010/main" val="81250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237732" y="1623444"/>
            <a:ext cx="3064044" cy="3877985"/>
          </a:xfrm>
          <a:prstGeom prst="rect">
            <a:avLst/>
          </a:prstGeom>
          <a:noFill/>
        </p:spPr>
        <p:txBody>
          <a:bodyPr wrap="none" lIns="91440" tIns="45720" rIns="91440" bIns="45720">
            <a:spAutoFit/>
          </a:bodyPr>
          <a:lstStyle/>
          <a:p>
            <a:pPr algn="ctr"/>
            <a:r>
              <a:rPr lang="en-US" sz="4800" b="1" dirty="0" smtClean="0">
                <a:ln w="0"/>
                <a:solidFill>
                  <a:srgbClr val="FF0000"/>
                </a:solidFill>
                <a:effectLst>
                  <a:outerShdw blurRad="38100" dist="19050" dir="2700000" algn="tl" rotWithShape="0">
                    <a:schemeClr val="dk1">
                      <a:alpha val="40000"/>
                    </a:schemeClr>
                  </a:outerShdw>
                </a:effectLst>
              </a:rPr>
              <a:t>Reporting</a:t>
            </a:r>
          </a:p>
          <a:p>
            <a:pPr algn="ctr"/>
            <a:r>
              <a:rPr lang="en-US" sz="4800" b="1" dirty="0" smtClean="0">
                <a:ln w="0"/>
                <a:solidFill>
                  <a:srgbClr val="FF0000"/>
                </a:solidFill>
                <a:effectLst>
                  <a:outerShdw blurRad="38100" dist="19050" dir="2700000" algn="tl" rotWithShape="0">
                    <a:schemeClr val="dk1">
                      <a:alpha val="40000"/>
                    </a:schemeClr>
                  </a:outerShdw>
                </a:effectLst>
              </a:rPr>
              <a:t> </a:t>
            </a:r>
            <a:r>
              <a:rPr lang="en-US" sz="4800" b="1" dirty="0">
                <a:ln w="0"/>
                <a:solidFill>
                  <a:srgbClr val="FF0000"/>
                </a:solidFill>
                <a:effectLst>
                  <a:outerShdw blurRad="38100" dist="19050" dir="2700000" algn="tl" rotWithShape="0">
                    <a:schemeClr val="dk1">
                      <a:alpha val="40000"/>
                    </a:schemeClr>
                  </a:outerShdw>
                </a:effectLst>
              </a:rPr>
              <a:t>&amp; </a:t>
            </a:r>
            <a:endParaRPr lang="en-US" sz="4800" b="1" dirty="0" smtClean="0">
              <a:ln w="0"/>
              <a:solidFill>
                <a:srgbClr val="FF0000"/>
              </a:solidFill>
              <a:effectLst>
                <a:outerShdw blurRad="38100" dist="19050" dir="2700000" algn="tl" rotWithShape="0">
                  <a:schemeClr val="dk1">
                    <a:alpha val="40000"/>
                  </a:schemeClr>
                </a:outerShdw>
              </a:effectLst>
            </a:endParaRPr>
          </a:p>
          <a:p>
            <a:pPr algn="ctr"/>
            <a:r>
              <a:rPr lang="en-US" sz="4800" b="1" dirty="0" smtClean="0">
                <a:ln w="0"/>
                <a:solidFill>
                  <a:srgbClr val="FF0000"/>
                </a:solidFill>
                <a:effectLst>
                  <a:outerShdw blurRad="38100" dist="19050" dir="2700000" algn="tl" rotWithShape="0">
                    <a:schemeClr val="dk1">
                      <a:alpha val="40000"/>
                    </a:schemeClr>
                  </a:outerShdw>
                </a:effectLst>
              </a:rPr>
              <a:t>Monitoring</a:t>
            </a:r>
          </a:p>
          <a:p>
            <a:pPr algn="ctr"/>
            <a:r>
              <a:rPr lang="en-US" sz="4800" b="1" dirty="0" smtClean="0">
                <a:ln w="0"/>
                <a:solidFill>
                  <a:srgbClr val="FF0000"/>
                </a:solidFill>
                <a:effectLst>
                  <a:outerShdw blurRad="38100" dist="19050" dir="2700000" algn="tl" rotWithShape="0">
                    <a:schemeClr val="dk1">
                      <a:alpha val="40000"/>
                    </a:schemeClr>
                  </a:outerShdw>
                </a:effectLst>
              </a:rPr>
              <a:t> </a:t>
            </a:r>
            <a:r>
              <a:rPr lang="en-US" sz="4800" b="1" dirty="0">
                <a:ln w="0"/>
                <a:solidFill>
                  <a:srgbClr val="FF0000"/>
                </a:solidFill>
                <a:effectLst>
                  <a:outerShdw blurRad="38100" dist="19050" dir="2700000" algn="tl" rotWithShape="0">
                    <a:schemeClr val="dk1">
                      <a:alpha val="40000"/>
                    </a:schemeClr>
                  </a:outerShdw>
                </a:effectLst>
              </a:rPr>
              <a:t>tool</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5237018" y="993429"/>
            <a:ext cx="5347855" cy="4524315"/>
          </a:xfrm>
          <a:prstGeom prst="rect">
            <a:avLst/>
          </a:prstGeom>
          <a:noFill/>
        </p:spPr>
        <p:txBody>
          <a:bodyPr wrap="square" rtlCol="0">
            <a:spAutoFit/>
          </a:bodyPr>
          <a:lstStyle/>
          <a:p>
            <a:r>
              <a:rPr lang="en-US" sz="3200" dirty="0"/>
              <a:t>Reporting and monitoring tools are another standard component that comes with a DBMS. Reporting tools will enable users to generate reports while monitoring tools enable monitoring the databases for resource consumption, user activity, </a:t>
            </a:r>
            <a:r>
              <a:rPr lang="en-US" sz="3200" dirty="0" smtClean="0"/>
              <a:t>etc.</a:t>
            </a:r>
            <a:endParaRPr lang="en-US" sz="3200" dirty="0"/>
          </a:p>
        </p:txBody>
      </p:sp>
    </p:spTree>
    <p:extLst>
      <p:ext uri="{BB962C8B-B14F-4D97-AF65-F5344CB8AC3E}">
        <p14:creationId xmlns:p14="http://schemas.microsoft.com/office/powerpoint/2010/main" val="14455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203684" y="2066790"/>
            <a:ext cx="3132139" cy="1754326"/>
          </a:xfrm>
          <a:prstGeom prst="rect">
            <a:avLst/>
          </a:prstGeom>
          <a:noFill/>
        </p:spPr>
        <p:txBody>
          <a:bodyPr wrap="none" lIns="91440" tIns="45720" rIns="91440" bIns="45720">
            <a:spAutoFit/>
          </a:bodyPr>
          <a:lstStyle/>
          <a:p>
            <a:pPr algn="ctr"/>
            <a:r>
              <a:rPr lang="en-US" sz="5400" b="1" dirty="0" smtClean="0">
                <a:ln w="0"/>
                <a:solidFill>
                  <a:srgbClr val="FF0000"/>
                </a:solidFill>
                <a:effectLst>
                  <a:outerShdw blurRad="38100" dist="19050" dir="2700000" algn="tl" rotWithShape="0">
                    <a:schemeClr val="dk1">
                      <a:alpha val="40000"/>
                    </a:schemeClr>
                  </a:outerShdw>
                </a:effectLst>
              </a:rPr>
              <a:t>Query</a:t>
            </a:r>
          </a:p>
          <a:p>
            <a:pPr algn="ctr"/>
            <a:r>
              <a:rPr lang="en-US" sz="5400" b="1" dirty="0" smtClean="0">
                <a:ln w="0"/>
                <a:solidFill>
                  <a:srgbClr val="FF0000"/>
                </a:solidFill>
                <a:effectLst>
                  <a:outerShdw blurRad="38100" dist="19050" dir="2700000" algn="tl" rotWithShape="0">
                    <a:schemeClr val="dk1">
                      <a:alpha val="40000"/>
                    </a:schemeClr>
                  </a:outerShdw>
                </a:effectLst>
              </a:rPr>
              <a:t> </a:t>
            </a:r>
            <a:r>
              <a:rPr lang="en-US" sz="5400" b="1" dirty="0">
                <a:ln w="0"/>
                <a:solidFill>
                  <a:srgbClr val="FF0000"/>
                </a:solidFill>
                <a:effectLst>
                  <a:outerShdw blurRad="38100" dist="19050" dir="2700000" algn="tl" rotWithShape="0">
                    <a:schemeClr val="dk1">
                      <a:alpha val="40000"/>
                    </a:schemeClr>
                  </a:outerShdw>
                </a:effectLst>
              </a:rPr>
              <a:t>processor</a:t>
            </a:r>
            <a:endParaRPr lang="en-US" sz="5400" b="0" cap="none" spc="0" dirty="0">
              <a:ln w="0"/>
              <a:solidFill>
                <a:srgbClr val="FF0000"/>
              </a:solidFill>
              <a:effectLst>
                <a:outerShdw blurRad="38100" dist="19050" dir="2700000" algn="tl" rotWithShape="0">
                  <a:schemeClr val="dk1">
                    <a:alpha val="40000"/>
                  </a:schemeClr>
                </a:outerShdw>
              </a:effectLst>
            </a:endParaRPr>
          </a:p>
        </p:txBody>
      </p:sp>
      <p:sp>
        <p:nvSpPr>
          <p:cNvPr id="4" name="TextBox 3"/>
          <p:cNvSpPr txBox="1"/>
          <p:nvPr/>
        </p:nvSpPr>
        <p:spPr>
          <a:xfrm>
            <a:off x="5015345" y="734291"/>
            <a:ext cx="6276110" cy="5078313"/>
          </a:xfrm>
          <a:prstGeom prst="rect">
            <a:avLst/>
          </a:prstGeom>
          <a:noFill/>
        </p:spPr>
        <p:txBody>
          <a:bodyPr wrap="square" rtlCol="0">
            <a:spAutoFit/>
          </a:bodyPr>
          <a:lstStyle/>
          <a:p>
            <a:r>
              <a:rPr lang="en-US" sz="3600" dirty="0"/>
              <a:t>This is the intermediary between the user queries and the database. The query processor interprets the queries of users and makes them actionable commands that can be understood by the database to perform the appropriate functionality</a:t>
            </a:r>
          </a:p>
        </p:txBody>
      </p:sp>
    </p:spTree>
    <p:extLst>
      <p:ext uri="{BB962C8B-B14F-4D97-AF65-F5344CB8AC3E}">
        <p14:creationId xmlns:p14="http://schemas.microsoft.com/office/powerpoint/2010/main" val="23899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5199" y="112921"/>
            <a:ext cx="5162054" cy="707886"/>
          </a:xfrm>
          <a:prstGeom prst="rect">
            <a:avLst/>
          </a:prstGeom>
          <a:noFill/>
        </p:spPr>
        <p:txBody>
          <a:bodyPr wrap="none" lIns="91440" tIns="45720" rIns="91440" bIns="45720">
            <a:spAutoFit/>
          </a:bodyPr>
          <a:lstStyle/>
          <a:p>
            <a:pPr algn="ctr"/>
            <a:r>
              <a:rPr lang="en-US" sz="4000" u="sng"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CHARACTERISTICS</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grpSp>
        <p:nvGrpSpPr>
          <p:cNvPr id="21" name="Group 20"/>
          <p:cNvGrpSpPr/>
          <p:nvPr/>
        </p:nvGrpSpPr>
        <p:grpSpPr>
          <a:xfrm>
            <a:off x="1061871" y="820807"/>
            <a:ext cx="10354218" cy="5479473"/>
            <a:chOff x="-2244781" y="701958"/>
            <a:chExt cx="11226176" cy="5672865"/>
          </a:xfrm>
        </p:grpSpPr>
        <p:sp>
          <p:nvSpPr>
            <p:cNvPr id="3" name="Oval 2"/>
            <p:cNvSpPr/>
            <p:nvPr/>
          </p:nvSpPr>
          <p:spPr>
            <a:xfrm>
              <a:off x="-2244781" y="2641600"/>
              <a:ext cx="2243514" cy="1358900"/>
            </a:xfrm>
            <a:prstGeom prst="ellipse">
              <a:avLst/>
            </a:prstGeom>
            <a:solidFill>
              <a:srgbClr val="FF7C8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t>CHARACTER</a:t>
              </a:r>
              <a:endParaRPr lang="en-US" b="1" dirty="0"/>
            </a:p>
          </p:txBody>
        </p:sp>
        <p:sp>
          <p:nvSpPr>
            <p:cNvPr id="4" name="Oval 3">
              <a:hlinkClick r:id="rId2" action="ppaction://hlinkpres?slideindex=9&amp;slidetitle=PowerPoint Presentation"/>
            </p:cNvPr>
            <p:cNvSpPr/>
            <p:nvPr/>
          </p:nvSpPr>
          <p:spPr>
            <a:xfrm>
              <a:off x="3929034" y="5117523"/>
              <a:ext cx="1803399" cy="1257300"/>
            </a:xfrm>
            <a:prstGeom prst="ellipse">
              <a:avLst/>
            </a:prstGeom>
            <a:solidFill>
              <a:srgbClr val="990099"/>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STORE ANY KIND OF STRUCTURED </a:t>
              </a:r>
              <a:endParaRPr lang="en-US" sz="1600" b="1" dirty="0"/>
            </a:p>
          </p:txBody>
        </p:sp>
        <p:sp>
          <p:nvSpPr>
            <p:cNvPr id="5" name="Oval 4">
              <a:hlinkClick r:id="rId3" action="ppaction://hlinkpres?slideindex=8&amp;slidetitle=PowerPoint Presentation"/>
            </p:cNvPr>
            <p:cNvSpPr/>
            <p:nvPr/>
          </p:nvSpPr>
          <p:spPr>
            <a:xfrm>
              <a:off x="5449218" y="701958"/>
              <a:ext cx="1663700" cy="1358900"/>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REAL WORLD ENTITY</a:t>
              </a:r>
              <a:endParaRPr lang="en-US" sz="2000" b="1" dirty="0"/>
            </a:p>
          </p:txBody>
        </p:sp>
        <p:sp>
          <p:nvSpPr>
            <p:cNvPr id="6" name="Oval 5"/>
            <p:cNvSpPr/>
            <p:nvPr/>
          </p:nvSpPr>
          <p:spPr>
            <a:xfrm>
              <a:off x="6113432" y="3879561"/>
              <a:ext cx="1917700" cy="1358900"/>
            </a:xfrm>
            <a:prstGeom prst="ellipse">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SECURITY</a:t>
              </a:r>
              <a:endParaRPr lang="en-US" sz="2000" b="1" dirty="0"/>
            </a:p>
          </p:txBody>
        </p:sp>
        <p:sp>
          <p:nvSpPr>
            <p:cNvPr id="7" name="Oval 6">
              <a:hlinkClick r:id="rId4" action="ppaction://hlinkpres?slideindex=11&amp;slidetitle=PowerPoint Presentation"/>
            </p:cNvPr>
            <p:cNvSpPr/>
            <p:nvPr/>
          </p:nvSpPr>
          <p:spPr>
            <a:xfrm>
              <a:off x="7190695" y="2180936"/>
              <a:ext cx="1790700" cy="1358900"/>
            </a:xfrm>
            <a:prstGeom prst="ellipse">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700" b="1" dirty="0" smtClean="0"/>
                <a:t>EASE OF ACCESS</a:t>
              </a:r>
              <a:endParaRPr lang="en-US" sz="1700" b="1" dirty="0"/>
            </a:p>
          </p:txBody>
        </p:sp>
        <p:cxnSp>
          <p:nvCxnSpPr>
            <p:cNvPr id="9" name="Straight Arrow Connector 8"/>
            <p:cNvCxnSpPr>
              <a:stCxn id="3" idx="6"/>
              <a:endCxn id="5" idx="2"/>
            </p:cNvCxnSpPr>
            <p:nvPr/>
          </p:nvCxnSpPr>
          <p:spPr>
            <a:xfrm flipV="1">
              <a:off x="-1267" y="1381408"/>
              <a:ext cx="5450485" cy="19396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3" idx="6"/>
              <a:endCxn id="6" idx="2"/>
            </p:cNvCxnSpPr>
            <p:nvPr/>
          </p:nvCxnSpPr>
          <p:spPr>
            <a:xfrm>
              <a:off x="-1267" y="3321050"/>
              <a:ext cx="6114699" cy="123796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3" idx="6"/>
              <a:endCxn id="4" idx="2"/>
            </p:cNvCxnSpPr>
            <p:nvPr/>
          </p:nvCxnSpPr>
          <p:spPr>
            <a:xfrm>
              <a:off x="-1267" y="3321050"/>
              <a:ext cx="3930301" cy="242512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a:xfrm flipV="1">
              <a:off x="-1267" y="2872010"/>
              <a:ext cx="7191962" cy="4606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7680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solidFill>
            <a:schemeClr val="tx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495431" y="1962925"/>
            <a:ext cx="2548646" cy="2585323"/>
          </a:xfrm>
          <a:prstGeom prst="rect">
            <a:avLst/>
          </a:prstGeom>
          <a:noFill/>
        </p:spPr>
        <p:txBody>
          <a:bodyPr wrap="none" lIns="91440" tIns="45720" rIns="91440" bIns="45720">
            <a:spAutoFit/>
          </a:bodyPr>
          <a:lstStyle/>
          <a:p>
            <a:pPr algn="ctr"/>
            <a:r>
              <a:rPr lang="en-US" sz="5400" b="1" dirty="0" smtClean="0">
                <a:ln w="0"/>
                <a:solidFill>
                  <a:schemeClr val="bg1"/>
                </a:solidFill>
                <a:effectLst>
                  <a:outerShdw blurRad="38100" dist="19050" dir="2700000" algn="tl" rotWithShape="0">
                    <a:schemeClr val="dk1">
                      <a:alpha val="40000"/>
                    </a:schemeClr>
                  </a:outerShdw>
                </a:effectLst>
              </a:rPr>
              <a:t>REAL </a:t>
            </a:r>
          </a:p>
          <a:p>
            <a:pPr algn="ctr"/>
            <a:r>
              <a:rPr lang="en-US" sz="5400" b="1" dirty="0" smtClean="0">
                <a:ln w="0"/>
                <a:solidFill>
                  <a:schemeClr val="bg1"/>
                </a:solidFill>
                <a:effectLst>
                  <a:outerShdw blurRad="38100" dist="19050" dir="2700000" algn="tl" rotWithShape="0">
                    <a:schemeClr val="dk1">
                      <a:alpha val="40000"/>
                    </a:schemeClr>
                  </a:outerShdw>
                </a:effectLst>
              </a:rPr>
              <a:t>WORLD </a:t>
            </a:r>
          </a:p>
          <a:p>
            <a:pPr algn="ctr"/>
            <a:r>
              <a:rPr lang="en-US" sz="5400" b="1" dirty="0" smtClean="0">
                <a:ln w="0"/>
                <a:solidFill>
                  <a:schemeClr val="bg1"/>
                </a:solidFill>
                <a:effectLst>
                  <a:outerShdw blurRad="38100" dist="19050" dir="2700000" algn="tl" rotWithShape="0">
                    <a:schemeClr val="dk1">
                      <a:alpha val="40000"/>
                    </a:schemeClr>
                  </a:outerShdw>
                </a:effectLst>
              </a:rPr>
              <a:t>ENTITY</a:t>
            </a:r>
            <a:endParaRPr lang="en-US" sz="5400" b="1" cap="none" spc="0" dirty="0">
              <a:ln w="0"/>
              <a:solidFill>
                <a:schemeClr val="bg1"/>
              </a:solidFill>
              <a:effectLst>
                <a:outerShdw blurRad="38100" dist="19050" dir="2700000" algn="tl" rotWithShape="0">
                  <a:schemeClr val="dk1">
                    <a:alpha val="40000"/>
                  </a:schemeClr>
                </a:outerShdw>
              </a:effectLst>
            </a:endParaRPr>
          </a:p>
        </p:txBody>
      </p:sp>
      <p:sp>
        <p:nvSpPr>
          <p:cNvPr id="4" name="TextBox 3"/>
          <p:cNvSpPr txBox="1"/>
          <p:nvPr/>
        </p:nvSpPr>
        <p:spPr>
          <a:xfrm>
            <a:off x="5257800" y="1188720"/>
            <a:ext cx="5554980" cy="4524315"/>
          </a:xfrm>
          <a:prstGeom prst="rect">
            <a:avLst/>
          </a:prstGeom>
          <a:noFill/>
        </p:spPr>
        <p:txBody>
          <a:bodyPr wrap="square" rtlCol="0">
            <a:spAutoFit/>
          </a:bodyPr>
          <a:lstStyle/>
          <a:p>
            <a:r>
              <a:rPr lang="en-US" sz="3200" dirty="0"/>
              <a:t>The DBMS is designed in such a way that it can cater to the needs of huge business organizations and can store large data with efficient operations on them. Database can store things like cost of vegetables or cost of different brands of breads </a:t>
            </a:r>
            <a:r>
              <a:rPr lang="en-US" sz="3200" dirty="0" smtClean="0"/>
              <a:t>etc.</a:t>
            </a:r>
            <a:endParaRPr lang="en-US" sz="3200" dirty="0"/>
          </a:p>
        </p:txBody>
      </p:sp>
    </p:spTree>
    <p:extLst>
      <p:ext uri="{BB962C8B-B14F-4D97-AF65-F5344CB8AC3E}">
        <p14:creationId xmlns:p14="http://schemas.microsoft.com/office/powerpoint/2010/main" val="380463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687225" y="2378424"/>
            <a:ext cx="2542234" cy="1754326"/>
          </a:xfrm>
          <a:prstGeom prst="rect">
            <a:avLst/>
          </a:prstGeom>
          <a:noFill/>
        </p:spPr>
        <p:txBody>
          <a:bodyPr wrap="none" lIns="91440" tIns="45720" rIns="91440" bIns="45720">
            <a:spAutoFit/>
          </a:bodyPr>
          <a:lstStyle/>
          <a:p>
            <a:pPr algn="ctr"/>
            <a:r>
              <a:rPr lang="en-US" sz="5400" b="1" dirty="0" smtClean="0">
                <a:ln w="0"/>
                <a:solidFill>
                  <a:schemeClr val="bg1"/>
                </a:solidFill>
                <a:effectLst>
                  <a:outerShdw blurRad="38100" dist="19050" dir="2700000" algn="tl" rotWithShape="0">
                    <a:schemeClr val="dk1">
                      <a:alpha val="40000"/>
                    </a:schemeClr>
                  </a:outerShdw>
                </a:effectLst>
              </a:rPr>
              <a:t>EASE OF</a:t>
            </a:r>
          </a:p>
          <a:p>
            <a:pPr algn="ctr"/>
            <a:r>
              <a:rPr lang="en-US" sz="5400" b="1" dirty="0" smtClean="0">
                <a:ln w="0"/>
                <a:solidFill>
                  <a:schemeClr val="bg1"/>
                </a:solidFill>
                <a:effectLst>
                  <a:outerShdw blurRad="38100" dist="19050" dir="2700000" algn="tl" rotWithShape="0">
                    <a:schemeClr val="dk1">
                      <a:alpha val="40000"/>
                    </a:schemeClr>
                  </a:outerShdw>
                </a:effectLst>
              </a:rPr>
              <a:t> ACCESS</a:t>
            </a:r>
            <a:endParaRPr lang="en-US" sz="5400" b="1" cap="none" spc="0" dirty="0">
              <a:ln w="0"/>
              <a:solidFill>
                <a:schemeClr val="bg1"/>
              </a:solidFill>
              <a:effectLst>
                <a:outerShdw blurRad="38100" dist="19050" dir="2700000" algn="tl" rotWithShape="0">
                  <a:schemeClr val="dk1">
                    <a:alpha val="40000"/>
                  </a:schemeClr>
                </a:outerShdw>
              </a:effectLst>
            </a:endParaRPr>
          </a:p>
        </p:txBody>
      </p:sp>
      <p:sp>
        <p:nvSpPr>
          <p:cNvPr id="4" name="TextBox 3"/>
          <p:cNvSpPr txBox="1"/>
          <p:nvPr/>
        </p:nvSpPr>
        <p:spPr>
          <a:xfrm>
            <a:off x="4954385" y="1947949"/>
            <a:ext cx="6614160" cy="2831544"/>
          </a:xfrm>
          <a:prstGeom prst="rect">
            <a:avLst/>
          </a:prstGeom>
          <a:noFill/>
        </p:spPr>
        <p:txBody>
          <a:bodyPr wrap="square" rtlCol="0">
            <a:spAutoFit/>
          </a:bodyPr>
          <a:lstStyle/>
          <a:p>
            <a:r>
              <a:rPr lang="en-US" sz="4000" dirty="0"/>
              <a:t>we can run a search query to  find any data and the process is way faster then manual searching and is more reliable</a:t>
            </a:r>
          </a:p>
          <a:p>
            <a:endParaRPr lang="en-US" dirty="0"/>
          </a:p>
        </p:txBody>
      </p:sp>
    </p:spTree>
    <p:extLst>
      <p:ext uri="{BB962C8B-B14F-4D97-AF65-F5344CB8AC3E}">
        <p14:creationId xmlns:p14="http://schemas.microsoft.com/office/powerpoint/2010/main" val="131790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945" y="299208"/>
            <a:ext cx="4527798" cy="923330"/>
          </a:xfrm>
          <a:prstGeom prst="rect">
            <a:avLst/>
          </a:prstGeom>
          <a:noFill/>
        </p:spPr>
        <p:txBody>
          <a:bodyPr wrap="square" lIns="91440" tIns="45720" rIns="91440" bIns="45720">
            <a:spAutoFit/>
          </a:bodyPr>
          <a:lstStyle/>
          <a:p>
            <a:pPr algn="ctr"/>
            <a:r>
              <a:rPr lang="en-US" sz="5400" b="0" cap="none" spc="0" dirty="0" smtClean="0">
                <a:ln w="0"/>
                <a:solidFill>
                  <a:srgbClr val="FF0000"/>
                </a:solidFill>
                <a:effectLst>
                  <a:outerShdw blurRad="38100" dist="19050" dir="2700000" algn="tl" rotWithShape="0">
                    <a:schemeClr val="dk1">
                      <a:alpha val="40000"/>
                    </a:schemeClr>
                  </a:outerShdw>
                </a:effectLst>
                <a:latin typeface="Cooper Black" panose="0208090404030B020404" pitchFamily="18" charset="0"/>
                <a:cs typeface="Poppins Black" panose="00000A00000000000000" pitchFamily="2" charset="0"/>
              </a:rPr>
              <a:t>CONTENT</a:t>
            </a:r>
            <a:endParaRPr lang="en-US" sz="5400" b="0" cap="none" spc="0" dirty="0">
              <a:ln w="0"/>
              <a:solidFill>
                <a:srgbClr val="FF0000"/>
              </a:solidFill>
              <a:effectLst>
                <a:outerShdw blurRad="38100" dist="19050" dir="2700000" algn="tl" rotWithShape="0">
                  <a:schemeClr val="dk1">
                    <a:alpha val="40000"/>
                  </a:schemeClr>
                </a:outerShdw>
              </a:effectLst>
              <a:latin typeface="Cooper Black" panose="0208090404030B020404" pitchFamily="18" charset="0"/>
              <a:cs typeface="Poppins Black" panose="00000A00000000000000" pitchFamily="2" charset="0"/>
            </a:endParaRPr>
          </a:p>
        </p:txBody>
      </p:sp>
      <p:sp>
        <p:nvSpPr>
          <p:cNvPr id="4" name="Rectangle 3"/>
          <p:cNvSpPr/>
          <p:nvPr/>
        </p:nvSpPr>
        <p:spPr>
          <a:xfrm>
            <a:off x="1074420" y="1315105"/>
            <a:ext cx="4356100" cy="8673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u="sng" dirty="0" smtClean="0">
                <a:solidFill>
                  <a:srgbClr val="1E0AB6"/>
                </a:solidFill>
                <a:latin typeface="Arial Rounded MT Bold" panose="020F0704030504030204" pitchFamily="34" charset="0"/>
                <a:cs typeface="Poppins Black" panose="00000A00000000000000" pitchFamily="2" charset="0"/>
              </a:rPr>
              <a:t>INTRODUCTION</a:t>
            </a:r>
            <a:endParaRPr lang="en-US" sz="4000" u="sng" dirty="0">
              <a:solidFill>
                <a:srgbClr val="1E0AB6"/>
              </a:solidFill>
              <a:latin typeface="Arial Rounded MT Bold" panose="020F0704030504030204" pitchFamily="34" charset="0"/>
              <a:cs typeface="Poppins Black" panose="00000A00000000000000" pitchFamily="2" charset="0"/>
            </a:endParaRPr>
          </a:p>
        </p:txBody>
      </p:sp>
      <p:sp>
        <p:nvSpPr>
          <p:cNvPr id="5" name="Rectangle 4"/>
          <p:cNvSpPr/>
          <p:nvPr/>
        </p:nvSpPr>
        <p:spPr>
          <a:xfrm>
            <a:off x="1074420" y="2426355"/>
            <a:ext cx="4356100" cy="8673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u="sng" dirty="0" smtClean="0">
                <a:solidFill>
                  <a:srgbClr val="1E0AB6"/>
                </a:solidFill>
                <a:latin typeface="Arial Rounded MT Bold" panose="020F0704030504030204" pitchFamily="34" charset="0"/>
                <a:cs typeface="Poppins Black" panose="00000A00000000000000" pitchFamily="2" charset="0"/>
              </a:rPr>
              <a:t>ELEMENT</a:t>
            </a:r>
            <a:endParaRPr lang="en-US" sz="4000" u="sng" dirty="0">
              <a:solidFill>
                <a:srgbClr val="1E0AB6"/>
              </a:solidFill>
              <a:latin typeface="Arial Rounded MT Bold" panose="020F0704030504030204" pitchFamily="34" charset="0"/>
              <a:cs typeface="Poppins Black" panose="00000A00000000000000" pitchFamily="2" charset="0"/>
            </a:endParaRPr>
          </a:p>
        </p:txBody>
      </p:sp>
      <p:sp>
        <p:nvSpPr>
          <p:cNvPr id="6" name="Rectangle 5"/>
          <p:cNvSpPr/>
          <p:nvPr/>
        </p:nvSpPr>
        <p:spPr>
          <a:xfrm>
            <a:off x="1074420" y="3418145"/>
            <a:ext cx="5207000" cy="8673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u="sng" dirty="0" smtClean="0">
                <a:solidFill>
                  <a:srgbClr val="1E0AB6"/>
                </a:solidFill>
                <a:latin typeface="Arial Rounded MT Bold" panose="020F0704030504030204" pitchFamily="34" charset="0"/>
                <a:cs typeface="Poppins Black" panose="00000A00000000000000" pitchFamily="2" charset="0"/>
              </a:rPr>
              <a:t>CHARACTERISTICE</a:t>
            </a:r>
            <a:endParaRPr lang="en-US" sz="4000" u="sng" dirty="0">
              <a:solidFill>
                <a:srgbClr val="1E0AB6"/>
              </a:solidFill>
              <a:latin typeface="Arial Rounded MT Bold" panose="020F0704030504030204" pitchFamily="34" charset="0"/>
              <a:cs typeface="Poppins Black" panose="00000A00000000000000" pitchFamily="2" charset="0"/>
            </a:endParaRPr>
          </a:p>
        </p:txBody>
      </p:sp>
      <p:sp>
        <p:nvSpPr>
          <p:cNvPr id="7" name="Rectangle 6"/>
          <p:cNvSpPr/>
          <p:nvPr/>
        </p:nvSpPr>
        <p:spPr>
          <a:xfrm>
            <a:off x="1074420" y="4612680"/>
            <a:ext cx="4356100" cy="8673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4000" u="sng" dirty="0" smtClean="0">
                <a:solidFill>
                  <a:srgbClr val="1E0AB6"/>
                </a:solidFill>
                <a:latin typeface="Arial Rounded MT Bold" panose="020F0704030504030204" pitchFamily="34" charset="0"/>
                <a:cs typeface="Poppins Black" panose="00000A00000000000000" pitchFamily="2" charset="0"/>
              </a:rPr>
              <a:t>APPLICATION</a:t>
            </a:r>
            <a:endParaRPr lang="en-US" sz="4000" u="sng" dirty="0">
              <a:solidFill>
                <a:srgbClr val="1E0AB6"/>
              </a:solidFill>
              <a:latin typeface="Arial Rounded MT Bold" panose="020F0704030504030204" pitchFamily="34" charset="0"/>
              <a:cs typeface="Poppins Black" panose="00000A00000000000000" pitchFamily="2" charset="0"/>
            </a:endParaRPr>
          </a:p>
        </p:txBody>
      </p:sp>
      <p:sp>
        <p:nvSpPr>
          <p:cNvPr id="8" name="Right Arrow 7"/>
          <p:cNvSpPr/>
          <p:nvPr/>
        </p:nvSpPr>
        <p:spPr>
          <a:xfrm>
            <a:off x="488325" y="1695370"/>
            <a:ext cx="500891" cy="266700"/>
          </a:xfrm>
          <a:prstGeom prst="rightArrow">
            <a:avLst/>
          </a:prstGeom>
          <a:solidFill>
            <a:srgbClr val="1E0AB6"/>
          </a:solidFill>
          <a:ln>
            <a:solidFill>
              <a:srgbClr val="1E0A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63803" y="2767865"/>
            <a:ext cx="500891" cy="266700"/>
          </a:xfrm>
          <a:prstGeom prst="rightArrow">
            <a:avLst/>
          </a:prstGeom>
          <a:solidFill>
            <a:srgbClr val="1E0AB6"/>
          </a:solidFill>
          <a:ln>
            <a:solidFill>
              <a:srgbClr val="1E0A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63805" y="4920515"/>
            <a:ext cx="500891" cy="266700"/>
          </a:xfrm>
          <a:prstGeom prst="rightArrow">
            <a:avLst/>
          </a:prstGeom>
          <a:solidFill>
            <a:srgbClr val="1E0AB6"/>
          </a:solidFill>
          <a:ln>
            <a:solidFill>
              <a:srgbClr val="1E0A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63804" y="3848020"/>
            <a:ext cx="500891" cy="266700"/>
          </a:xfrm>
          <a:prstGeom prst="rightArrow">
            <a:avLst/>
          </a:prstGeom>
          <a:solidFill>
            <a:srgbClr val="1E0AB6"/>
          </a:solidFill>
          <a:ln>
            <a:solidFill>
              <a:srgbClr val="1E0A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333829" y="533437"/>
            <a:ext cx="630864" cy="525784"/>
          </a:xfrm>
          <a:prstGeom prst="star5">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Oval 2"/>
          <p:cNvSpPr/>
          <p:nvPr/>
        </p:nvSpPr>
        <p:spPr>
          <a:xfrm>
            <a:off x="8839345" y="-141013"/>
            <a:ext cx="4093808" cy="6737953"/>
          </a:xfrm>
          <a:custGeom>
            <a:avLst/>
            <a:gdLst>
              <a:gd name="connsiteX0" fmla="*/ 0 w 5067300"/>
              <a:gd name="connsiteY0" fmla="*/ 4572000 h 9144000"/>
              <a:gd name="connsiteX1" fmla="*/ 2533650 w 5067300"/>
              <a:gd name="connsiteY1" fmla="*/ 0 h 9144000"/>
              <a:gd name="connsiteX2" fmla="*/ 5067300 w 5067300"/>
              <a:gd name="connsiteY2" fmla="*/ 4572000 h 9144000"/>
              <a:gd name="connsiteX3" fmla="*/ 2533650 w 5067300"/>
              <a:gd name="connsiteY3" fmla="*/ 9144000 h 9144000"/>
              <a:gd name="connsiteX4" fmla="*/ 0 w 5067300"/>
              <a:gd name="connsiteY4" fmla="*/ 4572000 h 9144000"/>
              <a:gd name="connsiteX0" fmla="*/ 104 w 5067404"/>
              <a:gd name="connsiteY0" fmla="*/ 3867150 h 8439150"/>
              <a:gd name="connsiteX1" fmla="*/ 2609954 w 5067404"/>
              <a:gd name="connsiteY1" fmla="*/ 0 h 8439150"/>
              <a:gd name="connsiteX2" fmla="*/ 5067404 w 5067404"/>
              <a:gd name="connsiteY2" fmla="*/ 3867150 h 8439150"/>
              <a:gd name="connsiteX3" fmla="*/ 2533754 w 5067404"/>
              <a:gd name="connsiteY3" fmla="*/ 8439150 h 8439150"/>
              <a:gd name="connsiteX4" fmla="*/ 104 w 5067404"/>
              <a:gd name="connsiteY4" fmla="*/ 3867150 h 8439150"/>
              <a:gd name="connsiteX0" fmla="*/ 64 w 5276914"/>
              <a:gd name="connsiteY0" fmla="*/ 5123764 h 8471440"/>
              <a:gd name="connsiteX1" fmla="*/ 2819464 w 5276914"/>
              <a:gd name="connsiteY1" fmla="*/ 18364 h 8471440"/>
              <a:gd name="connsiteX2" fmla="*/ 5276914 w 5276914"/>
              <a:gd name="connsiteY2" fmla="*/ 3885514 h 8471440"/>
              <a:gd name="connsiteX3" fmla="*/ 2743264 w 5276914"/>
              <a:gd name="connsiteY3" fmla="*/ 8457514 h 8471440"/>
              <a:gd name="connsiteX4" fmla="*/ 64 w 5276914"/>
              <a:gd name="connsiteY4" fmla="*/ 5123764 h 8471440"/>
              <a:gd name="connsiteX0" fmla="*/ 378 w 5277228"/>
              <a:gd name="connsiteY0" fmla="*/ 5123764 h 7263061"/>
              <a:gd name="connsiteX1" fmla="*/ 2819778 w 5277228"/>
              <a:gd name="connsiteY1" fmla="*/ 18364 h 7263061"/>
              <a:gd name="connsiteX2" fmla="*/ 5277228 w 5277228"/>
              <a:gd name="connsiteY2" fmla="*/ 3885514 h 7263061"/>
              <a:gd name="connsiteX3" fmla="*/ 3010278 w 5277228"/>
              <a:gd name="connsiteY3" fmla="*/ 7238314 h 7263061"/>
              <a:gd name="connsiteX4" fmla="*/ 378 w 5277228"/>
              <a:gd name="connsiteY4" fmla="*/ 5123764 h 7263061"/>
              <a:gd name="connsiteX0" fmla="*/ 126 w 5276976"/>
              <a:gd name="connsiteY0" fmla="*/ 5123764 h 7263061"/>
              <a:gd name="connsiteX1" fmla="*/ 3124326 w 5276976"/>
              <a:gd name="connsiteY1" fmla="*/ 18364 h 7263061"/>
              <a:gd name="connsiteX2" fmla="*/ 5276976 w 5276976"/>
              <a:gd name="connsiteY2" fmla="*/ 3885514 h 7263061"/>
              <a:gd name="connsiteX3" fmla="*/ 3010026 w 5276976"/>
              <a:gd name="connsiteY3" fmla="*/ 7238314 h 7263061"/>
              <a:gd name="connsiteX4" fmla="*/ 126 w 5276976"/>
              <a:gd name="connsiteY4" fmla="*/ 5123764 h 7263061"/>
              <a:gd name="connsiteX0" fmla="*/ 115 w 3943465"/>
              <a:gd name="connsiteY0" fmla="*/ 5116634 h 7248565"/>
              <a:gd name="connsiteX1" fmla="*/ 3124315 w 3943465"/>
              <a:gd name="connsiteY1" fmla="*/ 11234 h 7248565"/>
              <a:gd name="connsiteX2" fmla="*/ 3943465 w 3943465"/>
              <a:gd name="connsiteY2" fmla="*/ 4106984 h 7248565"/>
              <a:gd name="connsiteX3" fmla="*/ 3010015 w 3943465"/>
              <a:gd name="connsiteY3" fmla="*/ 7231184 h 7248565"/>
              <a:gd name="connsiteX4" fmla="*/ 115 w 3943465"/>
              <a:gd name="connsiteY4" fmla="*/ 5116634 h 7248565"/>
              <a:gd name="connsiteX0" fmla="*/ 49 w 3943399"/>
              <a:gd name="connsiteY0" fmla="*/ 5116634 h 6854784"/>
              <a:gd name="connsiteX1" fmla="*/ 3124249 w 3943399"/>
              <a:gd name="connsiteY1" fmla="*/ 11234 h 6854784"/>
              <a:gd name="connsiteX2" fmla="*/ 3943399 w 3943399"/>
              <a:gd name="connsiteY2" fmla="*/ 4106984 h 6854784"/>
              <a:gd name="connsiteX3" fmla="*/ 3200449 w 3943399"/>
              <a:gd name="connsiteY3" fmla="*/ 6831134 h 6854784"/>
              <a:gd name="connsiteX4" fmla="*/ 49 w 3943399"/>
              <a:gd name="connsiteY4" fmla="*/ 5116634 h 6854784"/>
              <a:gd name="connsiteX0" fmla="*/ 6135 w 4299258"/>
              <a:gd name="connsiteY0" fmla="*/ 5116634 h 6817515"/>
              <a:gd name="connsiteX1" fmla="*/ 3130335 w 4299258"/>
              <a:gd name="connsiteY1" fmla="*/ 11234 h 6817515"/>
              <a:gd name="connsiteX2" fmla="*/ 3949485 w 4299258"/>
              <a:gd name="connsiteY2" fmla="*/ 4106984 h 6817515"/>
              <a:gd name="connsiteX3" fmla="*/ 4025685 w 4299258"/>
              <a:gd name="connsiteY3" fmla="*/ 6793034 h 6817515"/>
              <a:gd name="connsiteX4" fmla="*/ 6135 w 4299258"/>
              <a:gd name="connsiteY4" fmla="*/ 5116634 h 6817515"/>
              <a:gd name="connsiteX0" fmla="*/ 6902 w 4344730"/>
              <a:gd name="connsiteY0" fmla="*/ 5116634 h 6413135"/>
              <a:gd name="connsiteX1" fmla="*/ 3131102 w 4344730"/>
              <a:gd name="connsiteY1" fmla="*/ 11234 h 6413135"/>
              <a:gd name="connsiteX2" fmla="*/ 3950252 w 4344730"/>
              <a:gd name="connsiteY2" fmla="*/ 4106984 h 6413135"/>
              <a:gd name="connsiteX3" fmla="*/ 4083602 w 4344730"/>
              <a:gd name="connsiteY3" fmla="*/ 6373934 h 6413135"/>
              <a:gd name="connsiteX4" fmla="*/ 6902 w 4344730"/>
              <a:gd name="connsiteY4" fmla="*/ 5116634 h 6413135"/>
              <a:gd name="connsiteX0" fmla="*/ 7146 w 4225084"/>
              <a:gd name="connsiteY0" fmla="*/ 4002500 h 6375758"/>
              <a:gd name="connsiteX1" fmla="*/ 3019638 w 4225084"/>
              <a:gd name="connsiteY1" fmla="*/ 62 h 6375758"/>
              <a:gd name="connsiteX2" fmla="*/ 3838788 w 4225084"/>
              <a:gd name="connsiteY2" fmla="*/ 4095812 h 6375758"/>
              <a:gd name="connsiteX3" fmla="*/ 3972138 w 4225084"/>
              <a:gd name="connsiteY3" fmla="*/ 6362762 h 6375758"/>
              <a:gd name="connsiteX4" fmla="*/ 7146 w 4225084"/>
              <a:gd name="connsiteY4" fmla="*/ 4002500 h 6375758"/>
              <a:gd name="connsiteX0" fmla="*/ 15 w 4000964"/>
              <a:gd name="connsiteY0" fmla="*/ 4002499 h 6612132"/>
              <a:gd name="connsiteX1" fmla="*/ 3012507 w 4000964"/>
              <a:gd name="connsiteY1" fmla="*/ 61 h 6612132"/>
              <a:gd name="connsiteX2" fmla="*/ 3831657 w 4000964"/>
              <a:gd name="connsiteY2" fmla="*/ 4095811 h 6612132"/>
              <a:gd name="connsiteX3" fmla="*/ 3965007 w 4000964"/>
              <a:gd name="connsiteY3" fmla="*/ 6362761 h 6612132"/>
              <a:gd name="connsiteX4" fmla="*/ 3053204 w 4000964"/>
              <a:gd name="connsiteY4" fmla="*/ 6288796 h 6612132"/>
              <a:gd name="connsiteX5" fmla="*/ 15 w 4000964"/>
              <a:gd name="connsiteY5" fmla="*/ 4002499 h 661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964" h="6612132">
                <a:moveTo>
                  <a:pt x="15" y="4002499"/>
                </a:moveTo>
                <a:cubicBezTo>
                  <a:pt x="-6768" y="2954377"/>
                  <a:pt x="2373900" y="-15491"/>
                  <a:pt x="3012507" y="61"/>
                </a:cubicBezTo>
                <a:cubicBezTo>
                  <a:pt x="3651114" y="15613"/>
                  <a:pt x="3831657" y="1570765"/>
                  <a:pt x="3831657" y="4095811"/>
                </a:cubicBezTo>
                <a:cubicBezTo>
                  <a:pt x="3831657" y="6620857"/>
                  <a:pt x="4094749" y="5997264"/>
                  <a:pt x="3965007" y="6362761"/>
                </a:cubicBezTo>
                <a:cubicBezTo>
                  <a:pt x="3835265" y="6728258"/>
                  <a:pt x="3714036" y="6682173"/>
                  <a:pt x="3053204" y="6288796"/>
                </a:cubicBezTo>
                <a:cubicBezTo>
                  <a:pt x="2392372" y="5895419"/>
                  <a:pt x="6798" y="5050621"/>
                  <a:pt x="15" y="4002499"/>
                </a:cubicBezTo>
                <a:close/>
              </a:path>
            </a:pathLst>
          </a:cu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927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302300" y="2793922"/>
            <a:ext cx="2934907" cy="923330"/>
          </a:xfrm>
          <a:prstGeom prst="rect">
            <a:avLst/>
          </a:prstGeom>
          <a:noFill/>
        </p:spPr>
        <p:txBody>
          <a:bodyPr wrap="none" lIns="91440" tIns="45720" rIns="91440" bIns="45720">
            <a:spAutoFit/>
          </a:bodyPr>
          <a:lstStyle/>
          <a:p>
            <a:pPr algn="ctr"/>
            <a:r>
              <a:rPr lang="en-US" sz="5400" b="1" cap="none" spc="0" dirty="0" smtClean="0">
                <a:ln w="0"/>
                <a:solidFill>
                  <a:schemeClr val="bg1"/>
                </a:solidFill>
                <a:effectLst>
                  <a:outerShdw blurRad="38100" dist="19050" dir="2700000" algn="tl" rotWithShape="0">
                    <a:schemeClr val="dk1">
                      <a:alpha val="40000"/>
                    </a:schemeClr>
                  </a:outerShdw>
                </a:effectLst>
              </a:rPr>
              <a:t>SECURITY</a:t>
            </a:r>
            <a:endParaRPr lang="en-US" sz="5400" b="1" cap="none" spc="0" dirty="0">
              <a:ln w="0"/>
              <a:solidFill>
                <a:schemeClr val="bg1"/>
              </a:solidFill>
              <a:effectLst>
                <a:outerShdw blurRad="38100" dist="19050" dir="2700000" algn="tl" rotWithShape="0">
                  <a:schemeClr val="dk1">
                    <a:alpha val="40000"/>
                  </a:schemeClr>
                </a:outerShdw>
              </a:effectLst>
            </a:endParaRPr>
          </a:p>
        </p:txBody>
      </p:sp>
      <p:sp>
        <p:nvSpPr>
          <p:cNvPr id="4" name="TextBox 3"/>
          <p:cNvSpPr txBox="1"/>
          <p:nvPr/>
        </p:nvSpPr>
        <p:spPr>
          <a:xfrm>
            <a:off x="5074920" y="1516649"/>
            <a:ext cx="5189220" cy="4401205"/>
          </a:xfrm>
          <a:prstGeom prst="rect">
            <a:avLst/>
          </a:prstGeom>
          <a:noFill/>
        </p:spPr>
        <p:txBody>
          <a:bodyPr wrap="square" rtlCol="0">
            <a:spAutoFit/>
          </a:bodyPr>
          <a:lstStyle/>
          <a:p>
            <a:r>
              <a:rPr lang="en-US" sz="4000" dirty="0"/>
              <a:t>The access to make changes to a database by the user is limited and the users not able to access entire database.</a:t>
            </a:r>
          </a:p>
          <a:p>
            <a:endParaRPr lang="en-US" sz="4000" dirty="0"/>
          </a:p>
        </p:txBody>
      </p:sp>
    </p:spTree>
    <p:extLst>
      <p:ext uri="{BB962C8B-B14F-4D97-AF65-F5344CB8AC3E}">
        <p14:creationId xmlns:p14="http://schemas.microsoft.com/office/powerpoint/2010/main" val="329179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04230" y="2101425"/>
            <a:ext cx="3567226" cy="2308324"/>
          </a:xfrm>
          <a:prstGeom prst="rect">
            <a:avLst/>
          </a:prstGeom>
          <a:noFill/>
        </p:spPr>
        <p:txBody>
          <a:bodyPr wrap="square" lIns="91440" tIns="45720" rIns="91440" bIns="45720">
            <a:spAutoFit/>
          </a:bodyPr>
          <a:lstStyle/>
          <a:p>
            <a:pPr algn="ctr"/>
            <a:r>
              <a:rPr lang="en-US" sz="4800" b="1" dirty="0" smtClean="0">
                <a:ln w="0"/>
                <a:solidFill>
                  <a:schemeClr val="bg1"/>
                </a:solidFill>
                <a:effectLst>
                  <a:outerShdw blurRad="38100" dist="19050" dir="2700000" algn="tl" rotWithShape="0">
                    <a:schemeClr val="dk1">
                      <a:alpha val="40000"/>
                    </a:schemeClr>
                  </a:outerShdw>
                </a:effectLst>
              </a:rPr>
              <a:t>STORE ANY KIND OF STRUCTURED</a:t>
            </a:r>
            <a:endParaRPr lang="en-US" sz="4800" b="1" cap="none" spc="0" dirty="0">
              <a:ln w="0"/>
              <a:solidFill>
                <a:schemeClr val="bg1"/>
              </a:solidFill>
              <a:effectLst>
                <a:outerShdw blurRad="38100" dist="19050" dir="2700000" algn="tl" rotWithShape="0">
                  <a:schemeClr val="dk1">
                    <a:alpha val="40000"/>
                  </a:schemeClr>
                </a:outerShdw>
              </a:effectLst>
            </a:endParaRPr>
          </a:p>
        </p:txBody>
      </p:sp>
      <p:sp>
        <p:nvSpPr>
          <p:cNvPr id="4" name="TextBox 3"/>
          <p:cNvSpPr txBox="1"/>
          <p:nvPr/>
        </p:nvSpPr>
        <p:spPr>
          <a:xfrm>
            <a:off x="4914900" y="914400"/>
            <a:ext cx="5600700" cy="4524315"/>
          </a:xfrm>
          <a:prstGeom prst="rect">
            <a:avLst/>
          </a:prstGeom>
          <a:noFill/>
        </p:spPr>
        <p:txBody>
          <a:bodyPr wrap="square" rtlCol="0">
            <a:spAutoFit/>
          </a:bodyPr>
          <a:lstStyle/>
          <a:p>
            <a:r>
              <a:rPr lang="en-US" sz="3200" dirty="0"/>
              <a:t>The DBMS is designed in such a way that it can cater to the needs of huge business organizations and can store large data with efficient operations on them. Database can store things like cost of vegetables or cost of different brands of breads </a:t>
            </a:r>
            <a:r>
              <a:rPr lang="en-US" sz="3200" dirty="0" smtClean="0"/>
              <a:t>etc.</a:t>
            </a:r>
            <a:endParaRPr lang="en-US" sz="3200" dirty="0"/>
          </a:p>
        </p:txBody>
      </p:sp>
    </p:spTree>
    <p:extLst>
      <p:ext uri="{BB962C8B-B14F-4D97-AF65-F5344CB8AC3E}">
        <p14:creationId xmlns:p14="http://schemas.microsoft.com/office/powerpoint/2010/main" val="300135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2564" y="58869"/>
            <a:ext cx="3685431" cy="1538883"/>
          </a:xfrm>
          <a:prstGeom prst="rect">
            <a:avLst/>
          </a:prstGeom>
          <a:noFill/>
        </p:spPr>
        <p:txBody>
          <a:bodyPr wrap="none" lIns="91440" tIns="45720" rIns="91440" bIns="45720">
            <a:spAutoFit/>
          </a:bodyPr>
          <a:lstStyle/>
          <a:p>
            <a:pPr algn="ctr"/>
            <a:r>
              <a:rPr lang="en-US" sz="4000" u="sng"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APPLICATION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5" name="Group 4"/>
          <p:cNvGrpSpPr/>
          <p:nvPr/>
        </p:nvGrpSpPr>
        <p:grpSpPr>
          <a:xfrm>
            <a:off x="1014863" y="1122580"/>
            <a:ext cx="10586264" cy="5163011"/>
            <a:chOff x="275521" y="323048"/>
            <a:chExt cx="11458767" cy="6058702"/>
          </a:xfrm>
        </p:grpSpPr>
        <p:sp>
          <p:nvSpPr>
            <p:cNvPr id="6" name="Oval 5"/>
            <p:cNvSpPr/>
            <p:nvPr/>
          </p:nvSpPr>
          <p:spPr>
            <a:xfrm>
              <a:off x="9451286" y="2641600"/>
              <a:ext cx="2283002" cy="1358900"/>
            </a:xfrm>
            <a:prstGeom prst="ellipse">
              <a:avLst/>
            </a:prstGeom>
            <a:solidFill>
              <a:srgbClr val="90909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t>APPLICATION</a:t>
              </a:r>
              <a:endParaRPr lang="en-US" b="1" dirty="0"/>
            </a:p>
          </p:txBody>
        </p:sp>
        <p:sp>
          <p:nvSpPr>
            <p:cNvPr id="7" name="Oval 6">
              <a:hlinkClick r:id="rId2" action="ppaction://hlinkpres?slideindex=14&amp;slidetitle=PowerPoint Presentation"/>
            </p:cNvPr>
            <p:cNvSpPr/>
            <p:nvPr/>
          </p:nvSpPr>
          <p:spPr>
            <a:xfrm>
              <a:off x="2664922" y="5124450"/>
              <a:ext cx="1803399" cy="1257300"/>
            </a:xfrm>
            <a:prstGeom prst="ellipse">
              <a:avLst/>
            </a:prstGeom>
            <a:solidFill>
              <a:srgbClr val="9933F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smtClean="0"/>
                <a:t>BANKING</a:t>
              </a:r>
              <a:r>
                <a:rPr lang="en-US" sz="1400" b="1" dirty="0" smtClean="0"/>
                <a:t> </a:t>
              </a:r>
              <a:endParaRPr lang="en-US" sz="1400" b="1" dirty="0"/>
            </a:p>
          </p:txBody>
        </p:sp>
        <p:sp>
          <p:nvSpPr>
            <p:cNvPr id="8" name="Oval 7">
              <a:hlinkClick r:id="rId3" action="ppaction://hlinkpres?slideindex=12&amp;slidetitle=PowerPoint Presentation"/>
            </p:cNvPr>
            <p:cNvSpPr/>
            <p:nvPr/>
          </p:nvSpPr>
          <p:spPr>
            <a:xfrm>
              <a:off x="2664922" y="323048"/>
              <a:ext cx="1663700" cy="1358899"/>
            </a:xfrm>
            <a:prstGeom prst="ellipse">
              <a:avLst/>
            </a:prstGeom>
            <a:solidFill>
              <a:srgbClr val="00B0F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smtClean="0"/>
                <a:t>HEALTH CARE</a:t>
              </a:r>
              <a:endParaRPr lang="en-US" sz="2000" b="1" dirty="0"/>
            </a:p>
          </p:txBody>
        </p:sp>
        <p:sp>
          <p:nvSpPr>
            <p:cNvPr id="9" name="Oval 8">
              <a:hlinkClick r:id="rId4" action="ppaction://hlinkpres?slideindex=13&amp;slidetitle=PowerPoint Presentation"/>
            </p:cNvPr>
            <p:cNvSpPr/>
            <p:nvPr/>
          </p:nvSpPr>
          <p:spPr>
            <a:xfrm>
              <a:off x="275521" y="3765550"/>
              <a:ext cx="1917700" cy="1358900"/>
            </a:xfrm>
            <a:prstGeom prst="ellipse">
              <a:avLst/>
            </a:prstGeom>
            <a:solidFill>
              <a:srgbClr val="DF111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smtClean="0"/>
                <a:t>RAILWAY &amp;</a:t>
              </a:r>
            </a:p>
            <a:p>
              <a:pPr algn="ctr"/>
              <a:r>
                <a:rPr lang="en-US" sz="2000" b="1" dirty="0" smtClean="0"/>
                <a:t>AIRLINE</a:t>
              </a:r>
              <a:endParaRPr lang="en-US" sz="2000" b="1" dirty="0"/>
            </a:p>
          </p:txBody>
        </p:sp>
        <p:sp>
          <p:nvSpPr>
            <p:cNvPr id="10" name="Oval 9">
              <a:hlinkClick r:id="rId5" action="ppaction://hlinkpres?slideindex=15&amp;slidetitle=PowerPoint Presentation"/>
            </p:cNvPr>
            <p:cNvSpPr/>
            <p:nvPr/>
          </p:nvSpPr>
          <p:spPr>
            <a:xfrm>
              <a:off x="283773" y="1727200"/>
              <a:ext cx="1913836" cy="1358900"/>
            </a:xfrm>
            <a:prstGeom prst="ellipse">
              <a:avLst/>
            </a:prstGeom>
            <a:solidFill>
              <a:schemeClr val="bg2">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700" b="1" dirty="0" smtClean="0"/>
                <a:t>EDUCATION</a:t>
              </a:r>
              <a:endParaRPr lang="en-US" sz="1700" b="1" dirty="0"/>
            </a:p>
          </p:txBody>
        </p:sp>
        <p:cxnSp>
          <p:nvCxnSpPr>
            <p:cNvPr id="11" name="Straight Arrow Connector 10"/>
            <p:cNvCxnSpPr>
              <a:stCxn id="6" idx="2"/>
              <a:endCxn id="8" idx="5"/>
            </p:cNvCxnSpPr>
            <p:nvPr/>
          </p:nvCxnSpPr>
          <p:spPr>
            <a:xfrm flipH="1" flipV="1">
              <a:off x="4084978" y="1482941"/>
              <a:ext cx="5366308" cy="183810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6" idx="2"/>
              <a:endCxn id="9" idx="6"/>
            </p:cNvCxnSpPr>
            <p:nvPr/>
          </p:nvCxnSpPr>
          <p:spPr>
            <a:xfrm flipH="1">
              <a:off x="2193221" y="3321050"/>
              <a:ext cx="7258065" cy="11239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a:stCxn id="6" idx="2"/>
            </p:cNvCxnSpPr>
            <p:nvPr/>
          </p:nvCxnSpPr>
          <p:spPr>
            <a:xfrm flipH="1">
              <a:off x="4498325" y="3321050"/>
              <a:ext cx="4952960" cy="24320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a:stCxn id="6" idx="2"/>
            </p:cNvCxnSpPr>
            <p:nvPr/>
          </p:nvCxnSpPr>
          <p:spPr>
            <a:xfrm flipH="1" flipV="1">
              <a:off x="2193223" y="2429895"/>
              <a:ext cx="7258062" cy="8911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627094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69499" y="2470757"/>
            <a:ext cx="2806602" cy="1569660"/>
          </a:xfrm>
          <a:prstGeom prst="rect">
            <a:avLst/>
          </a:prstGeom>
          <a:noFill/>
        </p:spPr>
        <p:txBody>
          <a:bodyPr wrap="none" lIns="91440" tIns="45720" rIns="91440" bIns="45720">
            <a:spAutoFit/>
          </a:bodyPr>
          <a:lstStyle/>
          <a:p>
            <a:pPr algn="ctr"/>
            <a:r>
              <a:rPr lang="en-US" sz="4800" b="0" cap="none" spc="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HEALYH </a:t>
            </a:r>
          </a:p>
          <a:p>
            <a:pPr algn="ctr"/>
            <a:r>
              <a:rPr lang="en-US" sz="4800" b="0" cap="none" spc="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CARE</a:t>
            </a:r>
            <a:endParaRPr lang="en-US" sz="4800" b="0" cap="none" spc="0" dirty="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8" name="TextBox 7"/>
          <p:cNvSpPr txBox="1"/>
          <p:nvPr/>
        </p:nvSpPr>
        <p:spPr>
          <a:xfrm>
            <a:off x="4651665" y="1224261"/>
            <a:ext cx="7540335" cy="4062651"/>
          </a:xfrm>
          <a:prstGeom prst="rect">
            <a:avLst/>
          </a:prstGeom>
          <a:noFill/>
        </p:spPr>
        <p:txBody>
          <a:bodyPr wrap="square" rtlCol="0">
            <a:spAutoFit/>
          </a:bodyPr>
          <a:lstStyle/>
          <a:p>
            <a:r>
              <a:rPr lang="en-US" sz="4800" dirty="0"/>
              <a:t>In healthcare industry, DBMS is used to store and manage patient records, medical histories, test results, and other health related data.</a:t>
            </a:r>
            <a:r>
              <a:rPr lang="en-US" dirty="0"/>
              <a:t> </a:t>
            </a:r>
            <a:endParaRPr lang="en-US" dirty="0">
              <a:cs typeface="Calibri"/>
            </a:endParaRPr>
          </a:p>
          <a:p>
            <a:endParaRPr lang="en-US" dirty="0"/>
          </a:p>
        </p:txBody>
      </p:sp>
    </p:spTree>
    <p:extLst>
      <p:ext uri="{BB962C8B-B14F-4D97-AF65-F5344CB8AC3E}">
        <p14:creationId xmlns:p14="http://schemas.microsoft.com/office/powerpoint/2010/main" val="16626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86958" y="2624435"/>
            <a:ext cx="3275064" cy="707886"/>
          </a:xfrm>
          <a:prstGeom prst="rect">
            <a:avLst/>
          </a:prstGeom>
          <a:noFill/>
        </p:spPr>
        <p:txBody>
          <a:bodyPr wrap="none" lIns="91440" tIns="45720" rIns="91440" bIns="45720">
            <a:spAutoFit/>
          </a:bodyPr>
          <a:lstStyle/>
          <a:p>
            <a:pPr algn="ctr"/>
            <a:r>
              <a:rPr lang="en-US" sz="400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EDUCATION</a:t>
            </a:r>
            <a:endParaRPr lang="en-US" sz="4000" b="0" cap="none" spc="0" dirty="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TextBox 3"/>
          <p:cNvSpPr txBox="1"/>
          <p:nvPr/>
        </p:nvSpPr>
        <p:spPr>
          <a:xfrm>
            <a:off x="4389120" y="982980"/>
            <a:ext cx="7543800" cy="4431983"/>
          </a:xfrm>
          <a:prstGeom prst="rect">
            <a:avLst/>
          </a:prstGeom>
          <a:noFill/>
        </p:spPr>
        <p:txBody>
          <a:bodyPr wrap="square" rtlCol="0">
            <a:spAutoFit/>
          </a:bodyPr>
          <a:lstStyle/>
          <a:p>
            <a:r>
              <a:rPr lang="en-US" sz="4400" dirty="0">
                <a:cs typeface="Calibri"/>
              </a:rPr>
              <a:t>In education sector, DBMS is used to manage and organize student data, course details, library resources and activities that provides information in a well-mannered form</a:t>
            </a:r>
            <a:r>
              <a:rPr lang="en-US" dirty="0">
                <a:cs typeface="Calibri"/>
              </a:rPr>
              <a:t>.</a:t>
            </a:r>
          </a:p>
          <a:p>
            <a:endParaRPr lang="en-US" dirty="0"/>
          </a:p>
        </p:txBody>
      </p:sp>
    </p:spTree>
    <p:extLst>
      <p:ext uri="{BB962C8B-B14F-4D97-AF65-F5344CB8AC3E}">
        <p14:creationId xmlns:p14="http://schemas.microsoft.com/office/powerpoint/2010/main" val="414086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209032" y="1962925"/>
            <a:ext cx="3509358" cy="2308324"/>
          </a:xfrm>
          <a:prstGeom prst="rect">
            <a:avLst/>
          </a:prstGeom>
          <a:noFill/>
        </p:spPr>
        <p:txBody>
          <a:bodyPr wrap="none" lIns="91440" tIns="45720" rIns="91440" bIns="45720">
            <a:spAutoFit/>
          </a:bodyPr>
          <a:lstStyle/>
          <a:p>
            <a:pPr algn="ctr"/>
            <a:r>
              <a:rPr lang="en-US" sz="480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RAILWAYS </a:t>
            </a:r>
          </a:p>
          <a:p>
            <a:pPr algn="ctr"/>
            <a:r>
              <a:rPr lang="en-US" sz="4800" b="0" cap="none" spc="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&amp;</a:t>
            </a:r>
          </a:p>
          <a:p>
            <a:pPr algn="ctr"/>
            <a:r>
              <a:rPr lang="en-US" sz="480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AIRLINE</a:t>
            </a:r>
            <a:endParaRPr lang="en-US" sz="4800" b="0" cap="none" spc="0" dirty="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TextBox 3"/>
          <p:cNvSpPr txBox="1"/>
          <p:nvPr/>
        </p:nvSpPr>
        <p:spPr>
          <a:xfrm>
            <a:off x="4914900" y="891540"/>
            <a:ext cx="6560820" cy="4801314"/>
          </a:xfrm>
          <a:prstGeom prst="rect">
            <a:avLst/>
          </a:prstGeom>
          <a:noFill/>
        </p:spPr>
        <p:txBody>
          <a:bodyPr wrap="square" rtlCol="0">
            <a:spAutoFit/>
          </a:bodyPr>
          <a:lstStyle/>
          <a:p>
            <a:r>
              <a:rPr lang="en-US" sz="4800" dirty="0">
                <a:cs typeface="Calibri"/>
              </a:rPr>
              <a:t>Records related to ticket booking, arrival time, departure time, delays, and seat numbers of airplanes and trains can be done by using DBMS</a:t>
            </a:r>
            <a:r>
              <a:rPr lang="en-US" dirty="0">
                <a:cs typeface="Calibri"/>
              </a:rPr>
              <a:t>.</a:t>
            </a:r>
          </a:p>
          <a:p>
            <a:endParaRPr lang="en-US" dirty="0"/>
          </a:p>
        </p:txBody>
      </p:sp>
    </p:spTree>
    <p:extLst>
      <p:ext uri="{BB962C8B-B14F-4D97-AF65-F5344CB8AC3E}">
        <p14:creationId xmlns:p14="http://schemas.microsoft.com/office/powerpoint/2010/main" val="428046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4457" y="-15143"/>
            <a:ext cx="4468422" cy="6541460"/>
          </a:xfrm>
          <a:custGeom>
            <a:avLst/>
            <a:gdLst>
              <a:gd name="connsiteX0" fmla="*/ 0 w 7748650"/>
              <a:gd name="connsiteY0" fmla="*/ 3262746 h 6525491"/>
              <a:gd name="connsiteX1" fmla="*/ 3874325 w 7748650"/>
              <a:gd name="connsiteY1" fmla="*/ 0 h 6525491"/>
              <a:gd name="connsiteX2" fmla="*/ 7748650 w 7748650"/>
              <a:gd name="connsiteY2" fmla="*/ 3262746 h 6525491"/>
              <a:gd name="connsiteX3" fmla="*/ 3874325 w 7748650"/>
              <a:gd name="connsiteY3" fmla="*/ 6525492 h 6525491"/>
              <a:gd name="connsiteX4" fmla="*/ 0 w 7748650"/>
              <a:gd name="connsiteY4" fmla="*/ 3262746 h 6525491"/>
              <a:gd name="connsiteX0" fmla="*/ 0 w 4889336"/>
              <a:gd name="connsiteY0" fmla="*/ 3190251 h 6525642"/>
              <a:gd name="connsiteX1" fmla="*/ 1015011 w 4889336"/>
              <a:gd name="connsiteY1" fmla="*/ 77 h 6525642"/>
              <a:gd name="connsiteX2" fmla="*/ 4889336 w 4889336"/>
              <a:gd name="connsiteY2" fmla="*/ 3262823 h 6525642"/>
              <a:gd name="connsiteX3" fmla="*/ 1015011 w 4889336"/>
              <a:gd name="connsiteY3" fmla="*/ 6525569 h 6525642"/>
              <a:gd name="connsiteX4" fmla="*/ 0 w 4889336"/>
              <a:gd name="connsiteY4" fmla="*/ 3190251 h 6525642"/>
              <a:gd name="connsiteX0" fmla="*/ 103381 w 4296031"/>
              <a:gd name="connsiteY0" fmla="*/ 2988218 h 6527760"/>
              <a:gd name="connsiteX1" fmla="*/ 421706 w 4296031"/>
              <a:gd name="connsiteY1" fmla="*/ 1244 h 6527760"/>
              <a:gd name="connsiteX2" fmla="*/ 4296031 w 4296031"/>
              <a:gd name="connsiteY2" fmla="*/ 3263990 h 6527760"/>
              <a:gd name="connsiteX3" fmla="*/ 421706 w 4296031"/>
              <a:gd name="connsiteY3" fmla="*/ 6526736 h 6527760"/>
              <a:gd name="connsiteX4" fmla="*/ 103381 w 4296031"/>
              <a:gd name="connsiteY4" fmla="*/ 2988218 h 6527760"/>
              <a:gd name="connsiteX0" fmla="*/ 124483 w 4273591"/>
              <a:gd name="connsiteY0" fmla="*/ 3002597 h 6527523"/>
              <a:gd name="connsiteX1" fmla="*/ 399266 w 4273591"/>
              <a:gd name="connsiteY1" fmla="*/ 1109 h 6527523"/>
              <a:gd name="connsiteX2" fmla="*/ 4273591 w 4273591"/>
              <a:gd name="connsiteY2" fmla="*/ 3263855 h 6527523"/>
              <a:gd name="connsiteX3" fmla="*/ 399266 w 4273591"/>
              <a:gd name="connsiteY3" fmla="*/ 6526601 h 6527523"/>
              <a:gd name="connsiteX4" fmla="*/ 124483 w 4273591"/>
              <a:gd name="connsiteY4" fmla="*/ 3002597 h 6527523"/>
              <a:gd name="connsiteX0" fmla="*/ 179206 w 4226714"/>
              <a:gd name="connsiteY0" fmla="*/ 3002597 h 6527523"/>
              <a:gd name="connsiteX1" fmla="*/ 352389 w 4226714"/>
              <a:gd name="connsiteY1" fmla="*/ 1109 h 6527523"/>
              <a:gd name="connsiteX2" fmla="*/ 4226714 w 4226714"/>
              <a:gd name="connsiteY2" fmla="*/ 3263855 h 6527523"/>
              <a:gd name="connsiteX3" fmla="*/ 352389 w 4226714"/>
              <a:gd name="connsiteY3" fmla="*/ 6526601 h 6527523"/>
              <a:gd name="connsiteX4" fmla="*/ 179206 w 4226714"/>
              <a:gd name="connsiteY4" fmla="*/ 3002597 h 6527523"/>
              <a:gd name="connsiteX0" fmla="*/ 287646 w 4160983"/>
              <a:gd name="connsiteY0" fmla="*/ 3002597 h 6527523"/>
              <a:gd name="connsiteX1" fmla="*/ 286658 w 4160983"/>
              <a:gd name="connsiteY1" fmla="*/ 1109 h 6527523"/>
              <a:gd name="connsiteX2" fmla="*/ 4160983 w 4160983"/>
              <a:gd name="connsiteY2" fmla="*/ 3263855 h 6527523"/>
              <a:gd name="connsiteX3" fmla="*/ 286658 w 4160983"/>
              <a:gd name="connsiteY3" fmla="*/ 6526601 h 6527523"/>
              <a:gd name="connsiteX4" fmla="*/ 287646 w 4160983"/>
              <a:gd name="connsiteY4" fmla="*/ 3002597 h 6527523"/>
              <a:gd name="connsiteX0" fmla="*/ 213502 w 4202953"/>
              <a:gd name="connsiteY0" fmla="*/ 3016985 h 6527298"/>
              <a:gd name="connsiteX1" fmla="*/ 328628 w 4202953"/>
              <a:gd name="connsiteY1" fmla="*/ 982 h 6527298"/>
              <a:gd name="connsiteX2" fmla="*/ 4202953 w 4202953"/>
              <a:gd name="connsiteY2" fmla="*/ 3263728 h 6527298"/>
              <a:gd name="connsiteX3" fmla="*/ 328628 w 4202953"/>
              <a:gd name="connsiteY3" fmla="*/ 6526474 h 6527298"/>
              <a:gd name="connsiteX4" fmla="*/ 213502 w 4202953"/>
              <a:gd name="connsiteY4" fmla="*/ 3016985 h 6527298"/>
              <a:gd name="connsiteX0" fmla="*/ 224077 w 4213528"/>
              <a:gd name="connsiteY0" fmla="*/ 3031147 h 6541460"/>
              <a:gd name="connsiteX1" fmla="*/ 324689 w 4213528"/>
              <a:gd name="connsiteY1" fmla="*/ 630 h 6541460"/>
              <a:gd name="connsiteX2" fmla="*/ 4213528 w 4213528"/>
              <a:gd name="connsiteY2" fmla="*/ 3277890 h 6541460"/>
              <a:gd name="connsiteX3" fmla="*/ 339203 w 4213528"/>
              <a:gd name="connsiteY3" fmla="*/ 6540636 h 6541460"/>
              <a:gd name="connsiteX4" fmla="*/ 224077 w 4213528"/>
              <a:gd name="connsiteY4" fmla="*/ 3031147 h 654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528" h="6541460">
                <a:moveTo>
                  <a:pt x="224077" y="3031147"/>
                </a:moveTo>
                <a:cubicBezTo>
                  <a:pt x="221658" y="1941146"/>
                  <a:pt x="-340220" y="-40494"/>
                  <a:pt x="324689" y="630"/>
                </a:cubicBezTo>
                <a:cubicBezTo>
                  <a:pt x="989598" y="41754"/>
                  <a:pt x="4213528" y="1475925"/>
                  <a:pt x="4213528" y="3277890"/>
                </a:cubicBezTo>
                <a:cubicBezTo>
                  <a:pt x="4213528" y="5079855"/>
                  <a:pt x="1004112" y="6581760"/>
                  <a:pt x="339203" y="6540636"/>
                </a:cubicBezTo>
                <a:cubicBezTo>
                  <a:pt x="-325706" y="6499512"/>
                  <a:pt x="226496" y="4121148"/>
                  <a:pt x="224077" y="3031147"/>
                </a:cubicBezTo>
                <a:close/>
              </a:path>
            </a:pathLst>
          </a:cu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519420" y="2793922"/>
            <a:ext cx="3484545" cy="923330"/>
          </a:xfrm>
          <a:prstGeom prst="rect">
            <a:avLst/>
          </a:prstGeom>
          <a:noFill/>
        </p:spPr>
        <p:txBody>
          <a:bodyPr wrap="none" lIns="91440" tIns="45720" rIns="91440" bIns="45720">
            <a:spAutoFit/>
          </a:bodyPr>
          <a:lstStyle/>
          <a:p>
            <a:pPr algn="ctr"/>
            <a:r>
              <a:rPr lang="en-US" sz="5400" dirty="0" smtClean="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rPr>
              <a:t>BANKING</a:t>
            </a:r>
            <a:endParaRPr lang="en-US" sz="5400" b="0" cap="none" spc="0" dirty="0">
              <a:ln w="0"/>
              <a:solidFill>
                <a:srgbClr val="FFFF00"/>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TextBox 3"/>
          <p:cNvSpPr txBox="1"/>
          <p:nvPr/>
        </p:nvSpPr>
        <p:spPr>
          <a:xfrm>
            <a:off x="4549140" y="800100"/>
            <a:ext cx="7322820" cy="5262979"/>
          </a:xfrm>
          <a:prstGeom prst="rect">
            <a:avLst/>
          </a:prstGeom>
          <a:noFill/>
        </p:spPr>
        <p:txBody>
          <a:bodyPr wrap="square" rtlCol="0">
            <a:spAutoFit/>
          </a:bodyPr>
          <a:lstStyle/>
          <a:p>
            <a:r>
              <a:rPr lang="en-US" sz="4800" dirty="0">
                <a:cs typeface="Calibri"/>
              </a:rPr>
              <a:t>Thousands of new bank accounts, transactions and deposits are made on a daily basis through DBMS that keeps track of all the records in an efficient way.</a:t>
            </a:r>
          </a:p>
          <a:p>
            <a:endParaRPr lang="en-US" sz="4800" dirty="0"/>
          </a:p>
        </p:txBody>
      </p:sp>
    </p:spTree>
    <p:extLst>
      <p:ext uri="{BB962C8B-B14F-4D97-AF65-F5344CB8AC3E}">
        <p14:creationId xmlns:p14="http://schemas.microsoft.com/office/powerpoint/2010/main" val="29090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rgbClr val="7030A0"/>
            </a:gs>
            <a:gs pos="33000">
              <a:srgbClr val="FFFF00"/>
            </a:gs>
            <a:gs pos="19000">
              <a:srgbClr val="0070C0"/>
            </a:gs>
            <a:gs pos="75000">
              <a:srgbClr val="FF0000"/>
            </a:gs>
            <a:gs pos="100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36" name="Group 35"/>
          <p:cNvGrpSpPr/>
          <p:nvPr/>
        </p:nvGrpSpPr>
        <p:grpSpPr>
          <a:xfrm>
            <a:off x="528967" y="1010234"/>
            <a:ext cx="11243933" cy="5031337"/>
            <a:chOff x="1332696" y="999349"/>
            <a:chExt cx="8313263" cy="4562546"/>
          </a:xfrm>
          <a:gradFill flip="none" rotWithShape="1">
            <a:gsLst>
              <a:gs pos="0">
                <a:schemeClr val="tx1"/>
              </a:gs>
              <a:gs pos="74000">
                <a:schemeClr val="tx1"/>
              </a:gs>
              <a:gs pos="83000">
                <a:schemeClr val="tx1"/>
              </a:gs>
              <a:gs pos="100000">
                <a:schemeClr val="tx1"/>
              </a:gs>
            </a:gsLst>
            <a:lin ang="5400000" scaled="1"/>
            <a:tileRect/>
          </a:gradFill>
        </p:grpSpPr>
        <p:sp>
          <p:nvSpPr>
            <p:cNvPr id="6" name="Rounded Rectangle 5"/>
            <p:cNvSpPr/>
            <p:nvPr/>
          </p:nvSpPr>
          <p:spPr>
            <a:xfrm>
              <a:off x="1332696"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32746" y="2087023"/>
              <a:ext cx="570225" cy="269160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96493"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90578" y="999349"/>
              <a:ext cx="400050" cy="45625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984663"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384713" y="2087023"/>
              <a:ext cx="449262" cy="269160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799248" y="1247035"/>
              <a:ext cx="473122"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262995" y="999349"/>
              <a:ext cx="400050" cy="45625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657080"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5057130" y="2087023"/>
              <a:ext cx="570225" cy="269160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5520877"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5914962" y="999349"/>
              <a:ext cx="400050" cy="45625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305636" y="1247035"/>
              <a:ext cx="400050"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6705686" y="2087023"/>
              <a:ext cx="449262" cy="269160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139010" y="1247035"/>
              <a:ext cx="430474"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563518" y="999349"/>
              <a:ext cx="400050" cy="45625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954192" y="1247035"/>
              <a:ext cx="433885"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8388077" y="2087023"/>
              <a:ext cx="449262" cy="269160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8772786" y="1247035"/>
              <a:ext cx="479087" cy="406717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245909" y="999349"/>
              <a:ext cx="400050" cy="45625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p:cNvSpPr/>
          <p:nvPr/>
        </p:nvSpPr>
        <p:spPr>
          <a:xfrm>
            <a:off x="1234432" y="2741072"/>
            <a:ext cx="9140966" cy="1569660"/>
          </a:xfrm>
          <a:prstGeom prst="rect">
            <a:avLst/>
          </a:prstGeom>
          <a:noFill/>
        </p:spPr>
        <p:txBody>
          <a:bodyPr wrap="square" lIns="91440" tIns="45720" rIns="91440" bIns="45720">
            <a:spAutoFit/>
          </a:bodyPr>
          <a:lstStyle/>
          <a:p>
            <a:pPr algn="ctr"/>
            <a:r>
              <a:rPr lang="en-US" sz="9600" spc="1500" dirty="0" smtClean="0">
                <a:ln w="0"/>
                <a:solidFill>
                  <a:schemeClr val="bg1">
                    <a:lumMod val="95000"/>
                  </a:schemeClr>
                </a:solidFill>
                <a:effectLst>
                  <a:outerShdw blurRad="38100" dist="19050" dir="2700000" algn="tl" rotWithShape="0">
                    <a:schemeClr val="dk1">
                      <a:alpha val="40000"/>
                    </a:schemeClr>
                  </a:outerShdw>
                </a:effectLst>
                <a:latin typeface="LATO"/>
              </a:rPr>
              <a:t>THANK YOU</a:t>
            </a:r>
            <a:endParaRPr lang="en-US" sz="9600" b="0" cap="none" spc="1500" dirty="0">
              <a:ln w="0"/>
              <a:solidFill>
                <a:schemeClr val="bg1">
                  <a:lumMod val="95000"/>
                </a:schemeClr>
              </a:solidFill>
              <a:effectLst>
                <a:outerShdw blurRad="38100" dist="19050" dir="2700000" algn="tl" rotWithShape="0">
                  <a:schemeClr val="dk1">
                    <a:alpha val="40000"/>
                  </a:schemeClr>
                </a:outerShdw>
              </a:effectLst>
              <a:latin typeface="LATO"/>
            </a:endParaRPr>
          </a:p>
        </p:txBody>
      </p:sp>
    </p:spTree>
    <p:extLst>
      <p:ext uri="{BB962C8B-B14F-4D97-AF65-F5344CB8AC3E}">
        <p14:creationId xmlns:p14="http://schemas.microsoft.com/office/powerpoint/2010/main" val="1285539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2000"/>
                                        <p:tgtEl>
                                          <p:spTgt spid="36"/>
                                        </p:tgtEl>
                                      </p:cBhvr>
                                    </p:animEffect>
                                  </p:childTnLst>
                                </p:cTn>
                              </p:par>
                            </p:childTnLst>
                          </p:cTn>
                        </p:par>
                        <p:par>
                          <p:cTn id="8" fill="hold">
                            <p:stCondLst>
                              <p:cond delay="2000"/>
                            </p:stCondLst>
                            <p:childTnLst>
                              <p:par>
                                <p:cTn id="9" presetID="45"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2000"/>
                                        <p:tgtEl>
                                          <p:spTgt spid="37"/>
                                        </p:tgtEl>
                                      </p:cBhvr>
                                    </p:animEffect>
                                    <p:anim calcmode="lin" valueType="num">
                                      <p:cBhvr>
                                        <p:cTn id="12" dur="2000" fill="hold"/>
                                        <p:tgtEl>
                                          <p:spTgt spid="37"/>
                                        </p:tgtEl>
                                        <p:attrNameLst>
                                          <p:attrName>ppt_w</p:attrName>
                                        </p:attrNameLst>
                                      </p:cBhvr>
                                      <p:tavLst>
                                        <p:tav tm="0" fmla="#ppt_w*sin(2.5*pi*$)">
                                          <p:val>
                                            <p:fltVal val="0"/>
                                          </p:val>
                                        </p:tav>
                                        <p:tav tm="100000">
                                          <p:val>
                                            <p:fltVal val="1"/>
                                          </p:val>
                                        </p:tav>
                                      </p:tavLst>
                                    </p:anim>
                                    <p:anim calcmode="lin" valueType="num">
                                      <p:cBhvr>
                                        <p:cTn id="13" dur="20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2757"/>
            <a:ext cx="8049986" cy="5693866"/>
          </a:xfrm>
          <a:prstGeom prst="rect">
            <a:avLst/>
          </a:prstGeom>
        </p:spPr>
        <p:txBody>
          <a:bodyPr wrap="square">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i="1" u="sng" dirty="0">
                <a:solidFill>
                  <a:srgbClr val="00B0F0"/>
                </a:solidFill>
              </a:rPr>
              <a:t>data</a:t>
            </a:r>
            <a:r>
              <a:rPr lang="en-US" sz="2800" i="1" u="sng" dirty="0"/>
              <a:t>base</a:t>
            </a:r>
            <a:r>
              <a:rPr lang="en-US" sz="2800" dirty="0"/>
              <a:t> means </a:t>
            </a:r>
            <a:r>
              <a:rPr lang="en-US" sz="2800" b="1" dirty="0"/>
              <a:t>Collection of </a:t>
            </a:r>
            <a:r>
              <a:rPr lang="en-US" sz="2800" b="1" u="sng" dirty="0">
                <a:solidFill>
                  <a:srgbClr val="00B0F0"/>
                </a:solidFill>
              </a:rPr>
              <a:t>related data </a:t>
            </a:r>
            <a:r>
              <a:rPr lang="en-US" sz="2800" b="1" dirty="0"/>
              <a:t>stored electronically in </a:t>
            </a:r>
            <a:r>
              <a:rPr lang="en-US" sz="2800" b="1" u="sng" dirty="0">
                <a:solidFill>
                  <a:srgbClr val="00B0F0"/>
                </a:solidFill>
              </a:rPr>
              <a:t>systematic Manner</a:t>
            </a:r>
            <a:r>
              <a:rPr lang="en-US" sz="2800" b="1" dirty="0"/>
              <a:t> </a:t>
            </a:r>
            <a:r>
              <a:rPr lang="en-US" sz="2800" dirty="0"/>
              <a:t>and </a:t>
            </a:r>
            <a:r>
              <a:rPr lang="en-US" sz="2800" i="1" u="sng" dirty="0"/>
              <a:t>management system </a:t>
            </a:r>
            <a:r>
              <a:rPr lang="en-US" sz="2800" b="1" dirty="0"/>
              <a:t>means set of program to store and retrieve those data(present in database).</a:t>
            </a:r>
          </a:p>
          <a:p>
            <a:pPr marL="457200" indent="-457200">
              <a:buFont typeface="Wingdings" panose="05000000000000000000" pitchFamily="2" charset="2"/>
              <a:buChar char="Ø"/>
            </a:pPr>
            <a:r>
              <a:rPr lang="en-US" sz="2800" dirty="0" smtClean="0"/>
              <a:t>DBMS is a collection of data and set of program to access and store those data in an easy and efficient manner. </a:t>
            </a:r>
            <a:endParaRPr lang="en-US" sz="2800" dirty="0" smtClean="0"/>
          </a:p>
          <a:p>
            <a:pPr marL="457200" indent="-457200">
              <a:buFont typeface="Wingdings" panose="05000000000000000000" pitchFamily="2" charset="2"/>
              <a:buChar char="Ø"/>
            </a:pPr>
            <a:r>
              <a:rPr lang="en-US" sz="2800" dirty="0" smtClean="0"/>
              <a:t>DBMS </a:t>
            </a:r>
            <a:r>
              <a:rPr lang="en-US" sz="2800" dirty="0" smtClean="0"/>
              <a:t>is a software which is used to manage </a:t>
            </a:r>
            <a:r>
              <a:rPr lang="en-US" sz="2800" u="sng" dirty="0" smtClean="0">
                <a:solidFill>
                  <a:srgbClr val="00B0F0"/>
                </a:solidFill>
              </a:rPr>
              <a:t>relational database</a:t>
            </a:r>
            <a:r>
              <a:rPr lang="en-US" sz="2800" u="sng" dirty="0" smtClean="0">
                <a:solidFill>
                  <a:srgbClr val="00B0F0"/>
                </a:solidFill>
              </a:rPr>
              <a:t>.</a:t>
            </a:r>
          </a:p>
          <a:p>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300" y="142918"/>
            <a:ext cx="5795555" cy="5715000"/>
          </a:xfrm>
          <a:prstGeom prst="rect">
            <a:avLst/>
          </a:prstGeom>
        </p:spPr>
      </p:pic>
      <p:sp>
        <p:nvSpPr>
          <p:cNvPr id="6" name="Rectangle 5"/>
          <p:cNvSpPr/>
          <p:nvPr/>
        </p:nvSpPr>
        <p:spPr>
          <a:xfrm>
            <a:off x="3795295" y="124871"/>
            <a:ext cx="4254691" cy="707886"/>
          </a:xfrm>
          <a:prstGeom prst="rect">
            <a:avLst/>
          </a:prstGeom>
          <a:noFill/>
        </p:spPr>
        <p:txBody>
          <a:bodyPr wrap="none" lIns="91440" tIns="45720" rIns="91440" bIns="45720">
            <a:spAutoFit/>
          </a:bodyPr>
          <a:lstStyle/>
          <a:p>
            <a:pPr algn="ctr"/>
            <a:r>
              <a:rPr lang="en-US" sz="4000" b="0" u="sng" cap="none" spc="0" dirty="0" smtClean="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945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3000"/>
                                        <p:tgtEl>
                                          <p:spTgt spid="2"/>
                                        </p:tgtEl>
                                      </p:cBhvr>
                                    </p:animEffect>
                                  </p:childTnLst>
                                </p:cTn>
                              </p:par>
                            </p:childTnLst>
                          </p:cTn>
                        </p:par>
                        <p:par>
                          <p:cTn id="8" fill="hold">
                            <p:stCondLst>
                              <p:cond delay="30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3000" fill="hold"/>
                                        <p:tgtEl>
                                          <p:spTgt spid="5"/>
                                        </p:tgtEl>
                                        <p:attrNameLst>
                                          <p:attrName>ppt_w</p:attrName>
                                        </p:attrNameLst>
                                      </p:cBhvr>
                                      <p:tavLst>
                                        <p:tav tm="0">
                                          <p:val>
                                            <p:fltVal val="0"/>
                                          </p:val>
                                        </p:tav>
                                        <p:tav tm="100000">
                                          <p:val>
                                            <p:strVal val="#ppt_w"/>
                                          </p:val>
                                        </p:tav>
                                      </p:tavLst>
                                    </p:anim>
                                    <p:anim calcmode="lin" valueType="num">
                                      <p:cBhvr>
                                        <p:cTn id="12" dur="3000" fill="hold"/>
                                        <p:tgtEl>
                                          <p:spTgt spid="5"/>
                                        </p:tgtEl>
                                        <p:attrNameLst>
                                          <p:attrName>ppt_h</p:attrName>
                                        </p:attrNameLst>
                                      </p:cBhvr>
                                      <p:tavLst>
                                        <p:tav tm="0">
                                          <p:val>
                                            <p:fltVal val="0"/>
                                          </p:val>
                                        </p:tav>
                                        <p:tav tm="100000">
                                          <p:val>
                                            <p:strVal val="#ppt_h"/>
                                          </p:val>
                                        </p:tav>
                                      </p:tavLst>
                                    </p:anim>
                                    <p:anim calcmode="lin" valueType="num">
                                      <p:cBhvr>
                                        <p:cTn id="13" dur="3000" fill="hold"/>
                                        <p:tgtEl>
                                          <p:spTgt spid="5"/>
                                        </p:tgtEl>
                                        <p:attrNameLst>
                                          <p:attrName>style.rotation</p:attrName>
                                        </p:attrNameLst>
                                      </p:cBhvr>
                                      <p:tavLst>
                                        <p:tav tm="0">
                                          <p:val>
                                            <p:fltVal val="90"/>
                                          </p:val>
                                        </p:tav>
                                        <p:tav tm="100000">
                                          <p:val>
                                            <p:fltVal val="0"/>
                                          </p:val>
                                        </p:tav>
                                      </p:tavLst>
                                    </p:anim>
                                    <p:animEffect transition="in" filter="fade">
                                      <p:cBhvr>
                                        <p:cTn id="14"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319" y="41564"/>
            <a:ext cx="1996701" cy="923330"/>
          </a:xfrm>
          <a:prstGeom prst="rect">
            <a:avLst/>
          </a:prstGeom>
          <a:noFill/>
        </p:spPr>
        <p:txBody>
          <a:bodyPr wrap="none" lIns="91440" tIns="45720" rIns="91440" bIns="45720">
            <a:spAutoFit/>
          </a:bodyPr>
          <a:lstStyle/>
          <a:p>
            <a:pPr algn="ctr"/>
            <a:r>
              <a:rPr lang="en-US" sz="5400" u="sng" dirty="0" smtClean="0">
                <a:ln w="0"/>
                <a:solidFill>
                  <a:srgbClr val="0D2AA3"/>
                </a:solidFill>
                <a:effectLst>
                  <a:outerShdw blurRad="38100" dist="19050" dir="2700000" algn="tl" rotWithShape="0">
                    <a:schemeClr val="dk1">
                      <a:alpha val="40000"/>
                    </a:schemeClr>
                  </a:outerShdw>
                </a:effectLst>
                <a:latin typeface="Arial Rounded MT Bold" panose="020F0704030504030204" pitchFamily="34" charset="0"/>
              </a:rPr>
              <a:t>DATA</a:t>
            </a:r>
            <a:endParaRPr lang="en-US" sz="5400" u="sng" cap="none" spc="0" dirty="0">
              <a:ln w="0"/>
              <a:solidFill>
                <a:srgbClr val="0D2AA3"/>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Rectangle 2"/>
          <p:cNvSpPr/>
          <p:nvPr/>
        </p:nvSpPr>
        <p:spPr>
          <a:xfrm>
            <a:off x="325447" y="923330"/>
            <a:ext cx="4994698" cy="923330"/>
          </a:xfrm>
          <a:prstGeom prst="rect">
            <a:avLst/>
          </a:prstGeom>
          <a:noFill/>
        </p:spPr>
        <p:txBody>
          <a:bodyPr wrap="square" lIns="91440" tIns="45720" rIns="91440" bIns="45720">
            <a:spAutoFit/>
          </a:bodyPr>
          <a:lstStyle/>
          <a:p>
            <a:pPr algn="ctr"/>
            <a:r>
              <a:rPr lang="en-US" sz="4000" dirty="0" smtClean="0">
                <a:ln w="0"/>
                <a:effectLst>
                  <a:outerShdw blurRad="38100" dist="19050" dir="2700000" algn="tl" rotWithShape="0">
                    <a:schemeClr val="dk1">
                      <a:alpha val="40000"/>
                    </a:schemeClr>
                  </a:outerShdw>
                </a:effectLst>
              </a:rPr>
              <a:t>-&gt;</a:t>
            </a:r>
            <a:r>
              <a:rPr lang="en-US" sz="5400" dirty="0" smtClean="0">
                <a:ln w="0"/>
                <a:effectLst>
                  <a:outerShdw blurRad="38100" dist="19050" dir="2700000" algn="tl" rotWithShape="0">
                    <a:schemeClr val="dk1">
                      <a:alpha val="40000"/>
                    </a:schemeClr>
                  </a:outerShdw>
                </a:effectLst>
              </a:rPr>
              <a:t> </a:t>
            </a:r>
            <a:r>
              <a:rPr lang="en-US" sz="3200" dirty="0" smtClean="0">
                <a:ln w="0"/>
                <a:effectLst>
                  <a:outerShdw blurRad="38100" dist="19050" dir="2700000" algn="tl" rotWithShape="0">
                    <a:schemeClr val="dk1">
                      <a:alpha val="40000"/>
                    </a:schemeClr>
                  </a:outerShdw>
                </a:effectLst>
              </a:rPr>
              <a:t>Collection of information.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747319" y="1969808"/>
            <a:ext cx="230543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rPr>
              <a:t>FOR EXAMPLE:</a:t>
            </a:r>
            <a:endParaRPr lang="en-US" sz="3600" b="0" cap="none" spc="0" dirty="0">
              <a:ln w="0"/>
              <a:solidFill>
                <a:schemeClr val="tx1"/>
              </a:solidFill>
              <a:effectLst>
                <a:outerShdw blurRad="38100" dist="19050" dir="2700000" algn="tl" rotWithShape="0">
                  <a:schemeClr val="dk1">
                    <a:alpha val="40000"/>
                  </a:schemeClr>
                </a:outerShdw>
              </a:effectLst>
              <a:latin typeface="Bahnschrift Condensed" panose="020B0502040204020203" pitchFamily="34" charset="0"/>
            </a:endParaRPr>
          </a:p>
        </p:txBody>
      </p:sp>
      <p:sp>
        <p:nvSpPr>
          <p:cNvPr id="5" name="Rectangle 4"/>
          <p:cNvSpPr/>
          <p:nvPr/>
        </p:nvSpPr>
        <p:spPr>
          <a:xfrm>
            <a:off x="3673570" y="1968035"/>
            <a:ext cx="4171702" cy="4211782"/>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885705" y="2283097"/>
            <a:ext cx="3268266" cy="3131401"/>
            <a:chOff x="6885705" y="2283097"/>
            <a:chExt cx="3268266" cy="3131401"/>
          </a:xfrm>
        </p:grpSpPr>
        <p:sp>
          <p:nvSpPr>
            <p:cNvPr id="7" name="Minus 6"/>
            <p:cNvSpPr/>
            <p:nvPr/>
          </p:nvSpPr>
          <p:spPr>
            <a:xfrm>
              <a:off x="6885705" y="2378956"/>
              <a:ext cx="1343891" cy="22167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inus 7"/>
            <p:cNvSpPr/>
            <p:nvPr/>
          </p:nvSpPr>
          <p:spPr>
            <a:xfrm>
              <a:off x="6885705" y="3197395"/>
              <a:ext cx="1343891" cy="22167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inus 8"/>
            <p:cNvSpPr/>
            <p:nvPr/>
          </p:nvSpPr>
          <p:spPr>
            <a:xfrm>
              <a:off x="6885706" y="5072830"/>
              <a:ext cx="1343891" cy="22167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inus 9"/>
            <p:cNvSpPr/>
            <p:nvPr/>
          </p:nvSpPr>
          <p:spPr>
            <a:xfrm>
              <a:off x="6885705" y="4102532"/>
              <a:ext cx="1343891" cy="22167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90777" y="2283097"/>
              <a:ext cx="1829347"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Phone name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8090777" y="3068302"/>
              <a:ext cx="2063194"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Battery backup</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8090777" y="3946021"/>
              <a:ext cx="805029"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Price</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8193595" y="4952833"/>
              <a:ext cx="1404423" cy="461665"/>
            </a:xfrm>
            <a:prstGeom prst="rect">
              <a:avLst/>
            </a:prstGeom>
            <a:noFill/>
          </p:spPr>
          <p:txBody>
            <a:bodyPr wrap="non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processor</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sp>
        <p:nvSpPr>
          <p:cNvPr id="15" name="Minus 14"/>
          <p:cNvSpPr/>
          <p:nvPr/>
        </p:nvSpPr>
        <p:spPr>
          <a:xfrm rot="5400000">
            <a:off x="8490274" y="3840788"/>
            <a:ext cx="4560567" cy="117492"/>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9829800" y="2182987"/>
            <a:ext cx="1833661" cy="3417546"/>
            <a:chOff x="9829800" y="2182987"/>
            <a:chExt cx="1833661" cy="3417546"/>
          </a:xfrm>
        </p:grpSpPr>
        <p:sp>
          <p:nvSpPr>
            <p:cNvPr id="17" name="Minus 16"/>
            <p:cNvSpPr/>
            <p:nvPr/>
          </p:nvSpPr>
          <p:spPr>
            <a:xfrm>
              <a:off x="9829800" y="2182987"/>
              <a:ext cx="1092200" cy="7214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29800" y="5528390"/>
              <a:ext cx="1092200" cy="7214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711811" y="3855708"/>
              <a:ext cx="387988" cy="90313"/>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10849745" y="3592105"/>
              <a:ext cx="1042658"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DATA</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81638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2757"/>
            <a:ext cx="8049986" cy="5262979"/>
          </a:xfrm>
          <a:prstGeom prst="rect">
            <a:avLst/>
          </a:prstGeom>
        </p:spPr>
        <p:txBody>
          <a:bodyPr wrap="square">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b="1" u="sng" dirty="0">
                <a:solidFill>
                  <a:schemeClr val="bg1">
                    <a:lumMod val="65000"/>
                  </a:schemeClr>
                </a:solidFill>
              </a:rPr>
              <a:t>data</a:t>
            </a:r>
            <a:r>
              <a:rPr lang="en-US" sz="2800" b="1" u="sng" dirty="0"/>
              <a:t>base</a:t>
            </a:r>
            <a:r>
              <a:rPr lang="en-US" sz="2800" dirty="0"/>
              <a:t> means </a:t>
            </a:r>
            <a:r>
              <a:rPr lang="en-US" sz="2800" i="1" dirty="0"/>
              <a:t>Collection of </a:t>
            </a:r>
            <a:r>
              <a:rPr lang="en-US" sz="2800" i="1" u="sng" dirty="0">
                <a:solidFill>
                  <a:srgbClr val="00B0F0"/>
                </a:solidFill>
              </a:rPr>
              <a:t>related data </a:t>
            </a:r>
            <a:r>
              <a:rPr lang="en-US" sz="2800" i="1" dirty="0"/>
              <a:t>stored electronically in </a:t>
            </a:r>
            <a:r>
              <a:rPr lang="en-US" sz="2800" i="1" u="sng" dirty="0">
                <a:solidFill>
                  <a:srgbClr val="00B0F0"/>
                </a:solidFill>
              </a:rPr>
              <a:t>systematic Manner</a:t>
            </a:r>
            <a:r>
              <a:rPr lang="en-US" sz="2800" i="1" u="sng" dirty="0"/>
              <a:t> </a:t>
            </a:r>
            <a:r>
              <a:rPr lang="en-US" sz="2800" dirty="0"/>
              <a:t>and </a:t>
            </a:r>
            <a:r>
              <a:rPr lang="en-US" sz="2800" b="1" u="sng" dirty="0"/>
              <a:t>management system </a:t>
            </a:r>
            <a:r>
              <a:rPr lang="en-US" sz="2800" i="1" dirty="0"/>
              <a:t>means set of program to store and retrieve those data(present in database).</a:t>
            </a:r>
          </a:p>
          <a:p>
            <a:pPr marL="457200" indent="-457200">
              <a:buFont typeface="Wingdings" panose="05000000000000000000" pitchFamily="2" charset="2"/>
              <a:buChar char="Ø"/>
            </a:pPr>
            <a:r>
              <a:rPr lang="en-US" sz="2800" dirty="0" smtClean="0"/>
              <a:t>DBMS is a collection of data and set of program to access and store those data in an easy and efficient manner.</a:t>
            </a:r>
          </a:p>
          <a:p>
            <a:pPr marL="457200" indent="-457200">
              <a:buFont typeface="Wingdings" panose="05000000000000000000" pitchFamily="2" charset="2"/>
              <a:buChar char="Ø"/>
            </a:pPr>
            <a:r>
              <a:rPr lang="en-US" sz="2800" dirty="0" smtClean="0"/>
              <a:t> DBMS is a software which is used to manage </a:t>
            </a:r>
            <a:r>
              <a:rPr lang="en-US" sz="2800" u="sng" dirty="0" smtClean="0">
                <a:solidFill>
                  <a:srgbClr val="09B7ED"/>
                </a:solidFill>
              </a:rPr>
              <a:t>related database.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73" y="124871"/>
            <a:ext cx="5795555" cy="5715000"/>
          </a:xfrm>
          <a:prstGeom prst="rect">
            <a:avLst/>
          </a:prstGeom>
        </p:spPr>
      </p:pic>
      <p:sp>
        <p:nvSpPr>
          <p:cNvPr id="4" name="Rectangle 3"/>
          <p:cNvSpPr/>
          <p:nvPr/>
        </p:nvSpPr>
        <p:spPr>
          <a:xfrm>
            <a:off x="3795295" y="124871"/>
            <a:ext cx="4254691" cy="707886"/>
          </a:xfrm>
          <a:prstGeom prst="rect">
            <a:avLst/>
          </a:prstGeom>
          <a:noFill/>
        </p:spPr>
        <p:txBody>
          <a:bodyPr wrap="none" lIns="91440" tIns="45720" rIns="91440" bIns="45720">
            <a:spAutoFit/>
          </a:bodyPr>
          <a:lstStyle/>
          <a:p>
            <a:pPr algn="ctr"/>
            <a:r>
              <a:rPr lang="en-US" sz="4000" b="0" u="sng" cap="none" spc="0" dirty="0" smtClean="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17348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3684234" y="-55016"/>
            <a:ext cx="4208043" cy="769441"/>
          </a:xfrm>
          <a:prstGeom prst="rect">
            <a:avLst/>
          </a:prstGeom>
          <a:noFill/>
        </p:spPr>
        <p:txBody>
          <a:bodyPr wrap="square" lIns="91440" tIns="45720" rIns="91440" bIns="45720">
            <a:spAutoFit/>
          </a:bodyPr>
          <a:lstStyle/>
          <a:p>
            <a:pPr algn="ctr"/>
            <a:r>
              <a:rPr lang="en-US" sz="4400" u="sng" dirty="0" smtClean="0">
                <a:ln w="0"/>
                <a:solidFill>
                  <a:srgbClr val="0070C0"/>
                </a:solidFill>
                <a:effectLst>
                  <a:outerShdw blurRad="38100" dist="19050" dir="2700000" algn="tl" rotWithShape="0">
                    <a:schemeClr val="dk1">
                      <a:alpha val="40000"/>
                    </a:schemeClr>
                  </a:outerShdw>
                </a:effectLst>
                <a:latin typeface="Arial Rounded MT Bold" panose="020F0704030504030204" pitchFamily="34" charset="0"/>
              </a:rPr>
              <a:t>RELATED</a:t>
            </a:r>
            <a:r>
              <a:rPr lang="en-US" sz="4400" b="1" u="sng" dirty="0" smtClean="0">
                <a:ln w="0"/>
                <a:solidFill>
                  <a:srgbClr val="0070C0"/>
                </a:solidFill>
                <a:effectLst>
                  <a:outerShdw blurRad="38100" dist="19050" dir="2700000" algn="tl" rotWithShape="0">
                    <a:schemeClr val="dk1">
                      <a:alpha val="40000"/>
                    </a:schemeClr>
                  </a:outerShdw>
                </a:effectLst>
              </a:rPr>
              <a:t> DATA</a:t>
            </a:r>
            <a:endParaRPr lang="en-US" sz="4400" b="1" u="sng" cap="none" spc="0" dirty="0">
              <a:ln w="0"/>
              <a:solidFill>
                <a:srgbClr val="0070C0"/>
              </a:solidFill>
              <a:effectLst>
                <a:outerShdw blurRad="38100" dist="19050" dir="2700000" algn="tl" rotWithShape="0">
                  <a:schemeClr val="dk1">
                    <a:alpha val="40000"/>
                  </a:schemeClr>
                </a:outerShdw>
              </a:effectLst>
            </a:endParaRPr>
          </a:p>
        </p:txBody>
      </p:sp>
      <p:sp>
        <p:nvSpPr>
          <p:cNvPr id="35" name="Rectangle 34"/>
          <p:cNvSpPr/>
          <p:nvPr/>
        </p:nvSpPr>
        <p:spPr>
          <a:xfrm>
            <a:off x="574173" y="208179"/>
            <a:ext cx="4442361" cy="371021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921829" y="1207613"/>
            <a:ext cx="5448300" cy="4969811"/>
            <a:chOff x="5921829" y="1207613"/>
            <a:chExt cx="5448300" cy="4969811"/>
          </a:xfrm>
        </p:grpSpPr>
        <p:sp>
          <p:nvSpPr>
            <p:cNvPr id="37" name="Rectangle 36"/>
            <p:cNvSpPr/>
            <p:nvPr/>
          </p:nvSpPr>
          <p:spPr>
            <a:xfrm>
              <a:off x="7532914" y="1262743"/>
              <a:ext cx="1683658" cy="155302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47627" y="3550557"/>
              <a:ext cx="1727200" cy="155302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437085" y="3710214"/>
              <a:ext cx="1335314" cy="1233714"/>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9448800" y="1809750"/>
              <a:ext cx="1357313" cy="1466850"/>
              <a:chOff x="9448800" y="1809750"/>
              <a:chExt cx="1357313" cy="1466850"/>
            </a:xfrm>
          </p:grpSpPr>
          <p:sp>
            <p:nvSpPr>
              <p:cNvPr id="54" name="Freeform 53"/>
              <p:cNvSpPr/>
              <p:nvPr/>
            </p:nvSpPr>
            <p:spPr>
              <a:xfrm>
                <a:off x="9448800" y="1905000"/>
                <a:ext cx="1282700" cy="1371600"/>
              </a:xfrm>
              <a:custGeom>
                <a:avLst/>
                <a:gdLst>
                  <a:gd name="connsiteX0" fmla="*/ 0 w 1053761"/>
                  <a:gd name="connsiteY0" fmla="*/ 0 h 1308100"/>
                  <a:gd name="connsiteX1" fmla="*/ 939800 w 1053761"/>
                  <a:gd name="connsiteY1" fmla="*/ 266700 h 1308100"/>
                  <a:gd name="connsiteX2" fmla="*/ 1003300 w 1053761"/>
                  <a:gd name="connsiteY2" fmla="*/ 1308100 h 1308100"/>
                </a:gdLst>
                <a:ahLst/>
                <a:cxnLst>
                  <a:cxn ang="0">
                    <a:pos x="connsiteX0" y="connsiteY0"/>
                  </a:cxn>
                  <a:cxn ang="0">
                    <a:pos x="connsiteX1" y="connsiteY1"/>
                  </a:cxn>
                  <a:cxn ang="0">
                    <a:pos x="connsiteX2" y="connsiteY2"/>
                  </a:cxn>
                </a:cxnLst>
                <a:rect l="l" t="t" r="r" b="b"/>
                <a:pathLst>
                  <a:path w="1053761" h="1308100">
                    <a:moveTo>
                      <a:pt x="0" y="0"/>
                    </a:moveTo>
                    <a:cubicBezTo>
                      <a:pt x="386291" y="24341"/>
                      <a:pt x="772583" y="48683"/>
                      <a:pt x="939800" y="266700"/>
                    </a:cubicBezTo>
                    <a:cubicBezTo>
                      <a:pt x="1107017" y="484717"/>
                      <a:pt x="1055158" y="896408"/>
                      <a:pt x="1003300" y="1308100"/>
                    </a:cubicBezTo>
                  </a:path>
                </a:pathLst>
              </a:custGeom>
              <a:noFill/>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55" name="Straight Connector 54"/>
              <p:cNvCxnSpPr>
                <a:stCxn id="54" idx="0"/>
              </p:cNvCxnSpPr>
              <p:nvPr/>
            </p:nvCxnSpPr>
            <p:spPr>
              <a:xfrm>
                <a:off x="9448800" y="1905000"/>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6" name="Straight Connector 55"/>
              <p:cNvCxnSpPr/>
              <p:nvPr/>
            </p:nvCxnSpPr>
            <p:spPr>
              <a:xfrm>
                <a:off x="10558462" y="3071812"/>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7" name="Straight Connector 56"/>
              <p:cNvCxnSpPr/>
              <p:nvPr/>
            </p:nvCxnSpPr>
            <p:spPr>
              <a:xfrm flipH="1">
                <a:off x="9458325" y="1809750"/>
                <a:ext cx="218622" cy="9525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8" name="Straight Connector 57"/>
              <p:cNvCxnSpPr/>
              <p:nvPr/>
            </p:nvCxnSpPr>
            <p:spPr>
              <a:xfrm flipH="1">
                <a:off x="10672762" y="3080770"/>
                <a:ext cx="133351" cy="19583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grpSp>
        <p:grpSp>
          <p:nvGrpSpPr>
            <p:cNvPr id="41" name="Group 40"/>
            <p:cNvGrpSpPr/>
            <p:nvPr/>
          </p:nvGrpSpPr>
          <p:grpSpPr>
            <a:xfrm rot="14365058">
              <a:off x="6267561" y="2082346"/>
              <a:ext cx="1357313" cy="1466850"/>
              <a:chOff x="9448800" y="1809750"/>
              <a:chExt cx="1357313" cy="1466850"/>
            </a:xfrm>
          </p:grpSpPr>
          <p:sp>
            <p:nvSpPr>
              <p:cNvPr id="49" name="Freeform 48"/>
              <p:cNvSpPr/>
              <p:nvPr/>
            </p:nvSpPr>
            <p:spPr>
              <a:xfrm>
                <a:off x="9448800" y="1905000"/>
                <a:ext cx="1282700" cy="1371600"/>
              </a:xfrm>
              <a:custGeom>
                <a:avLst/>
                <a:gdLst>
                  <a:gd name="connsiteX0" fmla="*/ 0 w 1053761"/>
                  <a:gd name="connsiteY0" fmla="*/ 0 h 1308100"/>
                  <a:gd name="connsiteX1" fmla="*/ 939800 w 1053761"/>
                  <a:gd name="connsiteY1" fmla="*/ 266700 h 1308100"/>
                  <a:gd name="connsiteX2" fmla="*/ 1003300 w 1053761"/>
                  <a:gd name="connsiteY2" fmla="*/ 1308100 h 1308100"/>
                </a:gdLst>
                <a:ahLst/>
                <a:cxnLst>
                  <a:cxn ang="0">
                    <a:pos x="connsiteX0" y="connsiteY0"/>
                  </a:cxn>
                  <a:cxn ang="0">
                    <a:pos x="connsiteX1" y="connsiteY1"/>
                  </a:cxn>
                  <a:cxn ang="0">
                    <a:pos x="connsiteX2" y="connsiteY2"/>
                  </a:cxn>
                </a:cxnLst>
                <a:rect l="l" t="t" r="r" b="b"/>
                <a:pathLst>
                  <a:path w="1053761" h="1308100">
                    <a:moveTo>
                      <a:pt x="0" y="0"/>
                    </a:moveTo>
                    <a:cubicBezTo>
                      <a:pt x="386291" y="24341"/>
                      <a:pt x="772583" y="48683"/>
                      <a:pt x="939800" y="266700"/>
                    </a:cubicBezTo>
                    <a:cubicBezTo>
                      <a:pt x="1107017" y="484717"/>
                      <a:pt x="1055158" y="896408"/>
                      <a:pt x="1003300" y="1308100"/>
                    </a:cubicBezTo>
                  </a:path>
                </a:pathLst>
              </a:custGeom>
              <a:noFill/>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50" name="Straight Connector 49"/>
              <p:cNvCxnSpPr>
                <a:stCxn id="49" idx="0"/>
              </p:cNvCxnSpPr>
              <p:nvPr/>
            </p:nvCxnSpPr>
            <p:spPr>
              <a:xfrm>
                <a:off x="9448800" y="1905000"/>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1" name="Straight Connector 50"/>
              <p:cNvCxnSpPr/>
              <p:nvPr/>
            </p:nvCxnSpPr>
            <p:spPr>
              <a:xfrm>
                <a:off x="10558462" y="3071812"/>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2" name="Straight Connector 51"/>
              <p:cNvCxnSpPr/>
              <p:nvPr/>
            </p:nvCxnSpPr>
            <p:spPr>
              <a:xfrm flipH="1">
                <a:off x="9458325" y="1809750"/>
                <a:ext cx="218622" cy="9525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53" name="Straight Connector 52"/>
              <p:cNvCxnSpPr/>
              <p:nvPr/>
            </p:nvCxnSpPr>
            <p:spPr>
              <a:xfrm flipH="1">
                <a:off x="10672762" y="3080770"/>
                <a:ext cx="133351" cy="19583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grpSp>
        <p:grpSp>
          <p:nvGrpSpPr>
            <p:cNvPr id="42" name="Group 41"/>
            <p:cNvGrpSpPr/>
            <p:nvPr/>
          </p:nvGrpSpPr>
          <p:grpSpPr>
            <a:xfrm rot="8107663">
              <a:off x="8146979" y="4463614"/>
              <a:ext cx="1533479" cy="1524549"/>
              <a:chOff x="9448800" y="1809750"/>
              <a:chExt cx="1357313" cy="1466850"/>
            </a:xfrm>
          </p:grpSpPr>
          <p:sp>
            <p:nvSpPr>
              <p:cNvPr id="44" name="Freeform 43"/>
              <p:cNvSpPr/>
              <p:nvPr/>
            </p:nvSpPr>
            <p:spPr>
              <a:xfrm>
                <a:off x="9448800" y="1905000"/>
                <a:ext cx="1282700" cy="1371600"/>
              </a:xfrm>
              <a:custGeom>
                <a:avLst/>
                <a:gdLst>
                  <a:gd name="connsiteX0" fmla="*/ 0 w 1053761"/>
                  <a:gd name="connsiteY0" fmla="*/ 0 h 1308100"/>
                  <a:gd name="connsiteX1" fmla="*/ 939800 w 1053761"/>
                  <a:gd name="connsiteY1" fmla="*/ 266700 h 1308100"/>
                  <a:gd name="connsiteX2" fmla="*/ 1003300 w 1053761"/>
                  <a:gd name="connsiteY2" fmla="*/ 1308100 h 1308100"/>
                </a:gdLst>
                <a:ahLst/>
                <a:cxnLst>
                  <a:cxn ang="0">
                    <a:pos x="connsiteX0" y="connsiteY0"/>
                  </a:cxn>
                  <a:cxn ang="0">
                    <a:pos x="connsiteX1" y="connsiteY1"/>
                  </a:cxn>
                  <a:cxn ang="0">
                    <a:pos x="connsiteX2" y="connsiteY2"/>
                  </a:cxn>
                </a:cxnLst>
                <a:rect l="l" t="t" r="r" b="b"/>
                <a:pathLst>
                  <a:path w="1053761" h="1308100">
                    <a:moveTo>
                      <a:pt x="0" y="0"/>
                    </a:moveTo>
                    <a:cubicBezTo>
                      <a:pt x="386291" y="24341"/>
                      <a:pt x="772583" y="48683"/>
                      <a:pt x="939800" y="266700"/>
                    </a:cubicBezTo>
                    <a:cubicBezTo>
                      <a:pt x="1107017" y="484717"/>
                      <a:pt x="1055158" y="896408"/>
                      <a:pt x="1003300" y="1308100"/>
                    </a:cubicBezTo>
                  </a:path>
                </a:pathLst>
              </a:custGeom>
              <a:noFill/>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5" name="Straight Connector 44"/>
              <p:cNvCxnSpPr>
                <a:stCxn id="44" idx="0"/>
              </p:cNvCxnSpPr>
              <p:nvPr/>
            </p:nvCxnSpPr>
            <p:spPr>
              <a:xfrm>
                <a:off x="9448800" y="1905000"/>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6" name="Straight Connector 45"/>
              <p:cNvCxnSpPr/>
              <p:nvPr/>
            </p:nvCxnSpPr>
            <p:spPr>
              <a:xfrm>
                <a:off x="10558462" y="3071812"/>
                <a:ext cx="114300" cy="2047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flipH="1">
                <a:off x="9458325" y="1809750"/>
                <a:ext cx="218622" cy="9525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8" name="Straight Connector 47"/>
              <p:cNvCxnSpPr/>
              <p:nvPr/>
            </p:nvCxnSpPr>
            <p:spPr>
              <a:xfrm flipH="1">
                <a:off x="10672762" y="3080770"/>
                <a:ext cx="133351" cy="195830"/>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grpSp>
        <p:sp>
          <p:nvSpPr>
            <p:cNvPr id="43" name="Oval 42"/>
            <p:cNvSpPr/>
            <p:nvPr/>
          </p:nvSpPr>
          <p:spPr>
            <a:xfrm>
              <a:off x="5921829" y="1207613"/>
              <a:ext cx="5448300" cy="4969811"/>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2345824" y="3412147"/>
            <a:ext cx="3372893" cy="2655303"/>
            <a:chOff x="2345824" y="3412147"/>
            <a:chExt cx="3372893" cy="2655303"/>
          </a:xfrm>
        </p:grpSpPr>
        <p:sp>
          <p:nvSpPr>
            <p:cNvPr id="60" name="Rectangle 59"/>
            <p:cNvSpPr/>
            <p:nvPr/>
          </p:nvSpPr>
          <p:spPr>
            <a:xfrm>
              <a:off x="2345824" y="3412147"/>
              <a:ext cx="2177260" cy="2655303"/>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26312" y="3437643"/>
              <a:ext cx="163383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Database</a:t>
              </a:r>
              <a:endParaRPr lang="en-US" sz="2800" b="0" cap="none" spc="0" dirty="0">
                <a:ln w="0"/>
                <a:solidFill>
                  <a:schemeClr val="tx1"/>
                </a:solidFill>
                <a:effectLst>
                  <a:outerShdw blurRad="38100" dist="19050" dir="2700000" algn="tl" rotWithShape="0">
                    <a:schemeClr val="dk1">
                      <a:alpha val="40000"/>
                    </a:schemeClr>
                  </a:outerShdw>
                </a:effectLst>
              </a:endParaRPr>
            </a:p>
          </p:txBody>
        </p:sp>
        <p:grpSp>
          <p:nvGrpSpPr>
            <p:cNvPr id="62" name="Group 61"/>
            <p:cNvGrpSpPr/>
            <p:nvPr/>
          </p:nvGrpSpPr>
          <p:grpSpPr>
            <a:xfrm>
              <a:off x="4633225" y="4350140"/>
              <a:ext cx="1085492" cy="528529"/>
              <a:chOff x="4856291" y="3952984"/>
              <a:chExt cx="1085492" cy="528529"/>
            </a:xfrm>
          </p:grpSpPr>
          <p:sp>
            <p:nvSpPr>
              <p:cNvPr id="63" name="Freeform 62"/>
              <p:cNvSpPr/>
              <p:nvPr/>
            </p:nvSpPr>
            <p:spPr>
              <a:xfrm>
                <a:off x="4882240" y="3952984"/>
                <a:ext cx="1059543" cy="428404"/>
              </a:xfrm>
              <a:custGeom>
                <a:avLst/>
                <a:gdLst>
                  <a:gd name="connsiteX0" fmla="*/ 1059543 w 1059543"/>
                  <a:gd name="connsiteY0" fmla="*/ 0 h 428404"/>
                  <a:gd name="connsiteX1" fmla="*/ 798285 w 1059543"/>
                  <a:gd name="connsiteY1" fmla="*/ 406400 h 428404"/>
                  <a:gd name="connsiteX2" fmla="*/ 0 w 1059543"/>
                  <a:gd name="connsiteY2" fmla="*/ 377371 h 428404"/>
                  <a:gd name="connsiteX3" fmla="*/ 0 w 1059543"/>
                  <a:gd name="connsiteY3" fmla="*/ 377371 h 428404"/>
                  <a:gd name="connsiteX4" fmla="*/ 0 w 1059543"/>
                  <a:gd name="connsiteY4" fmla="*/ 377371 h 428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9543" h="428404">
                    <a:moveTo>
                      <a:pt x="1059543" y="0"/>
                    </a:moveTo>
                    <a:cubicBezTo>
                      <a:pt x="1017209" y="171752"/>
                      <a:pt x="974875" y="343505"/>
                      <a:pt x="798285" y="406400"/>
                    </a:cubicBezTo>
                    <a:cubicBezTo>
                      <a:pt x="621695" y="469295"/>
                      <a:pt x="0" y="377371"/>
                      <a:pt x="0" y="377371"/>
                    </a:cubicBezTo>
                    <a:lnTo>
                      <a:pt x="0" y="377371"/>
                    </a:lnTo>
                    <a:lnTo>
                      <a:pt x="0" y="377371"/>
                    </a:lnTo>
                  </a:path>
                </a:pathLst>
              </a:custGeom>
              <a:noFill/>
              <a:ln>
                <a:solidFill>
                  <a:schemeClr val="tx1"/>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64" name="Straight Connector 63"/>
              <p:cNvCxnSpPr/>
              <p:nvPr/>
            </p:nvCxnSpPr>
            <p:spPr>
              <a:xfrm>
                <a:off x="4856291" y="4324560"/>
                <a:ext cx="182373" cy="156953"/>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65" name="Straight Connector 64"/>
              <p:cNvCxnSpPr/>
              <p:nvPr/>
            </p:nvCxnSpPr>
            <p:spPr>
              <a:xfrm flipH="1">
                <a:off x="4856291" y="4243972"/>
                <a:ext cx="166441" cy="8058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grpSp>
      </p:grpSp>
    </p:spTree>
    <p:extLst>
      <p:ext uri="{BB962C8B-B14F-4D97-AF65-F5344CB8AC3E}">
        <p14:creationId xmlns:p14="http://schemas.microsoft.com/office/powerpoint/2010/main" val="31212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80">
                                          <p:stCondLst>
                                            <p:cond delay="0"/>
                                          </p:stCondLst>
                                        </p:cTn>
                                        <p:tgtEl>
                                          <p:spTgt spid="36"/>
                                        </p:tgtEl>
                                      </p:cBhvr>
                                    </p:animEffect>
                                    <p:anim calcmode="lin" valueType="num">
                                      <p:cBhvr>
                                        <p:cTn id="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3" dur="26">
                                          <p:stCondLst>
                                            <p:cond delay="650"/>
                                          </p:stCondLst>
                                        </p:cTn>
                                        <p:tgtEl>
                                          <p:spTgt spid="36"/>
                                        </p:tgtEl>
                                      </p:cBhvr>
                                      <p:to x="100000" y="60000"/>
                                    </p:animScale>
                                    <p:animScale>
                                      <p:cBhvr>
                                        <p:cTn id="14" dur="166" decel="50000">
                                          <p:stCondLst>
                                            <p:cond delay="676"/>
                                          </p:stCondLst>
                                        </p:cTn>
                                        <p:tgtEl>
                                          <p:spTgt spid="36"/>
                                        </p:tgtEl>
                                      </p:cBhvr>
                                      <p:to x="100000" y="100000"/>
                                    </p:animScale>
                                    <p:animScale>
                                      <p:cBhvr>
                                        <p:cTn id="15" dur="26">
                                          <p:stCondLst>
                                            <p:cond delay="1312"/>
                                          </p:stCondLst>
                                        </p:cTn>
                                        <p:tgtEl>
                                          <p:spTgt spid="36"/>
                                        </p:tgtEl>
                                      </p:cBhvr>
                                      <p:to x="100000" y="80000"/>
                                    </p:animScale>
                                    <p:animScale>
                                      <p:cBhvr>
                                        <p:cTn id="16" dur="166" decel="50000">
                                          <p:stCondLst>
                                            <p:cond delay="1338"/>
                                          </p:stCondLst>
                                        </p:cTn>
                                        <p:tgtEl>
                                          <p:spTgt spid="36"/>
                                        </p:tgtEl>
                                      </p:cBhvr>
                                      <p:to x="100000" y="100000"/>
                                    </p:animScale>
                                    <p:animScale>
                                      <p:cBhvr>
                                        <p:cTn id="17" dur="26">
                                          <p:stCondLst>
                                            <p:cond delay="1642"/>
                                          </p:stCondLst>
                                        </p:cTn>
                                        <p:tgtEl>
                                          <p:spTgt spid="36"/>
                                        </p:tgtEl>
                                      </p:cBhvr>
                                      <p:to x="100000" y="90000"/>
                                    </p:animScale>
                                    <p:animScale>
                                      <p:cBhvr>
                                        <p:cTn id="18" dur="166" decel="50000">
                                          <p:stCondLst>
                                            <p:cond delay="1668"/>
                                          </p:stCondLst>
                                        </p:cTn>
                                        <p:tgtEl>
                                          <p:spTgt spid="36"/>
                                        </p:tgtEl>
                                      </p:cBhvr>
                                      <p:to x="100000" y="100000"/>
                                    </p:animScale>
                                    <p:animScale>
                                      <p:cBhvr>
                                        <p:cTn id="19" dur="26">
                                          <p:stCondLst>
                                            <p:cond delay="1808"/>
                                          </p:stCondLst>
                                        </p:cTn>
                                        <p:tgtEl>
                                          <p:spTgt spid="36"/>
                                        </p:tgtEl>
                                      </p:cBhvr>
                                      <p:to x="100000" y="95000"/>
                                    </p:animScale>
                                    <p:animScale>
                                      <p:cBhvr>
                                        <p:cTn id="20" dur="166" decel="50000">
                                          <p:stCondLst>
                                            <p:cond delay="1834"/>
                                          </p:stCondLst>
                                        </p:cTn>
                                        <p:tgtEl>
                                          <p:spTgt spid="36"/>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randombar(horizontal)">
                                      <p:cBhvr>
                                        <p:cTn id="2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2757"/>
            <a:ext cx="8049986" cy="5262979"/>
          </a:xfrm>
          <a:prstGeom prst="rect">
            <a:avLst/>
          </a:prstGeom>
        </p:spPr>
        <p:txBody>
          <a:bodyPr wrap="square">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b="1" u="sng" dirty="0">
                <a:solidFill>
                  <a:schemeClr val="bg1">
                    <a:lumMod val="65000"/>
                  </a:schemeClr>
                </a:solidFill>
              </a:rPr>
              <a:t>data</a:t>
            </a:r>
            <a:r>
              <a:rPr lang="en-US" sz="2800" b="1" u="sng" dirty="0"/>
              <a:t>base</a:t>
            </a:r>
            <a:r>
              <a:rPr lang="en-US" sz="2800" dirty="0"/>
              <a:t> means </a:t>
            </a:r>
            <a:r>
              <a:rPr lang="en-US" sz="2800" i="1" dirty="0"/>
              <a:t>Collection of </a:t>
            </a:r>
            <a:r>
              <a:rPr lang="en-US" sz="2800" i="1" u="sng" dirty="0">
                <a:solidFill>
                  <a:schemeClr val="bg1">
                    <a:lumMod val="50000"/>
                  </a:schemeClr>
                </a:solidFill>
              </a:rPr>
              <a:t>related data </a:t>
            </a:r>
            <a:r>
              <a:rPr lang="en-US" sz="2800" i="1" dirty="0"/>
              <a:t>stored electronically in </a:t>
            </a:r>
            <a:r>
              <a:rPr lang="en-US" sz="2800" i="1" u="sng" dirty="0">
                <a:solidFill>
                  <a:srgbClr val="00B0F0"/>
                </a:solidFill>
              </a:rPr>
              <a:t>systematic Manner</a:t>
            </a:r>
            <a:r>
              <a:rPr lang="en-US" sz="2800" i="1" u="sng" dirty="0"/>
              <a:t> </a:t>
            </a:r>
            <a:r>
              <a:rPr lang="en-US" sz="2800" dirty="0"/>
              <a:t>and </a:t>
            </a:r>
            <a:r>
              <a:rPr lang="en-US" sz="2800" b="1" u="sng" dirty="0"/>
              <a:t>management system </a:t>
            </a:r>
            <a:r>
              <a:rPr lang="en-US" sz="2800" i="1" dirty="0"/>
              <a:t>means set of program to store and retrieve those data(present in database).</a:t>
            </a:r>
          </a:p>
          <a:p>
            <a:pPr marL="457200" indent="-457200">
              <a:buFont typeface="Wingdings" panose="05000000000000000000" pitchFamily="2" charset="2"/>
              <a:buChar char="Ø"/>
            </a:pPr>
            <a:r>
              <a:rPr lang="en-US" sz="2800" dirty="0" smtClean="0"/>
              <a:t>DBMS is a collection of data and set of program to access and store those data in an easy and efficient manner. </a:t>
            </a:r>
          </a:p>
          <a:p>
            <a:pPr marL="457200" indent="-457200">
              <a:buFont typeface="Wingdings" panose="05000000000000000000" pitchFamily="2" charset="2"/>
              <a:buChar char="Ø"/>
            </a:pPr>
            <a:r>
              <a:rPr lang="en-US" sz="2800" dirty="0" smtClean="0"/>
              <a:t>DBMS is a software which is used to manage </a:t>
            </a:r>
            <a:r>
              <a:rPr lang="en-US" sz="2800" u="sng" dirty="0" smtClean="0">
                <a:solidFill>
                  <a:srgbClr val="09B7ED"/>
                </a:solidFill>
              </a:rPr>
              <a:t>relational database</a:t>
            </a:r>
            <a:r>
              <a:rPr lang="en-US" sz="2800" dirty="0" smtClean="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8218" y="142918"/>
            <a:ext cx="5549637" cy="5715000"/>
          </a:xfrm>
          <a:prstGeom prst="rect">
            <a:avLst/>
          </a:prstGeom>
        </p:spPr>
      </p:pic>
      <p:sp>
        <p:nvSpPr>
          <p:cNvPr id="4" name="Rectangle 3"/>
          <p:cNvSpPr/>
          <p:nvPr/>
        </p:nvSpPr>
        <p:spPr>
          <a:xfrm>
            <a:off x="3795295" y="124871"/>
            <a:ext cx="4254691" cy="707886"/>
          </a:xfrm>
          <a:prstGeom prst="rect">
            <a:avLst/>
          </a:prstGeom>
          <a:noFill/>
        </p:spPr>
        <p:txBody>
          <a:bodyPr wrap="none" lIns="91440" tIns="45720" rIns="91440" bIns="45720">
            <a:spAutoFit/>
          </a:bodyPr>
          <a:lstStyle/>
          <a:p>
            <a:pPr algn="ctr"/>
            <a:r>
              <a:rPr lang="en-US" sz="4000" b="0" u="sng" cap="none" spc="0" dirty="0" smtClean="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1168550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899" y="180110"/>
            <a:ext cx="5863978" cy="707886"/>
          </a:xfrm>
          <a:prstGeom prst="rect">
            <a:avLst/>
          </a:prstGeom>
          <a:noFill/>
        </p:spPr>
        <p:txBody>
          <a:bodyPr wrap="none" lIns="91440" tIns="45720" rIns="91440" bIns="45720">
            <a:spAutoFit/>
          </a:bodyPr>
          <a:lstStyle/>
          <a:p>
            <a:r>
              <a:rPr lang="en-US" sz="4000" u="sng" dirty="0" smtClean="0">
                <a:solidFill>
                  <a:srgbClr val="0D2AA3"/>
                </a:solidFill>
                <a:latin typeface="Arial Rounded MT Bold" panose="020F0704030504030204" pitchFamily="34" charset="0"/>
              </a:rPr>
              <a:t>SYSTEMATIC MANNER</a:t>
            </a:r>
            <a:endParaRPr lang="en-US" sz="4000" b="0" u="sng" cap="none" spc="0" dirty="0">
              <a:ln w="0"/>
              <a:solidFill>
                <a:srgbClr val="0D2AA3"/>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Rectangle 2"/>
          <p:cNvSpPr/>
          <p:nvPr/>
        </p:nvSpPr>
        <p:spPr>
          <a:xfrm>
            <a:off x="280710" y="1096971"/>
            <a:ext cx="5922519"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-&gt; Storing data in form of table</a:t>
            </a:r>
            <a:endParaRPr lang="en-US" sz="3600" b="0" cap="none" spc="0" dirty="0">
              <a:ln w="0"/>
              <a:solidFill>
                <a:schemeClr val="tx1"/>
              </a:solidFill>
              <a:effectLst>
                <a:outerShdw blurRad="38100" dist="19050" dir="2700000" algn="tl" rotWithShape="0">
                  <a:schemeClr val="dk1">
                    <a:alpha val="40000"/>
                  </a:schemeClr>
                </a:outerShdw>
              </a:effectLst>
            </a:endParaRPr>
          </a:p>
        </p:txBody>
      </p:sp>
      <p:grpSp>
        <p:nvGrpSpPr>
          <p:cNvPr id="4" name="Group 3"/>
          <p:cNvGrpSpPr/>
          <p:nvPr/>
        </p:nvGrpSpPr>
        <p:grpSpPr>
          <a:xfrm>
            <a:off x="4882243" y="1952277"/>
            <a:ext cx="6923313" cy="4282268"/>
            <a:chOff x="4784271" y="1952277"/>
            <a:chExt cx="6923313" cy="4282268"/>
          </a:xfrm>
        </p:grpSpPr>
        <p:sp>
          <p:nvSpPr>
            <p:cNvPr id="5" name="Rectangle 4"/>
            <p:cNvSpPr/>
            <p:nvPr/>
          </p:nvSpPr>
          <p:spPr>
            <a:xfrm>
              <a:off x="5067793" y="1952277"/>
              <a:ext cx="6639791" cy="428226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784271" y="4718957"/>
              <a:ext cx="1835606" cy="646331"/>
            </a:xfrm>
            <a:prstGeom prst="rect">
              <a:avLst/>
            </a:prstGeom>
            <a:noFill/>
          </p:spPr>
          <p:txBody>
            <a:bodyPr wrap="square" rtlCol="0">
              <a:spAutoFit/>
            </a:bodyPr>
            <a:lstStyle/>
            <a:p>
              <a:r>
                <a:rPr lang="en-US" dirty="0" smtClean="0"/>
                <a:t>Each contain data of employee</a:t>
              </a:r>
              <a:endParaRPr lang="en-US" dirty="0"/>
            </a:p>
          </p:txBody>
        </p:sp>
      </p:grpSp>
    </p:spTree>
    <p:extLst>
      <p:ext uri="{BB962C8B-B14F-4D97-AF65-F5344CB8AC3E}">
        <p14:creationId xmlns:p14="http://schemas.microsoft.com/office/powerpoint/2010/main" val="156270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32757"/>
            <a:ext cx="8049986" cy="5262979"/>
          </a:xfrm>
          <a:prstGeom prst="rect">
            <a:avLst/>
          </a:prstGeom>
        </p:spPr>
        <p:txBody>
          <a:bodyPr wrap="square">
            <a:spAutoFit/>
          </a:bodyPr>
          <a:lstStyle/>
          <a:p>
            <a:pPr marL="457200" indent="-457200">
              <a:buFont typeface="Wingdings" panose="05000000000000000000" pitchFamily="2" charset="2"/>
              <a:buChar char="Ø"/>
            </a:pPr>
            <a:r>
              <a:rPr lang="en-US" sz="2800" dirty="0"/>
              <a:t>DBMS stands for Database Management System. </a:t>
            </a:r>
          </a:p>
          <a:p>
            <a:pPr marL="457200" indent="-457200">
              <a:buFont typeface="Wingdings" panose="05000000000000000000" pitchFamily="2" charset="2"/>
              <a:buChar char="Ø"/>
            </a:pPr>
            <a:r>
              <a:rPr lang="en-US" sz="2800" dirty="0"/>
              <a:t>DBMS is form by Database and Management System where as </a:t>
            </a:r>
            <a:r>
              <a:rPr lang="en-US" sz="2800" b="1" u="sng" dirty="0">
                <a:solidFill>
                  <a:schemeClr val="bg1">
                    <a:lumMod val="65000"/>
                  </a:schemeClr>
                </a:solidFill>
              </a:rPr>
              <a:t>data</a:t>
            </a:r>
            <a:r>
              <a:rPr lang="en-US" sz="2800" b="1" u="sng" dirty="0"/>
              <a:t>base</a:t>
            </a:r>
            <a:r>
              <a:rPr lang="en-US" sz="2800" dirty="0"/>
              <a:t> means </a:t>
            </a:r>
            <a:r>
              <a:rPr lang="en-US" sz="2800" i="1" dirty="0"/>
              <a:t>Collection of </a:t>
            </a:r>
            <a:r>
              <a:rPr lang="en-US" sz="2800" i="1" u="sng" dirty="0">
                <a:solidFill>
                  <a:schemeClr val="bg1">
                    <a:lumMod val="50000"/>
                  </a:schemeClr>
                </a:solidFill>
              </a:rPr>
              <a:t>related data </a:t>
            </a:r>
            <a:r>
              <a:rPr lang="en-US" sz="2800" i="1" dirty="0"/>
              <a:t>stored electronically in </a:t>
            </a:r>
            <a:r>
              <a:rPr lang="en-US" sz="2800" i="1" u="sng" dirty="0">
                <a:solidFill>
                  <a:schemeClr val="bg1">
                    <a:lumMod val="50000"/>
                  </a:schemeClr>
                </a:solidFill>
              </a:rPr>
              <a:t>systematic Manner </a:t>
            </a:r>
            <a:r>
              <a:rPr lang="en-US" sz="2800" dirty="0"/>
              <a:t>and </a:t>
            </a:r>
            <a:r>
              <a:rPr lang="en-US" sz="2800" b="1" u="sng" dirty="0"/>
              <a:t>management system </a:t>
            </a:r>
            <a:r>
              <a:rPr lang="en-US" sz="2800" i="1" dirty="0"/>
              <a:t>means set of program to store and retrieve those data(present in database).</a:t>
            </a:r>
          </a:p>
          <a:p>
            <a:pPr marL="457200" indent="-457200">
              <a:buFont typeface="Wingdings" panose="05000000000000000000" pitchFamily="2" charset="2"/>
              <a:buChar char="Ø"/>
            </a:pPr>
            <a:r>
              <a:rPr lang="en-US" sz="2800" dirty="0" smtClean="0"/>
              <a:t>DBMS is a collection of data and set of program to access and store those data in an easy and efficient manner. </a:t>
            </a:r>
          </a:p>
          <a:p>
            <a:pPr marL="457200" indent="-457200">
              <a:buFont typeface="Wingdings" panose="05000000000000000000" pitchFamily="2" charset="2"/>
              <a:buChar char="Ø"/>
            </a:pPr>
            <a:r>
              <a:rPr lang="en-US" sz="2800" dirty="0" smtClean="0"/>
              <a:t>DBMS is a software which is used to manage </a:t>
            </a:r>
            <a:r>
              <a:rPr lang="en-US" sz="2800" u="sng" dirty="0" smtClean="0">
                <a:solidFill>
                  <a:srgbClr val="09B7ED"/>
                </a:solidFill>
              </a:rPr>
              <a:t>relational database</a:t>
            </a:r>
            <a:r>
              <a:rPr lang="en-US" sz="2800"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509" y="142918"/>
            <a:ext cx="5577346" cy="5715000"/>
          </a:xfrm>
          <a:prstGeom prst="rect">
            <a:avLst/>
          </a:prstGeom>
        </p:spPr>
      </p:pic>
      <p:sp>
        <p:nvSpPr>
          <p:cNvPr id="7" name="Rectangle 6"/>
          <p:cNvSpPr/>
          <p:nvPr/>
        </p:nvSpPr>
        <p:spPr>
          <a:xfrm>
            <a:off x="3795295" y="124871"/>
            <a:ext cx="4254691" cy="707886"/>
          </a:xfrm>
          <a:prstGeom prst="rect">
            <a:avLst/>
          </a:prstGeom>
          <a:noFill/>
        </p:spPr>
        <p:txBody>
          <a:bodyPr wrap="none" lIns="91440" tIns="45720" rIns="91440" bIns="45720">
            <a:spAutoFit/>
          </a:bodyPr>
          <a:lstStyle/>
          <a:p>
            <a:pPr algn="ctr"/>
            <a:r>
              <a:rPr lang="en-US" sz="4000" b="0" u="sng" cap="none" spc="0" dirty="0" smtClean="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rPr>
              <a:t>INTRODUCTION</a:t>
            </a:r>
            <a:endParaRPr lang="en-US" sz="4000" b="0" u="sng" cap="none" spc="0" dirty="0">
              <a:ln w="0"/>
              <a:solidFill>
                <a:srgbClr val="1E0AB6"/>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326241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404</TotalTime>
  <Words>929</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 Rounded MT Bold</vt:lpstr>
      <vt:lpstr>Bahnschrift Condensed</vt:lpstr>
      <vt:lpstr>Britannic Bold</vt:lpstr>
      <vt:lpstr>Calibri</vt:lpstr>
      <vt:lpstr>Calibri Light</vt:lpstr>
      <vt:lpstr>Cooper Black</vt:lpstr>
      <vt:lpstr>LATO</vt:lpstr>
      <vt:lpstr>Lucida Sans</vt:lpstr>
      <vt:lpstr>Poppins Black</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42</cp:revision>
  <dcterms:created xsi:type="dcterms:W3CDTF">2023-05-08T13:07:52Z</dcterms:created>
  <dcterms:modified xsi:type="dcterms:W3CDTF">2023-05-10T04:53:58Z</dcterms:modified>
</cp:coreProperties>
</file>