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C7D5A6-8BF3-4B23-9547-4AFBECC934B0}"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6377179-92E2-46D0-96DA-2A747221CA9C}" type="slidenum">
              <a:rPr lang="en-IN" smtClean="0"/>
              <a:t>‹#›</a:t>
            </a:fld>
            <a:endParaRPr lang="en-IN"/>
          </a:p>
        </p:txBody>
      </p:sp>
    </p:spTree>
    <p:extLst>
      <p:ext uri="{BB962C8B-B14F-4D97-AF65-F5344CB8AC3E}">
        <p14:creationId xmlns:p14="http://schemas.microsoft.com/office/powerpoint/2010/main" val="180696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7D5A6-8BF3-4B23-9547-4AFBECC934B0}"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377179-92E2-46D0-96DA-2A747221CA9C}" type="slidenum">
              <a:rPr lang="en-IN" smtClean="0"/>
              <a:t>‹#›</a:t>
            </a:fld>
            <a:endParaRPr lang="en-IN"/>
          </a:p>
        </p:txBody>
      </p:sp>
    </p:spTree>
    <p:extLst>
      <p:ext uri="{BB962C8B-B14F-4D97-AF65-F5344CB8AC3E}">
        <p14:creationId xmlns:p14="http://schemas.microsoft.com/office/powerpoint/2010/main" val="156757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7D5A6-8BF3-4B23-9547-4AFBECC934B0}"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377179-92E2-46D0-96DA-2A747221CA9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301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9C7D5A6-8BF3-4B23-9547-4AFBECC934B0}"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377179-92E2-46D0-96DA-2A747221CA9C}" type="slidenum">
              <a:rPr lang="en-IN" smtClean="0"/>
              <a:t>‹#›</a:t>
            </a:fld>
            <a:endParaRPr lang="en-IN"/>
          </a:p>
        </p:txBody>
      </p:sp>
    </p:spTree>
    <p:extLst>
      <p:ext uri="{BB962C8B-B14F-4D97-AF65-F5344CB8AC3E}">
        <p14:creationId xmlns:p14="http://schemas.microsoft.com/office/powerpoint/2010/main" val="1252814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9C7D5A6-8BF3-4B23-9547-4AFBECC934B0}"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377179-92E2-46D0-96DA-2A747221CA9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2343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9C7D5A6-8BF3-4B23-9547-4AFBECC934B0}"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377179-92E2-46D0-96DA-2A747221CA9C}" type="slidenum">
              <a:rPr lang="en-IN" smtClean="0"/>
              <a:t>‹#›</a:t>
            </a:fld>
            <a:endParaRPr lang="en-IN"/>
          </a:p>
        </p:txBody>
      </p:sp>
    </p:spTree>
    <p:extLst>
      <p:ext uri="{BB962C8B-B14F-4D97-AF65-F5344CB8AC3E}">
        <p14:creationId xmlns:p14="http://schemas.microsoft.com/office/powerpoint/2010/main" val="675446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7D5A6-8BF3-4B23-9547-4AFBECC934B0}"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377179-92E2-46D0-96DA-2A747221CA9C}" type="slidenum">
              <a:rPr lang="en-IN" smtClean="0"/>
              <a:t>‹#›</a:t>
            </a:fld>
            <a:endParaRPr lang="en-IN"/>
          </a:p>
        </p:txBody>
      </p:sp>
    </p:spTree>
    <p:extLst>
      <p:ext uri="{BB962C8B-B14F-4D97-AF65-F5344CB8AC3E}">
        <p14:creationId xmlns:p14="http://schemas.microsoft.com/office/powerpoint/2010/main" val="2983567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7D5A6-8BF3-4B23-9547-4AFBECC934B0}"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377179-92E2-46D0-96DA-2A747221CA9C}" type="slidenum">
              <a:rPr lang="en-IN" smtClean="0"/>
              <a:t>‹#›</a:t>
            </a:fld>
            <a:endParaRPr lang="en-IN"/>
          </a:p>
        </p:txBody>
      </p:sp>
    </p:spTree>
    <p:extLst>
      <p:ext uri="{BB962C8B-B14F-4D97-AF65-F5344CB8AC3E}">
        <p14:creationId xmlns:p14="http://schemas.microsoft.com/office/powerpoint/2010/main" val="3462409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7D5A6-8BF3-4B23-9547-4AFBECC934B0}"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377179-92E2-46D0-96DA-2A747221CA9C}" type="slidenum">
              <a:rPr lang="en-IN" smtClean="0"/>
              <a:t>‹#›</a:t>
            </a:fld>
            <a:endParaRPr lang="en-IN"/>
          </a:p>
        </p:txBody>
      </p:sp>
    </p:spTree>
    <p:extLst>
      <p:ext uri="{BB962C8B-B14F-4D97-AF65-F5344CB8AC3E}">
        <p14:creationId xmlns:p14="http://schemas.microsoft.com/office/powerpoint/2010/main" val="87542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7D5A6-8BF3-4B23-9547-4AFBECC934B0}"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377179-92E2-46D0-96DA-2A747221CA9C}" type="slidenum">
              <a:rPr lang="en-IN" smtClean="0"/>
              <a:t>‹#›</a:t>
            </a:fld>
            <a:endParaRPr lang="en-IN"/>
          </a:p>
        </p:txBody>
      </p:sp>
    </p:spTree>
    <p:extLst>
      <p:ext uri="{BB962C8B-B14F-4D97-AF65-F5344CB8AC3E}">
        <p14:creationId xmlns:p14="http://schemas.microsoft.com/office/powerpoint/2010/main" val="113662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C7D5A6-8BF3-4B23-9547-4AFBECC934B0}"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6377179-92E2-46D0-96DA-2A747221CA9C}" type="slidenum">
              <a:rPr lang="en-IN" smtClean="0"/>
              <a:t>‹#›</a:t>
            </a:fld>
            <a:endParaRPr lang="en-IN"/>
          </a:p>
        </p:txBody>
      </p:sp>
    </p:spTree>
    <p:extLst>
      <p:ext uri="{BB962C8B-B14F-4D97-AF65-F5344CB8AC3E}">
        <p14:creationId xmlns:p14="http://schemas.microsoft.com/office/powerpoint/2010/main" val="2711360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C7D5A6-8BF3-4B23-9547-4AFBECC934B0}" type="datetimeFigureOut">
              <a:rPr lang="en-IN" smtClean="0"/>
              <a:t>12-04-2021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377179-92E2-46D0-96DA-2A747221CA9C}" type="slidenum">
              <a:rPr lang="en-IN" smtClean="0"/>
              <a:t>‹#›</a:t>
            </a:fld>
            <a:endParaRPr lang="en-IN"/>
          </a:p>
        </p:txBody>
      </p:sp>
    </p:spTree>
    <p:extLst>
      <p:ext uri="{BB962C8B-B14F-4D97-AF65-F5344CB8AC3E}">
        <p14:creationId xmlns:p14="http://schemas.microsoft.com/office/powerpoint/2010/main" val="2152120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C7D5A6-8BF3-4B23-9547-4AFBECC934B0}" type="datetimeFigureOut">
              <a:rPr lang="en-IN" smtClean="0"/>
              <a:t>12-04-2021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377179-92E2-46D0-96DA-2A747221CA9C}" type="slidenum">
              <a:rPr lang="en-IN" smtClean="0"/>
              <a:t>‹#›</a:t>
            </a:fld>
            <a:endParaRPr lang="en-IN"/>
          </a:p>
        </p:txBody>
      </p:sp>
    </p:spTree>
    <p:extLst>
      <p:ext uri="{BB962C8B-B14F-4D97-AF65-F5344CB8AC3E}">
        <p14:creationId xmlns:p14="http://schemas.microsoft.com/office/powerpoint/2010/main" val="2056093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7D5A6-8BF3-4B23-9547-4AFBECC934B0}" type="datetimeFigureOut">
              <a:rPr lang="en-IN" smtClean="0"/>
              <a:t>12-04-2021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377179-92E2-46D0-96DA-2A747221CA9C}" type="slidenum">
              <a:rPr lang="en-IN" smtClean="0"/>
              <a:t>‹#›</a:t>
            </a:fld>
            <a:endParaRPr lang="en-IN"/>
          </a:p>
        </p:txBody>
      </p:sp>
    </p:spTree>
    <p:extLst>
      <p:ext uri="{BB962C8B-B14F-4D97-AF65-F5344CB8AC3E}">
        <p14:creationId xmlns:p14="http://schemas.microsoft.com/office/powerpoint/2010/main" val="2334943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7D5A6-8BF3-4B23-9547-4AFBECC934B0}"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377179-92E2-46D0-96DA-2A747221CA9C}" type="slidenum">
              <a:rPr lang="en-IN" smtClean="0"/>
              <a:t>‹#›</a:t>
            </a:fld>
            <a:endParaRPr lang="en-IN"/>
          </a:p>
        </p:txBody>
      </p:sp>
    </p:spTree>
    <p:extLst>
      <p:ext uri="{BB962C8B-B14F-4D97-AF65-F5344CB8AC3E}">
        <p14:creationId xmlns:p14="http://schemas.microsoft.com/office/powerpoint/2010/main" val="2805620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7D5A6-8BF3-4B23-9547-4AFBECC934B0}"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377179-92E2-46D0-96DA-2A747221CA9C}" type="slidenum">
              <a:rPr lang="en-IN" smtClean="0"/>
              <a:t>‹#›</a:t>
            </a:fld>
            <a:endParaRPr lang="en-IN"/>
          </a:p>
        </p:txBody>
      </p:sp>
    </p:spTree>
    <p:extLst>
      <p:ext uri="{BB962C8B-B14F-4D97-AF65-F5344CB8AC3E}">
        <p14:creationId xmlns:p14="http://schemas.microsoft.com/office/powerpoint/2010/main" val="212148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9C7D5A6-8BF3-4B23-9547-4AFBECC934B0}" type="datetimeFigureOut">
              <a:rPr lang="en-IN" smtClean="0"/>
              <a:t>12-04-2021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377179-92E2-46D0-96DA-2A747221CA9C}" type="slidenum">
              <a:rPr lang="en-IN" smtClean="0"/>
              <a:t>‹#›</a:t>
            </a:fld>
            <a:endParaRPr lang="en-IN"/>
          </a:p>
        </p:txBody>
      </p:sp>
    </p:spTree>
    <p:extLst>
      <p:ext uri="{BB962C8B-B14F-4D97-AF65-F5344CB8AC3E}">
        <p14:creationId xmlns:p14="http://schemas.microsoft.com/office/powerpoint/2010/main" val="3942557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7898-6EF5-45FD-97DB-56E73877EBEE}"/>
              </a:ext>
            </a:extLst>
          </p:cNvPr>
          <p:cNvSpPr>
            <a:spLocks noGrp="1"/>
          </p:cNvSpPr>
          <p:nvPr>
            <p:ph type="ctrTitle"/>
          </p:nvPr>
        </p:nvSpPr>
        <p:spPr>
          <a:xfrm>
            <a:off x="2459115" y="781236"/>
            <a:ext cx="8584705" cy="1677879"/>
          </a:xfrm>
        </p:spPr>
        <p:txBody>
          <a:bodyPr anchor="b">
            <a:noAutofit/>
          </a:bodyPr>
          <a:lstStyle/>
          <a:p>
            <a:r>
              <a:rPr lang="en-IN" sz="2800" b="1" i="0" u="none" strike="noStrike" baseline="0" dirty="0">
                <a:latin typeface="Helvetica" panose="020B0604020202020204" pitchFamily="34" charset="0"/>
              </a:rPr>
              <a:t>Performance Comparison for Data Retrieval from</a:t>
            </a:r>
            <a:br>
              <a:rPr lang="en-IN" sz="2800" b="1" i="0" u="none" strike="noStrike" baseline="0" dirty="0">
                <a:latin typeface="Helvetica" panose="020B0604020202020204" pitchFamily="34" charset="0"/>
              </a:rPr>
            </a:br>
            <a:r>
              <a:rPr lang="en-US" sz="2800" b="1" i="0" u="none" strike="noStrike" baseline="0" dirty="0">
                <a:latin typeface="Helvetica" panose="020B0604020202020204" pitchFamily="34" charset="0"/>
              </a:rPr>
              <a:t>NoSQL and SQL Databases: A Case Study for</a:t>
            </a:r>
            <a:br>
              <a:rPr lang="en-US" sz="2800" b="1" i="0" u="none" strike="noStrike" baseline="0" dirty="0">
                <a:latin typeface="Helvetica" panose="020B0604020202020204" pitchFamily="34" charset="0"/>
              </a:rPr>
            </a:br>
            <a:r>
              <a:rPr lang="en-IN" sz="2800" b="1" i="0" u="none" strike="noStrike" baseline="0" dirty="0">
                <a:latin typeface="Helvetica" panose="020B0604020202020204" pitchFamily="34" charset="0"/>
              </a:rPr>
              <a:t>COVID-19 Genome Sequence Dataset</a:t>
            </a:r>
            <a:endParaRPr lang="en-IN" sz="2800" b="1" dirty="0">
              <a:solidFill>
                <a:schemeClr val="tx1">
                  <a:lumMod val="65000"/>
                  <a:lumOff val="35000"/>
                </a:schemeClr>
              </a:solidFill>
            </a:endParaRPr>
          </a:p>
        </p:txBody>
      </p:sp>
      <p:sp>
        <p:nvSpPr>
          <p:cNvPr id="3" name="Subtitle 2">
            <a:extLst>
              <a:ext uri="{FF2B5EF4-FFF2-40B4-BE49-F238E27FC236}">
                <a16:creationId xmlns:a16="http://schemas.microsoft.com/office/drawing/2014/main" id="{277A025E-D563-4987-B2DF-6C99E4659998}"/>
              </a:ext>
            </a:extLst>
          </p:cNvPr>
          <p:cNvSpPr>
            <a:spLocks noGrp="1"/>
          </p:cNvSpPr>
          <p:nvPr>
            <p:ph type="subTitle" idx="1"/>
          </p:nvPr>
        </p:nvSpPr>
        <p:spPr>
          <a:xfrm>
            <a:off x="3048000" y="2479090"/>
            <a:ext cx="6096000" cy="843377"/>
          </a:xfrm>
        </p:spPr>
        <p:txBody>
          <a:bodyPr anchor="t">
            <a:normAutofit/>
          </a:bodyPr>
          <a:lstStyle/>
          <a:p>
            <a:r>
              <a:rPr lang="en-US" sz="1400" dirty="0">
                <a:solidFill>
                  <a:schemeClr val="tx1">
                    <a:lumMod val="65000"/>
                    <a:lumOff val="35000"/>
                  </a:schemeClr>
                </a:solidFill>
              </a:rPr>
              <a:t>	</a:t>
            </a:r>
            <a:r>
              <a:rPr lang="en-US" sz="1400" dirty="0"/>
              <a:t>-  </a:t>
            </a:r>
            <a:r>
              <a:rPr lang="en-IN" sz="1600" b="0" i="0" u="none" strike="noStrike" baseline="0" dirty="0" err="1">
                <a:latin typeface="Helvetica" panose="020B0604020202020204" pitchFamily="34" charset="0"/>
              </a:rPr>
              <a:t>Soarov</a:t>
            </a:r>
            <a:r>
              <a:rPr lang="en-IN" sz="1600" b="0" i="0" u="none" strike="noStrike" baseline="0" dirty="0">
                <a:latin typeface="Helvetica" panose="020B0604020202020204" pitchFamily="34" charset="0"/>
              </a:rPr>
              <a:t> Chakraborty, </a:t>
            </a:r>
            <a:r>
              <a:rPr lang="en-IN" sz="1600" b="0" i="0" u="none" strike="noStrike" baseline="0" dirty="0" err="1">
                <a:latin typeface="Helvetica" panose="020B0604020202020204" pitchFamily="34" charset="0"/>
              </a:rPr>
              <a:t>Shourav</a:t>
            </a:r>
            <a:r>
              <a:rPr lang="en-IN" sz="1600" b="0" i="0" u="none" strike="noStrike" baseline="0" dirty="0">
                <a:latin typeface="Helvetica" panose="020B0604020202020204" pitchFamily="34" charset="0"/>
              </a:rPr>
              <a:t> Paul, K. M. </a:t>
            </a:r>
            <a:r>
              <a:rPr lang="en-IN" sz="1600" b="0" i="0" u="none" strike="noStrike" baseline="0" dirty="0" err="1">
                <a:latin typeface="Helvetica" panose="020B0604020202020204" pitchFamily="34" charset="0"/>
              </a:rPr>
              <a:t>Azharul</a:t>
            </a:r>
            <a:r>
              <a:rPr lang="en-IN" sz="1600" b="0" i="0" u="none" strike="noStrike" baseline="0" dirty="0">
                <a:latin typeface="Helvetica" panose="020B0604020202020204" pitchFamily="34" charset="0"/>
              </a:rPr>
              <a:t> Hasan</a:t>
            </a:r>
          </a:p>
          <a:p>
            <a:pPr algn="l"/>
            <a:r>
              <a:rPr lang="en-US" sz="1200" b="0" i="1" u="none" strike="noStrike" baseline="0" dirty="0">
                <a:latin typeface="Arial-ItalicMT"/>
              </a:rPr>
              <a:t>Department of Computer Science and Engineering ,Khulna University of Engineering &amp; Technology ,</a:t>
            </a:r>
            <a:r>
              <a:rPr lang="en-IN" sz="1200" b="0" i="0" u="none" strike="noStrike" baseline="0" dirty="0">
                <a:latin typeface="Helvetica" panose="020B0604020202020204" pitchFamily="34" charset="0"/>
              </a:rPr>
              <a:t>Khulna-9203, Bangladesh</a:t>
            </a:r>
          </a:p>
        </p:txBody>
      </p:sp>
      <p:sp>
        <p:nvSpPr>
          <p:cNvPr id="4" name="TextBox 3">
            <a:extLst>
              <a:ext uri="{FF2B5EF4-FFF2-40B4-BE49-F238E27FC236}">
                <a16:creationId xmlns:a16="http://schemas.microsoft.com/office/drawing/2014/main" id="{A3C7B58C-4CD0-46F7-8A5F-B53C8C685138}"/>
              </a:ext>
            </a:extLst>
          </p:cNvPr>
          <p:cNvSpPr txBox="1"/>
          <p:nvPr/>
        </p:nvSpPr>
        <p:spPr>
          <a:xfrm>
            <a:off x="5912528" y="3968319"/>
            <a:ext cx="5131292" cy="1200329"/>
          </a:xfrm>
          <a:prstGeom prst="rect">
            <a:avLst/>
          </a:prstGeom>
          <a:noFill/>
        </p:spPr>
        <p:txBody>
          <a:bodyPr wrap="square" rtlCol="0">
            <a:spAutoFit/>
          </a:bodyPr>
          <a:lstStyle/>
          <a:p>
            <a:r>
              <a:rPr lang="en-US" dirty="0"/>
              <a:t>					</a:t>
            </a:r>
            <a:r>
              <a:rPr lang="en-US" sz="2400" dirty="0"/>
              <a:t>Ayush Singh</a:t>
            </a:r>
          </a:p>
          <a:p>
            <a:r>
              <a:rPr lang="en-US" sz="2400" dirty="0"/>
              <a:t>					1911058</a:t>
            </a:r>
          </a:p>
          <a:p>
            <a:r>
              <a:rPr lang="en-US" sz="2400" dirty="0"/>
              <a:t>					SY COMPS A</a:t>
            </a:r>
            <a:endParaRPr lang="en-IN" sz="2400" dirty="0"/>
          </a:p>
        </p:txBody>
      </p:sp>
    </p:spTree>
    <p:extLst>
      <p:ext uri="{BB962C8B-B14F-4D97-AF65-F5344CB8AC3E}">
        <p14:creationId xmlns:p14="http://schemas.microsoft.com/office/powerpoint/2010/main" val="2866352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008B-BDB5-4A4E-BDCC-4853FC7BF7F8}"/>
              </a:ext>
            </a:extLst>
          </p:cNvPr>
          <p:cNvSpPr>
            <a:spLocks noGrp="1"/>
          </p:cNvSpPr>
          <p:nvPr>
            <p:ph type="title"/>
          </p:nvPr>
        </p:nvSpPr>
        <p:spPr>
          <a:xfrm>
            <a:off x="2592925" y="624110"/>
            <a:ext cx="8911687" cy="583253"/>
          </a:xfrm>
        </p:spPr>
        <p:txBody>
          <a:bodyPr>
            <a:normAutofit fontScale="90000"/>
          </a:bodyPr>
          <a:lstStyle/>
          <a:p>
            <a:r>
              <a:rPr lang="en-US" dirty="0"/>
              <a:t>DATA MODELING</a:t>
            </a:r>
            <a:endParaRPr lang="en-IN" dirty="0"/>
          </a:p>
        </p:txBody>
      </p:sp>
      <p:sp>
        <p:nvSpPr>
          <p:cNvPr id="3" name="Content Placeholder 2">
            <a:extLst>
              <a:ext uri="{FF2B5EF4-FFF2-40B4-BE49-F238E27FC236}">
                <a16:creationId xmlns:a16="http://schemas.microsoft.com/office/drawing/2014/main" id="{A375B259-D95B-4999-B892-DAF35A3343FD}"/>
              </a:ext>
            </a:extLst>
          </p:cNvPr>
          <p:cNvSpPr>
            <a:spLocks noGrp="1"/>
          </p:cNvSpPr>
          <p:nvPr>
            <p:ph idx="1"/>
          </p:nvPr>
        </p:nvSpPr>
        <p:spPr>
          <a:xfrm>
            <a:off x="2589212" y="1207363"/>
            <a:ext cx="8915400" cy="4703859"/>
          </a:xfrm>
        </p:spPr>
        <p:txBody>
          <a:bodyPr>
            <a:normAutofit/>
          </a:bodyPr>
          <a:lstStyle/>
          <a:p>
            <a:pPr marL="0" indent="0">
              <a:buNone/>
            </a:pPr>
            <a:r>
              <a:rPr lang="en-US" b="1" dirty="0"/>
              <a:t>Cassandra:</a:t>
            </a:r>
          </a:p>
          <a:p>
            <a:pPr marL="0" indent="0" algn="l">
              <a:buNone/>
            </a:pPr>
            <a:r>
              <a:rPr lang="en-US" sz="1800" b="0" i="0" u="none" strike="noStrike" baseline="0" dirty="0">
                <a:latin typeface="Helvetica" panose="020B0604020202020204" pitchFamily="34" charset="0"/>
              </a:rPr>
              <a:t>In the case of Cassandra, we have created a table named </a:t>
            </a:r>
            <a:r>
              <a:rPr lang="en-US" sz="1800" b="0" i="1" u="none" strike="noStrike" baseline="0" dirty="0" err="1">
                <a:latin typeface="Arial-ItalicMT"/>
              </a:rPr>
              <a:t>human_genome</a:t>
            </a:r>
            <a:r>
              <a:rPr lang="en-US" sz="1800" b="0" i="1" u="none" strike="noStrike" baseline="0" dirty="0">
                <a:latin typeface="Arial-ItalicMT"/>
              </a:rPr>
              <a:t> </a:t>
            </a:r>
            <a:r>
              <a:rPr lang="en-US" sz="1800" b="0" i="0" u="none" strike="noStrike" baseline="0" dirty="0">
                <a:latin typeface="Helvetica" panose="020B0604020202020204" pitchFamily="34" charset="0"/>
              </a:rPr>
              <a:t>for storing the human genome data from COVID-19 dataset. </a:t>
            </a:r>
          </a:p>
        </p:txBody>
      </p:sp>
      <p:pic>
        <p:nvPicPr>
          <p:cNvPr id="5" name="Picture 4">
            <a:extLst>
              <a:ext uri="{FF2B5EF4-FFF2-40B4-BE49-F238E27FC236}">
                <a16:creationId xmlns:a16="http://schemas.microsoft.com/office/drawing/2014/main" id="{7AB5EA25-E50F-4EA6-A0D5-09A157CB8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839" y="2959583"/>
            <a:ext cx="5634502" cy="3023967"/>
          </a:xfrm>
          <a:prstGeom prst="rect">
            <a:avLst/>
          </a:prstGeom>
        </p:spPr>
      </p:pic>
    </p:spTree>
    <p:extLst>
      <p:ext uri="{BB962C8B-B14F-4D97-AF65-F5344CB8AC3E}">
        <p14:creationId xmlns:p14="http://schemas.microsoft.com/office/powerpoint/2010/main" val="4173865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43EA-8F4F-443E-9000-7A78715961DA}"/>
              </a:ext>
            </a:extLst>
          </p:cNvPr>
          <p:cNvSpPr>
            <a:spLocks noGrp="1"/>
          </p:cNvSpPr>
          <p:nvPr>
            <p:ph type="title"/>
          </p:nvPr>
        </p:nvSpPr>
        <p:spPr>
          <a:xfrm>
            <a:off x="2592925" y="624110"/>
            <a:ext cx="8911687" cy="618764"/>
          </a:xfrm>
        </p:spPr>
        <p:txBody>
          <a:bodyPr>
            <a:normAutofit fontScale="90000"/>
          </a:bodyPr>
          <a:lstStyle/>
          <a:p>
            <a:r>
              <a:rPr lang="en-US" dirty="0"/>
              <a:t>EXPERIMENTAL RESULTS</a:t>
            </a:r>
            <a:endParaRPr lang="en-IN" dirty="0"/>
          </a:p>
        </p:txBody>
      </p:sp>
      <p:sp>
        <p:nvSpPr>
          <p:cNvPr id="3" name="Content Placeholder 2">
            <a:extLst>
              <a:ext uri="{FF2B5EF4-FFF2-40B4-BE49-F238E27FC236}">
                <a16:creationId xmlns:a16="http://schemas.microsoft.com/office/drawing/2014/main" id="{2B30C080-B34E-4306-85FD-08CB0A344950}"/>
              </a:ext>
            </a:extLst>
          </p:cNvPr>
          <p:cNvSpPr>
            <a:spLocks noGrp="1"/>
          </p:cNvSpPr>
          <p:nvPr>
            <p:ph idx="1"/>
          </p:nvPr>
        </p:nvSpPr>
        <p:spPr>
          <a:xfrm>
            <a:off x="2589212" y="1242874"/>
            <a:ext cx="8915400" cy="4668348"/>
          </a:xfrm>
        </p:spPr>
        <p:txBody>
          <a:bodyPr/>
          <a:lstStyle/>
          <a:p>
            <a:pPr marL="0" indent="0" algn="l">
              <a:buNone/>
            </a:pPr>
            <a:r>
              <a:rPr lang="en-IN" sz="1800" b="1" u="none" strike="noStrike" baseline="0" dirty="0">
                <a:latin typeface="Arial-ItalicMT"/>
              </a:rPr>
              <a:t>Data Load Time:</a:t>
            </a:r>
          </a:p>
          <a:p>
            <a:pPr marL="0" indent="0" algn="l">
              <a:buNone/>
            </a:pPr>
            <a:r>
              <a:rPr lang="en-US" sz="1800" b="0" i="0" u="none" strike="noStrike" baseline="0" dirty="0">
                <a:latin typeface="Helvetica" panose="020B0604020202020204" pitchFamily="34" charset="0"/>
              </a:rPr>
              <a:t>We have compared data load time for MySQL, MongoDB, and Cassandra. </a:t>
            </a:r>
          </a:p>
          <a:p>
            <a:pPr marL="0" indent="0" algn="l">
              <a:buNone/>
            </a:pPr>
            <a:r>
              <a:rPr lang="en-US" sz="1800" b="0" i="0" u="none" strike="noStrike" baseline="0" dirty="0">
                <a:latin typeface="Helvetica" panose="020B0604020202020204" pitchFamily="34" charset="0"/>
              </a:rPr>
              <a:t>Cassandra performs better than other DBMS, and MySQL has taken much time and performs worse among these three.</a:t>
            </a:r>
          </a:p>
          <a:p>
            <a:pPr marL="0" indent="0" algn="l">
              <a:buNone/>
            </a:pPr>
            <a:endParaRPr lang="en-IN" dirty="0"/>
          </a:p>
        </p:txBody>
      </p:sp>
      <p:pic>
        <p:nvPicPr>
          <p:cNvPr id="9" name="Picture 8">
            <a:extLst>
              <a:ext uri="{FF2B5EF4-FFF2-40B4-BE49-F238E27FC236}">
                <a16:creationId xmlns:a16="http://schemas.microsoft.com/office/drawing/2014/main" id="{2DC27E2D-0898-4B34-9B33-4B03DAB8B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0010" y="2700567"/>
            <a:ext cx="5107594" cy="3740642"/>
          </a:xfrm>
          <a:prstGeom prst="rect">
            <a:avLst/>
          </a:prstGeom>
        </p:spPr>
      </p:pic>
    </p:spTree>
    <p:extLst>
      <p:ext uri="{BB962C8B-B14F-4D97-AF65-F5344CB8AC3E}">
        <p14:creationId xmlns:p14="http://schemas.microsoft.com/office/powerpoint/2010/main" val="1114465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0194-2E15-4405-9D1B-74379E78592B}"/>
              </a:ext>
            </a:extLst>
          </p:cNvPr>
          <p:cNvSpPr>
            <a:spLocks noGrp="1"/>
          </p:cNvSpPr>
          <p:nvPr>
            <p:ph type="title"/>
          </p:nvPr>
        </p:nvSpPr>
        <p:spPr>
          <a:xfrm>
            <a:off x="2592925" y="624110"/>
            <a:ext cx="8911687" cy="609886"/>
          </a:xfrm>
        </p:spPr>
        <p:txBody>
          <a:bodyPr>
            <a:normAutofit fontScale="90000"/>
          </a:bodyPr>
          <a:lstStyle/>
          <a:p>
            <a:r>
              <a:rPr lang="en-US" dirty="0"/>
              <a:t>EXPERIMENTAL RESULTS</a:t>
            </a:r>
            <a:endParaRPr lang="en-IN" dirty="0"/>
          </a:p>
        </p:txBody>
      </p:sp>
      <p:sp>
        <p:nvSpPr>
          <p:cNvPr id="3" name="Content Placeholder 2">
            <a:extLst>
              <a:ext uri="{FF2B5EF4-FFF2-40B4-BE49-F238E27FC236}">
                <a16:creationId xmlns:a16="http://schemas.microsoft.com/office/drawing/2014/main" id="{D938528F-113D-4B33-903C-82ACCCFD68E0}"/>
              </a:ext>
            </a:extLst>
          </p:cNvPr>
          <p:cNvSpPr>
            <a:spLocks noGrp="1"/>
          </p:cNvSpPr>
          <p:nvPr>
            <p:ph idx="1"/>
          </p:nvPr>
        </p:nvSpPr>
        <p:spPr>
          <a:xfrm>
            <a:off x="2589212" y="1233996"/>
            <a:ext cx="8915400" cy="4677226"/>
          </a:xfrm>
        </p:spPr>
        <p:txBody>
          <a:bodyPr/>
          <a:lstStyle/>
          <a:p>
            <a:pPr marL="0" indent="0">
              <a:buNone/>
            </a:pPr>
            <a:r>
              <a:rPr lang="en-US" b="1" dirty="0"/>
              <a:t>Query time:</a:t>
            </a:r>
          </a:p>
          <a:p>
            <a:pPr marL="0" indent="0" algn="l">
              <a:buNone/>
            </a:pPr>
            <a:r>
              <a:rPr lang="en-US" sz="1800" b="0" i="0" u="none" strike="noStrike" baseline="0" dirty="0">
                <a:latin typeface="Helvetica" panose="020B0604020202020204" pitchFamily="34" charset="0"/>
              </a:rPr>
              <a:t>MySQL, MongoDB, and Cassandra have their query syntax.</a:t>
            </a:r>
          </a:p>
          <a:p>
            <a:pPr marL="0" indent="0" algn="l">
              <a:buNone/>
            </a:pPr>
            <a:r>
              <a:rPr lang="en-US" sz="1800" b="0" i="0" u="none" strike="noStrike" baseline="0" dirty="0">
                <a:latin typeface="Helvetica" panose="020B0604020202020204" pitchFamily="34" charset="0"/>
              </a:rPr>
              <a:t>Three standard queries are performed using these DBMS. In every database, at the time of performing a query, we calculate the total time needed for that operation.</a:t>
            </a:r>
          </a:p>
          <a:p>
            <a:pPr marL="0" indent="0" algn="l">
              <a:buNone/>
            </a:pPr>
            <a:r>
              <a:rPr lang="en-US" sz="1800" b="0" i="0" u="none" strike="noStrike" baseline="0" dirty="0">
                <a:latin typeface="Helvetica" panose="020B0604020202020204" pitchFamily="34" charset="0"/>
              </a:rPr>
              <a:t>In the case of MySQL, we have to join two tables, namely Genome and Sequence, for retrieving name and nucleotides using region number and sequence id. </a:t>
            </a:r>
          </a:p>
          <a:p>
            <a:pPr marL="0" indent="0" algn="l">
              <a:buNone/>
            </a:pPr>
            <a:endParaRPr lang="en-IN" b="1" dirty="0"/>
          </a:p>
        </p:txBody>
      </p:sp>
      <p:pic>
        <p:nvPicPr>
          <p:cNvPr id="5" name="Picture 4">
            <a:extLst>
              <a:ext uri="{FF2B5EF4-FFF2-40B4-BE49-F238E27FC236}">
                <a16:creationId xmlns:a16="http://schemas.microsoft.com/office/drawing/2014/main" id="{9F080102-D69B-4B1E-A3DC-C7E81901F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118" y="3590364"/>
            <a:ext cx="5522670" cy="1132556"/>
          </a:xfrm>
          <a:prstGeom prst="rect">
            <a:avLst/>
          </a:prstGeom>
        </p:spPr>
      </p:pic>
    </p:spTree>
    <p:extLst>
      <p:ext uri="{BB962C8B-B14F-4D97-AF65-F5344CB8AC3E}">
        <p14:creationId xmlns:p14="http://schemas.microsoft.com/office/powerpoint/2010/main" val="1127818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209D-0005-4F69-B452-CDF17C36BDEC}"/>
              </a:ext>
            </a:extLst>
          </p:cNvPr>
          <p:cNvSpPr>
            <a:spLocks noGrp="1"/>
          </p:cNvSpPr>
          <p:nvPr>
            <p:ph type="title"/>
          </p:nvPr>
        </p:nvSpPr>
        <p:spPr>
          <a:xfrm>
            <a:off x="2592925" y="624110"/>
            <a:ext cx="8911687" cy="583253"/>
          </a:xfrm>
        </p:spPr>
        <p:txBody>
          <a:bodyPr>
            <a:normAutofit fontScale="90000"/>
          </a:bodyPr>
          <a:lstStyle/>
          <a:p>
            <a:r>
              <a:rPr lang="en-US" dirty="0"/>
              <a:t>EXPERIMENTAL RESULTS</a:t>
            </a:r>
            <a:endParaRPr lang="en-IN" dirty="0"/>
          </a:p>
        </p:txBody>
      </p:sp>
      <p:sp>
        <p:nvSpPr>
          <p:cNvPr id="3" name="Content Placeholder 2">
            <a:extLst>
              <a:ext uri="{FF2B5EF4-FFF2-40B4-BE49-F238E27FC236}">
                <a16:creationId xmlns:a16="http://schemas.microsoft.com/office/drawing/2014/main" id="{4C11A3C7-1076-4B71-867A-CAE4D73B99E5}"/>
              </a:ext>
            </a:extLst>
          </p:cNvPr>
          <p:cNvSpPr>
            <a:spLocks noGrp="1"/>
          </p:cNvSpPr>
          <p:nvPr>
            <p:ph idx="1"/>
          </p:nvPr>
        </p:nvSpPr>
        <p:spPr>
          <a:xfrm>
            <a:off x="2589212" y="1207363"/>
            <a:ext cx="8915400" cy="4703859"/>
          </a:xfrm>
        </p:spPr>
        <p:txBody>
          <a:bodyPr/>
          <a:lstStyle/>
          <a:p>
            <a:pPr marL="0" indent="0" algn="l">
              <a:buNone/>
            </a:pPr>
            <a:r>
              <a:rPr lang="en-US" sz="1800" b="0" i="0" u="none" strike="noStrike" baseline="0" dirty="0">
                <a:latin typeface="Helvetica" panose="020B0604020202020204" pitchFamily="34" charset="0"/>
              </a:rPr>
              <a:t>In MongoDB, we have retrieved all the information using name, region number and sequence id from the human_</a:t>
            </a:r>
            <a:r>
              <a:rPr lang="en-IN" sz="1800" b="0" i="0" u="none" strike="noStrike" baseline="0" dirty="0">
                <a:latin typeface="Helvetica" panose="020B0604020202020204" pitchFamily="34" charset="0"/>
              </a:rPr>
              <a:t>genome table.</a:t>
            </a:r>
          </a:p>
          <a:p>
            <a:pPr marL="0" indent="0" algn="l">
              <a:buNone/>
            </a:pPr>
            <a:endParaRPr lang="en-IN" dirty="0"/>
          </a:p>
          <a:p>
            <a:pPr marL="0" indent="0" algn="l">
              <a:buNone/>
            </a:pPr>
            <a:endParaRPr lang="en-IN" dirty="0"/>
          </a:p>
          <a:p>
            <a:pPr marL="0" indent="0" algn="l">
              <a:buNone/>
            </a:pPr>
            <a:endParaRPr lang="en-US" sz="1800" b="0" i="0" u="none" strike="noStrike" baseline="0" dirty="0">
              <a:latin typeface="Helvetica" panose="020B0604020202020204" pitchFamily="34" charset="0"/>
            </a:endParaRPr>
          </a:p>
          <a:p>
            <a:pPr marL="0" indent="0" algn="l">
              <a:buNone/>
            </a:pPr>
            <a:endParaRPr lang="en-US" sz="1800" b="0" i="0" u="none" strike="noStrike" baseline="0" dirty="0">
              <a:latin typeface="Helvetica" panose="020B0604020202020204" pitchFamily="34" charset="0"/>
            </a:endParaRPr>
          </a:p>
          <a:p>
            <a:pPr marL="0" indent="0" algn="l">
              <a:buNone/>
            </a:pPr>
            <a:r>
              <a:rPr lang="en-US" sz="1800" b="0" i="0" u="none" strike="noStrike" baseline="0" dirty="0">
                <a:latin typeface="Helvetica" panose="020B0604020202020204" pitchFamily="34" charset="0"/>
              </a:rPr>
              <a:t>In Cassandra, we have retrieved all the data using region number and sequence id from the </a:t>
            </a:r>
            <a:r>
              <a:rPr lang="en-US" sz="1800" b="0" i="0" u="none" strike="noStrike" baseline="0" dirty="0" err="1">
                <a:latin typeface="Helvetica" panose="020B0604020202020204" pitchFamily="34" charset="0"/>
              </a:rPr>
              <a:t>human_genome</a:t>
            </a:r>
            <a:r>
              <a:rPr lang="en-US" sz="1800" b="0" i="0" u="none" strike="noStrike" baseline="0" dirty="0">
                <a:latin typeface="Helvetica" panose="020B0604020202020204" pitchFamily="34" charset="0"/>
              </a:rPr>
              <a:t> table. </a:t>
            </a:r>
            <a:endParaRPr lang="en-IN" dirty="0"/>
          </a:p>
        </p:txBody>
      </p:sp>
      <p:pic>
        <p:nvPicPr>
          <p:cNvPr id="5" name="Picture 4">
            <a:extLst>
              <a:ext uri="{FF2B5EF4-FFF2-40B4-BE49-F238E27FC236}">
                <a16:creationId xmlns:a16="http://schemas.microsoft.com/office/drawing/2014/main" id="{DA33B0B2-D6F5-46FF-9258-26A38E1AE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826" y="1790616"/>
            <a:ext cx="6026064" cy="1227792"/>
          </a:xfrm>
          <a:prstGeom prst="rect">
            <a:avLst/>
          </a:prstGeom>
        </p:spPr>
      </p:pic>
      <p:pic>
        <p:nvPicPr>
          <p:cNvPr id="7" name="Picture 6">
            <a:extLst>
              <a:ext uri="{FF2B5EF4-FFF2-40B4-BE49-F238E27FC236}">
                <a16:creationId xmlns:a16="http://schemas.microsoft.com/office/drawing/2014/main" id="{B6BB1CBD-C998-49DA-AC83-261E93183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349" y="4143302"/>
            <a:ext cx="7282749" cy="1059013"/>
          </a:xfrm>
          <a:prstGeom prst="rect">
            <a:avLst/>
          </a:prstGeom>
        </p:spPr>
      </p:pic>
    </p:spTree>
    <p:extLst>
      <p:ext uri="{BB962C8B-B14F-4D97-AF65-F5344CB8AC3E}">
        <p14:creationId xmlns:p14="http://schemas.microsoft.com/office/powerpoint/2010/main" val="63879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66D6-4FB2-4F9C-9918-B25ACA2B6011}"/>
              </a:ext>
            </a:extLst>
          </p:cNvPr>
          <p:cNvSpPr>
            <a:spLocks noGrp="1"/>
          </p:cNvSpPr>
          <p:nvPr>
            <p:ph type="title"/>
          </p:nvPr>
        </p:nvSpPr>
        <p:spPr>
          <a:xfrm>
            <a:off x="2592925" y="624110"/>
            <a:ext cx="8911687" cy="636519"/>
          </a:xfrm>
        </p:spPr>
        <p:txBody>
          <a:bodyPr>
            <a:normAutofit fontScale="90000"/>
          </a:bodyPr>
          <a:lstStyle/>
          <a:p>
            <a:r>
              <a:rPr lang="en-US" dirty="0"/>
              <a:t>EXPERIMENTAL RESULTS</a:t>
            </a:r>
            <a:endParaRPr lang="en-IN" dirty="0"/>
          </a:p>
        </p:txBody>
      </p:sp>
      <p:sp>
        <p:nvSpPr>
          <p:cNvPr id="7" name="Content Placeholder 6">
            <a:extLst>
              <a:ext uri="{FF2B5EF4-FFF2-40B4-BE49-F238E27FC236}">
                <a16:creationId xmlns:a16="http://schemas.microsoft.com/office/drawing/2014/main" id="{BAB9F63E-FFE7-4512-B054-4F0DEC173193}"/>
              </a:ext>
            </a:extLst>
          </p:cNvPr>
          <p:cNvSpPr>
            <a:spLocks noGrp="1"/>
          </p:cNvSpPr>
          <p:nvPr>
            <p:ph idx="1"/>
          </p:nvPr>
        </p:nvSpPr>
        <p:spPr>
          <a:xfrm>
            <a:off x="2589212" y="1198485"/>
            <a:ext cx="8915400" cy="4712737"/>
          </a:xfrm>
        </p:spPr>
        <p:txBody>
          <a:bodyPr>
            <a:normAutofit/>
          </a:bodyPr>
          <a:lstStyle/>
          <a:p>
            <a:pPr marL="0" indent="0" algn="l">
              <a:buNone/>
            </a:pPr>
            <a:r>
              <a:rPr lang="en-US" sz="1800" b="0" i="0" u="none" strike="noStrike" baseline="0" dirty="0">
                <a:latin typeface="Helvetica" panose="020B0604020202020204" pitchFamily="34" charset="0"/>
              </a:rPr>
              <a:t>The query syntax of MongoDB is simpler between this three DBMS. MySQL query syntax is more complicated than the other two. Moreover, for Cassandra, we have to use ALLOW FILTERING for retrieving data. We have compared data query time for MySQL, MongoDB, and Cassandra in milliseconds.</a:t>
            </a:r>
          </a:p>
          <a:p>
            <a:pPr marL="0" indent="0" algn="l">
              <a:buNone/>
            </a:pPr>
            <a:endParaRPr lang="en-IN" dirty="0"/>
          </a:p>
        </p:txBody>
      </p:sp>
      <p:pic>
        <p:nvPicPr>
          <p:cNvPr id="9" name="Picture 8">
            <a:extLst>
              <a:ext uri="{FF2B5EF4-FFF2-40B4-BE49-F238E27FC236}">
                <a16:creationId xmlns:a16="http://schemas.microsoft.com/office/drawing/2014/main" id="{61C6BF80-C02F-422E-B4DF-64E6AABB4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9275" y="2361461"/>
            <a:ext cx="4270842" cy="4221332"/>
          </a:xfrm>
          <a:prstGeom prst="rect">
            <a:avLst/>
          </a:prstGeom>
        </p:spPr>
      </p:pic>
    </p:spTree>
    <p:extLst>
      <p:ext uri="{BB962C8B-B14F-4D97-AF65-F5344CB8AC3E}">
        <p14:creationId xmlns:p14="http://schemas.microsoft.com/office/powerpoint/2010/main" val="3636987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E1126-9040-478A-BA2F-A0FF37873F48}"/>
              </a:ext>
            </a:extLst>
          </p:cNvPr>
          <p:cNvSpPr>
            <a:spLocks noGrp="1"/>
          </p:cNvSpPr>
          <p:nvPr>
            <p:ph type="title"/>
          </p:nvPr>
        </p:nvSpPr>
        <p:spPr>
          <a:xfrm>
            <a:off x="2592925" y="624110"/>
            <a:ext cx="8911687" cy="654274"/>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49CE12E-8422-492A-9626-86457EB3C848}"/>
              </a:ext>
            </a:extLst>
          </p:cNvPr>
          <p:cNvSpPr>
            <a:spLocks noGrp="1"/>
          </p:cNvSpPr>
          <p:nvPr>
            <p:ph idx="1"/>
          </p:nvPr>
        </p:nvSpPr>
        <p:spPr>
          <a:xfrm>
            <a:off x="2589212" y="1278384"/>
            <a:ext cx="8915400" cy="4632838"/>
          </a:xfrm>
        </p:spPr>
        <p:txBody>
          <a:bodyPr>
            <a:normAutofit/>
          </a:bodyPr>
          <a:lstStyle/>
          <a:p>
            <a:r>
              <a:rPr lang="en-US" dirty="0">
                <a:latin typeface="Helvetica" panose="020B0604020202020204" pitchFamily="34" charset="0"/>
              </a:rPr>
              <a:t>W</a:t>
            </a:r>
            <a:r>
              <a:rPr lang="en-US" sz="1800" b="0" i="0" u="none" strike="noStrike" baseline="0" dirty="0">
                <a:latin typeface="Helvetica" panose="020B0604020202020204" pitchFamily="34" charset="0"/>
              </a:rPr>
              <a:t>e analyzed the query performance of tremendous amounts of datasets of the human genome data from the COVID-19 dataset in SQL and NoSQL DBMS.</a:t>
            </a:r>
          </a:p>
          <a:p>
            <a:r>
              <a:rPr lang="en-US" sz="1800" b="0" i="0" u="none" strike="noStrike" baseline="0" dirty="0">
                <a:latin typeface="Helvetica" panose="020B0604020202020204" pitchFamily="34" charset="0"/>
              </a:rPr>
              <a:t>We used MySQL for SQL DBMS and Cassandra and MongoDB for NoSQL DBMS. </a:t>
            </a:r>
          </a:p>
          <a:p>
            <a:r>
              <a:rPr lang="en-US" sz="1800" b="0" i="0" u="none" strike="noStrike" baseline="0" dirty="0">
                <a:latin typeface="Helvetica" panose="020B0604020202020204" pitchFamily="34" charset="0"/>
              </a:rPr>
              <a:t>We show a comparison in the case of data load time where Cassandra performs well. </a:t>
            </a:r>
            <a:r>
              <a:rPr lang="en-US" dirty="0">
                <a:latin typeface="Helvetica" panose="020B0604020202020204" pitchFamily="34" charset="0"/>
              </a:rPr>
              <a:t>I</a:t>
            </a:r>
            <a:r>
              <a:rPr lang="en-US" sz="1800" b="0" i="0" u="none" strike="noStrike" baseline="0" dirty="0">
                <a:latin typeface="Helvetica" panose="020B0604020202020204" pitchFamily="34" charset="0"/>
              </a:rPr>
              <a:t>n the case of MySQL, we have to join two tables, and its operations become extensive. MongoDB’s query seemed pretty straightforward, small, and easy to operate. Cassandra’s performance shows the best among the three query performance, and its query syntax is also simple. </a:t>
            </a:r>
          </a:p>
          <a:p>
            <a:r>
              <a:rPr lang="en-US" sz="1800" b="0" i="0" u="none" strike="noStrike" baseline="0" dirty="0">
                <a:latin typeface="Helvetica" panose="020B0604020202020204" pitchFamily="34" charset="0"/>
              </a:rPr>
              <a:t>Finally, we analyzed Cassandra and MongoDB performed well comparing to MySQL in the case of unstructured data. </a:t>
            </a:r>
            <a:endParaRPr lang="en-IN" dirty="0"/>
          </a:p>
        </p:txBody>
      </p:sp>
    </p:spTree>
    <p:extLst>
      <p:ext uri="{BB962C8B-B14F-4D97-AF65-F5344CB8AC3E}">
        <p14:creationId xmlns:p14="http://schemas.microsoft.com/office/powerpoint/2010/main" val="1122458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8EAF-FB4E-4F3B-8FE7-EA57AF855F73}"/>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DF05C57-38B4-4A12-8DAD-8BBB8C6AAE79}"/>
              </a:ext>
            </a:extLst>
          </p:cNvPr>
          <p:cNvSpPr>
            <a:spLocks noGrp="1"/>
          </p:cNvSpPr>
          <p:nvPr>
            <p:ph idx="1"/>
          </p:nvPr>
        </p:nvSpPr>
        <p:spPr>
          <a:xfrm>
            <a:off x="2589212" y="1269507"/>
            <a:ext cx="8915400" cy="4641715"/>
          </a:xfrm>
        </p:spPr>
        <p:txBody>
          <a:bodyPr/>
          <a:lstStyle/>
          <a:p>
            <a:pPr marL="0" indent="0">
              <a:buNone/>
            </a:pPr>
            <a:endParaRPr lang="en-US" b="1" dirty="0"/>
          </a:p>
          <a:p>
            <a:pPr marL="0" indent="0">
              <a:buNone/>
            </a:pPr>
            <a:r>
              <a:rPr lang="en-US" b="1" dirty="0"/>
              <a:t>Dataset:-</a:t>
            </a:r>
            <a:r>
              <a:rPr lang="en-US" sz="1500" dirty="0"/>
              <a:t>https://www.ncbi.nlm.nih.gov/datasets/coronavirus/genomes</a:t>
            </a:r>
          </a:p>
          <a:p>
            <a:pPr marL="0" indent="0">
              <a:buNone/>
            </a:pPr>
            <a:endParaRPr lang="en-US" sz="1500" dirty="0"/>
          </a:p>
          <a:p>
            <a:pPr marL="0" indent="0" algn="l">
              <a:buNone/>
            </a:pPr>
            <a:r>
              <a:rPr lang="en-US" sz="1400" b="0" i="0" u="none" strike="noStrike" baseline="0" dirty="0">
                <a:latin typeface="Helvetica" panose="020B0604020202020204" pitchFamily="34" charset="0"/>
              </a:rPr>
              <a:t>A. Lakshman and P. Malik, “Cassandra: a decentralized structured</a:t>
            </a:r>
          </a:p>
          <a:p>
            <a:pPr marL="0" indent="0" algn="l">
              <a:buNone/>
            </a:pPr>
            <a:r>
              <a:rPr lang="en-IN" sz="1400" b="0" i="0" u="none" strike="noStrike" baseline="0" dirty="0">
                <a:latin typeface="Helvetica" panose="020B0604020202020204" pitchFamily="34" charset="0"/>
              </a:rPr>
              <a:t>storage system,” </a:t>
            </a:r>
            <a:r>
              <a:rPr lang="en-IN" sz="1400" b="0" i="1" u="none" strike="noStrike" baseline="0" dirty="0">
                <a:latin typeface="Arial-ItalicMT"/>
              </a:rPr>
              <a:t>ACM SIGOPS Operating Systems Review, </a:t>
            </a:r>
            <a:r>
              <a:rPr lang="en-IN" sz="1400" b="0" i="0" u="none" strike="noStrike" baseline="0" dirty="0">
                <a:latin typeface="Helvetica" panose="020B0604020202020204" pitchFamily="34" charset="0"/>
              </a:rPr>
              <a:t>vol. 44, no. 2,</a:t>
            </a:r>
          </a:p>
          <a:p>
            <a:pPr marL="0" indent="0" algn="l">
              <a:buNone/>
            </a:pPr>
            <a:r>
              <a:rPr lang="en-IN" sz="1400" b="0" i="0" u="none" strike="noStrike" baseline="0" dirty="0">
                <a:latin typeface="Helvetica" panose="020B0604020202020204" pitchFamily="34" charset="0"/>
              </a:rPr>
              <a:t>pp. 35-40, 2010.</a:t>
            </a:r>
          </a:p>
          <a:p>
            <a:pPr marL="0" indent="0" algn="l">
              <a:buNone/>
            </a:pPr>
            <a:r>
              <a:rPr lang="en-US" sz="1400" b="0" i="0" u="none" strike="noStrike" baseline="0" dirty="0">
                <a:latin typeface="Helvetica" panose="020B0604020202020204" pitchFamily="34" charset="0"/>
              </a:rPr>
              <a:t> J. Dean and S. Ghemawat, “</a:t>
            </a:r>
            <a:r>
              <a:rPr lang="en-US" sz="1400" b="0" i="0" u="none" strike="noStrike" baseline="0" dirty="0" err="1">
                <a:latin typeface="Helvetica" panose="020B0604020202020204" pitchFamily="34" charset="0"/>
              </a:rPr>
              <a:t>Mapreduce</a:t>
            </a:r>
            <a:r>
              <a:rPr lang="en-US" sz="1400" b="0" i="0" u="none" strike="noStrike" baseline="0" dirty="0">
                <a:latin typeface="Helvetica" panose="020B0604020202020204" pitchFamily="34" charset="0"/>
              </a:rPr>
              <a:t>: simplified data processing on</a:t>
            </a:r>
          </a:p>
          <a:p>
            <a:pPr marL="0" indent="0" algn="l">
              <a:buNone/>
            </a:pPr>
            <a:r>
              <a:rPr lang="en-US" sz="1400" b="0" i="0" u="none" strike="noStrike" baseline="0" dirty="0">
                <a:latin typeface="Helvetica" panose="020B0604020202020204" pitchFamily="34" charset="0"/>
              </a:rPr>
              <a:t>large clusters,” </a:t>
            </a:r>
            <a:r>
              <a:rPr lang="en-US" sz="1400" b="0" i="1" u="none" strike="noStrike" baseline="0" dirty="0">
                <a:latin typeface="Arial-ItalicMT"/>
              </a:rPr>
              <a:t>Communications o f the ACM, </a:t>
            </a:r>
            <a:r>
              <a:rPr lang="en-US" sz="1400" b="0" i="0" u="none" strike="noStrike" baseline="0" dirty="0">
                <a:latin typeface="Helvetica" panose="020B0604020202020204" pitchFamily="34" charset="0"/>
              </a:rPr>
              <a:t>vol. 51, no. 1, pp. 107-113,</a:t>
            </a:r>
          </a:p>
          <a:p>
            <a:pPr marL="0" indent="0" algn="l">
              <a:buNone/>
            </a:pPr>
            <a:r>
              <a:rPr lang="en-IN" sz="1400" b="0" i="0" u="none" strike="noStrike" baseline="0" dirty="0">
                <a:latin typeface="Helvetica" panose="020B0604020202020204" pitchFamily="34" charset="0"/>
              </a:rPr>
              <a:t>2008.</a:t>
            </a:r>
          </a:p>
          <a:p>
            <a:pPr marL="0" indent="0" algn="l">
              <a:buNone/>
            </a:pPr>
            <a:r>
              <a:rPr lang="en-IN" sz="1400" b="0" i="0" u="none" strike="noStrike" baseline="0" dirty="0">
                <a:latin typeface="Helvetica" panose="020B0604020202020204" pitchFamily="34" charset="0"/>
              </a:rPr>
              <a:t>P. </a:t>
            </a:r>
            <a:r>
              <a:rPr lang="en-IN" sz="1400" b="0" i="0" u="none" strike="noStrike" baseline="0" dirty="0" err="1">
                <a:latin typeface="Helvetica" panose="020B0604020202020204" pitchFamily="34" charset="0"/>
              </a:rPr>
              <a:t>Zikopoulos</a:t>
            </a:r>
            <a:r>
              <a:rPr lang="en-IN" sz="1400" b="0" i="0" u="none" strike="noStrike" baseline="0" dirty="0">
                <a:latin typeface="Helvetica" panose="020B0604020202020204" pitchFamily="34" charset="0"/>
              </a:rPr>
              <a:t>, C. Eaton </a:t>
            </a:r>
            <a:r>
              <a:rPr lang="en-IN" sz="1400" b="0" i="1" u="none" strike="noStrike" baseline="0" dirty="0">
                <a:latin typeface="Arial-ItalicMT"/>
              </a:rPr>
              <a:t>et al., Understanding big data: Analytics </a:t>
            </a:r>
            <a:r>
              <a:rPr lang="en-IN" sz="1400" b="0" i="1" u="none" strike="noStrike" baseline="0" dirty="0" err="1">
                <a:latin typeface="Arial-ItalicMT"/>
              </a:rPr>
              <a:t>fo</a:t>
            </a:r>
            <a:r>
              <a:rPr lang="en-IN" sz="1400" b="0" i="1" u="none" strike="noStrike" baseline="0" dirty="0">
                <a:latin typeface="Arial-ItalicMT"/>
              </a:rPr>
              <a:t> r</a:t>
            </a:r>
          </a:p>
          <a:p>
            <a:pPr marL="0" indent="0" algn="l">
              <a:buNone/>
            </a:pPr>
            <a:r>
              <a:rPr lang="en-US" sz="1400" b="0" i="1" u="none" strike="noStrike" baseline="0" dirty="0">
                <a:latin typeface="Arial-ItalicMT"/>
              </a:rPr>
              <a:t>enterprise class </a:t>
            </a:r>
            <a:r>
              <a:rPr lang="en-US" sz="1400" b="0" i="1" u="none" strike="noStrike" baseline="0" dirty="0" err="1">
                <a:latin typeface="Arial-ItalicMT"/>
              </a:rPr>
              <a:t>hadoop</a:t>
            </a:r>
            <a:r>
              <a:rPr lang="en-US" sz="1400" b="0" i="1" u="none" strike="noStrike" baseline="0" dirty="0">
                <a:latin typeface="Arial-ItalicMT"/>
              </a:rPr>
              <a:t> and streaming data. </a:t>
            </a:r>
            <a:r>
              <a:rPr lang="en-US" sz="1400" b="0" i="0" u="none" strike="noStrike" baseline="0" dirty="0">
                <a:latin typeface="Helvetica" panose="020B0604020202020204" pitchFamily="34" charset="0"/>
              </a:rPr>
              <a:t>McGraw-Hill Osborne</a:t>
            </a:r>
          </a:p>
          <a:p>
            <a:pPr marL="0" indent="0" algn="l">
              <a:buNone/>
            </a:pPr>
            <a:r>
              <a:rPr lang="en-IN" sz="1400" b="0" i="0" u="none" strike="noStrike" baseline="0" dirty="0">
                <a:latin typeface="Helvetica" panose="020B0604020202020204" pitchFamily="34" charset="0"/>
              </a:rPr>
              <a:t>Media, 2011.</a:t>
            </a:r>
            <a:endParaRPr lang="en-IN" sz="1400" dirty="0"/>
          </a:p>
        </p:txBody>
      </p:sp>
    </p:spTree>
    <p:extLst>
      <p:ext uri="{BB962C8B-B14F-4D97-AF65-F5344CB8AC3E}">
        <p14:creationId xmlns:p14="http://schemas.microsoft.com/office/powerpoint/2010/main" val="324866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D666-D617-4F23-A7CE-445A0C1265B5}"/>
              </a:ext>
            </a:extLst>
          </p:cNvPr>
          <p:cNvSpPr>
            <a:spLocks noGrp="1"/>
          </p:cNvSpPr>
          <p:nvPr>
            <p:ph type="title"/>
          </p:nvPr>
        </p:nvSpPr>
        <p:spPr>
          <a:xfrm>
            <a:off x="1393794" y="2769833"/>
            <a:ext cx="10110817" cy="1828799"/>
          </a:xfrm>
        </p:spPr>
        <p:txBody>
          <a:bodyPr>
            <a:normAutofit/>
          </a:bodyPr>
          <a:lstStyle/>
          <a:p>
            <a:pPr algn="ctr"/>
            <a:r>
              <a:rPr lang="en-US" sz="5000" dirty="0">
                <a:solidFill>
                  <a:srgbClr val="7030A0"/>
                </a:solidFill>
                <a:latin typeface="Copperplate Gothic Light" panose="020E0507020206020404" pitchFamily="34" charset="0"/>
              </a:rPr>
              <a:t>THANK YOU</a:t>
            </a:r>
            <a:endParaRPr lang="en-IN" sz="5000" dirty="0">
              <a:solidFill>
                <a:srgbClr val="7030A0"/>
              </a:solidFill>
              <a:latin typeface="Copperplate Gothic Light" panose="020E0507020206020404" pitchFamily="34" charset="0"/>
            </a:endParaRPr>
          </a:p>
        </p:txBody>
      </p:sp>
    </p:spTree>
    <p:extLst>
      <p:ext uri="{BB962C8B-B14F-4D97-AF65-F5344CB8AC3E}">
        <p14:creationId xmlns:p14="http://schemas.microsoft.com/office/powerpoint/2010/main" val="349357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8902-5BB5-4025-A09D-12A2B2D3DC2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0717928-2B75-458F-8257-A5E9C56FDFD7}"/>
              </a:ext>
            </a:extLst>
          </p:cNvPr>
          <p:cNvSpPr>
            <a:spLocks noGrp="1"/>
          </p:cNvSpPr>
          <p:nvPr>
            <p:ph idx="1"/>
          </p:nvPr>
        </p:nvSpPr>
        <p:spPr>
          <a:xfrm>
            <a:off x="2589212" y="1376039"/>
            <a:ext cx="8915400" cy="4535183"/>
          </a:xfrm>
        </p:spPr>
        <p:txBody>
          <a:bodyPr>
            <a:normAutofit/>
          </a:bodyPr>
          <a:lstStyle/>
          <a:p>
            <a:r>
              <a:rPr lang="en-US" sz="1800" b="0" i="0" u="none" strike="noStrike" baseline="0" dirty="0">
                <a:latin typeface="+mj-lt"/>
              </a:rPr>
              <a:t>The storage systems of traditional Database Management Systems (DBMS) like MySQL are less efficient in storing unstructured and semi-structured data. </a:t>
            </a:r>
            <a:endParaRPr lang="en-US" dirty="0">
              <a:latin typeface="+mj-lt"/>
            </a:endParaRPr>
          </a:p>
          <a:p>
            <a:r>
              <a:rPr lang="en-US" dirty="0">
                <a:latin typeface="+mj-lt"/>
              </a:rPr>
              <a:t>T</a:t>
            </a:r>
            <a:r>
              <a:rPr lang="en-US" sz="1800" b="0" i="0" u="none" strike="noStrike" baseline="0" dirty="0">
                <a:latin typeface="+mj-lt"/>
              </a:rPr>
              <a:t>hey can not maintain all the properties of Big data, namely value, volatility, validity, veracity, variety, velocity, volume.</a:t>
            </a:r>
          </a:p>
          <a:p>
            <a:r>
              <a:rPr lang="en-US" sz="1800" b="0" i="0" u="none" strike="noStrike" baseline="0" dirty="0">
                <a:latin typeface="+mj-lt"/>
              </a:rPr>
              <a:t>For storing, processing, or working with the big data, we need a more dynamic distribution storage system.</a:t>
            </a:r>
          </a:p>
          <a:p>
            <a:r>
              <a:rPr lang="en-US" sz="1800" b="0" i="0" u="none" strike="noStrike" baseline="0" dirty="0">
                <a:latin typeface="+mj-lt"/>
              </a:rPr>
              <a:t> Therefore, to efficiently store and manage the Bigdata, distributed database systems named Not Only SQL (NoSQL) are becoming popular. </a:t>
            </a:r>
            <a:endParaRPr lang="en-IN" dirty="0">
              <a:latin typeface="+mj-lt"/>
            </a:endParaRPr>
          </a:p>
        </p:txBody>
      </p:sp>
    </p:spTree>
    <p:extLst>
      <p:ext uri="{BB962C8B-B14F-4D97-AF65-F5344CB8AC3E}">
        <p14:creationId xmlns:p14="http://schemas.microsoft.com/office/powerpoint/2010/main" val="4269362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3268-87A3-45F6-907D-0A73F641159C}"/>
              </a:ext>
            </a:extLst>
          </p:cNvPr>
          <p:cNvSpPr>
            <a:spLocks noGrp="1"/>
          </p:cNvSpPr>
          <p:nvPr>
            <p:ph type="title"/>
          </p:nvPr>
        </p:nvSpPr>
        <p:spPr>
          <a:xfrm>
            <a:off x="2592925" y="624110"/>
            <a:ext cx="8911687" cy="716418"/>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2A88520-1930-4FFE-9634-43922428CF4A}"/>
              </a:ext>
            </a:extLst>
          </p:cNvPr>
          <p:cNvSpPr>
            <a:spLocks noGrp="1"/>
          </p:cNvSpPr>
          <p:nvPr>
            <p:ph idx="1"/>
          </p:nvPr>
        </p:nvSpPr>
        <p:spPr>
          <a:xfrm>
            <a:off x="2589212" y="1251751"/>
            <a:ext cx="8915400" cy="4659471"/>
          </a:xfrm>
        </p:spPr>
        <p:txBody>
          <a:bodyPr>
            <a:normAutofit/>
          </a:bodyPr>
          <a:lstStyle/>
          <a:p>
            <a:r>
              <a:rPr lang="en-US" dirty="0"/>
              <a:t>DNA is the molecular name of a compound that holds genetic guidance among all living beings. </a:t>
            </a:r>
          </a:p>
          <a:p>
            <a:r>
              <a:rPr lang="en-US" dirty="0"/>
              <a:t>DNA contains a zettabyte of information, and to store such vast information, we need a distributed storage that can be accessed efficiently. </a:t>
            </a:r>
          </a:p>
          <a:p>
            <a:r>
              <a:rPr lang="en-US" dirty="0"/>
              <a:t>In this paper, we made a comparison for data load and retrieval for traditional DBMS MySQL and NoSQL database system MongoDB and Cassandra for the massive amount of human genomics data from the COVID-19 dataset. </a:t>
            </a:r>
          </a:p>
          <a:p>
            <a:r>
              <a:rPr lang="en-US" dirty="0"/>
              <a:t>We compared data load time and query time of the nucleotide sequences and different JSON format for the different database systems. </a:t>
            </a:r>
          </a:p>
        </p:txBody>
      </p:sp>
    </p:spTree>
    <p:extLst>
      <p:ext uri="{BB962C8B-B14F-4D97-AF65-F5344CB8AC3E}">
        <p14:creationId xmlns:p14="http://schemas.microsoft.com/office/powerpoint/2010/main" val="302854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59AF-D084-472F-B48E-9CF155F1D57C}"/>
              </a:ext>
            </a:extLst>
          </p:cNvPr>
          <p:cNvSpPr>
            <a:spLocks noGrp="1"/>
          </p:cNvSpPr>
          <p:nvPr>
            <p:ph type="title"/>
          </p:nvPr>
        </p:nvSpPr>
        <p:spPr/>
        <p:txBody>
          <a:bodyPr/>
          <a:lstStyle/>
          <a:p>
            <a:r>
              <a:rPr lang="en-US" dirty="0"/>
              <a:t>ANALYSIS OF GENOMIC AREA</a:t>
            </a:r>
            <a:endParaRPr lang="en-IN" dirty="0"/>
          </a:p>
        </p:txBody>
      </p:sp>
      <p:sp>
        <p:nvSpPr>
          <p:cNvPr id="3" name="Content Placeholder 2">
            <a:extLst>
              <a:ext uri="{FF2B5EF4-FFF2-40B4-BE49-F238E27FC236}">
                <a16:creationId xmlns:a16="http://schemas.microsoft.com/office/drawing/2014/main" id="{22864C51-2DAC-4B1D-BBDD-BC93D0CCA38C}"/>
              </a:ext>
            </a:extLst>
          </p:cNvPr>
          <p:cNvSpPr>
            <a:spLocks noGrp="1"/>
          </p:cNvSpPr>
          <p:nvPr>
            <p:ph idx="1"/>
          </p:nvPr>
        </p:nvSpPr>
        <p:spPr>
          <a:xfrm>
            <a:off x="2589212" y="1402672"/>
            <a:ext cx="8915400" cy="4508550"/>
          </a:xfrm>
        </p:spPr>
        <p:txBody>
          <a:bodyPr>
            <a:normAutofit/>
          </a:bodyPr>
          <a:lstStyle/>
          <a:p>
            <a:r>
              <a:rPr lang="en-US" dirty="0"/>
              <a:t>Study of the genome implies analyzing the evolution, function, content, and structure of the genome. </a:t>
            </a:r>
          </a:p>
          <a:p>
            <a:r>
              <a:rPr lang="en-US" dirty="0"/>
              <a:t>Genomics means processing and storing vast amounts of data for genomes.</a:t>
            </a:r>
          </a:p>
          <a:p>
            <a:r>
              <a:rPr lang="en-US" dirty="0"/>
              <a:t> Knowledge of the DNA sequence has become essential in several domains like medical analysis, biological research, biotechnology, biological systematics.</a:t>
            </a:r>
          </a:p>
          <a:p>
            <a:r>
              <a:rPr lang="en-US" dirty="0"/>
              <a:t> There are 20,000-25,000 human protein-coding genomes. This creates a massive number of DNA sequences.</a:t>
            </a:r>
          </a:p>
          <a:p>
            <a:r>
              <a:rPr lang="en-US" dirty="0"/>
              <a:t> The repetition of the sequence makes it unmanageable and creates many challenges with the genomic data. </a:t>
            </a:r>
            <a:endParaRPr lang="en-IN" dirty="0"/>
          </a:p>
        </p:txBody>
      </p:sp>
    </p:spTree>
    <p:extLst>
      <p:ext uri="{BB962C8B-B14F-4D97-AF65-F5344CB8AC3E}">
        <p14:creationId xmlns:p14="http://schemas.microsoft.com/office/powerpoint/2010/main" val="303068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C70C-645C-451D-B823-B9A7DD8F3EC3}"/>
              </a:ext>
            </a:extLst>
          </p:cNvPr>
          <p:cNvSpPr>
            <a:spLocks noGrp="1"/>
          </p:cNvSpPr>
          <p:nvPr>
            <p:ph type="title"/>
          </p:nvPr>
        </p:nvSpPr>
        <p:spPr>
          <a:xfrm>
            <a:off x="2592925" y="624110"/>
            <a:ext cx="8911687" cy="846550"/>
          </a:xfrm>
        </p:spPr>
        <p:txBody>
          <a:bodyPr/>
          <a:lstStyle/>
          <a:p>
            <a:r>
              <a:rPr lang="en-US" dirty="0"/>
              <a:t>ANALYSIS OF GENOMIC AREA</a:t>
            </a:r>
            <a:endParaRPr lang="en-IN" dirty="0"/>
          </a:p>
        </p:txBody>
      </p:sp>
      <p:sp>
        <p:nvSpPr>
          <p:cNvPr id="3" name="Content Placeholder 2">
            <a:extLst>
              <a:ext uri="{FF2B5EF4-FFF2-40B4-BE49-F238E27FC236}">
                <a16:creationId xmlns:a16="http://schemas.microsoft.com/office/drawing/2014/main" id="{7FB76A74-F2A0-43A4-88B2-61A2DB425E35}"/>
              </a:ext>
            </a:extLst>
          </p:cNvPr>
          <p:cNvSpPr>
            <a:spLocks noGrp="1"/>
          </p:cNvSpPr>
          <p:nvPr>
            <p:ph idx="1"/>
          </p:nvPr>
        </p:nvSpPr>
        <p:spPr>
          <a:xfrm>
            <a:off x="2589212" y="1341120"/>
            <a:ext cx="8915400" cy="4570102"/>
          </a:xfrm>
        </p:spPr>
        <p:txBody>
          <a:bodyPr/>
          <a:lstStyle/>
          <a:p>
            <a:pPr marL="0" indent="0" algn="l">
              <a:buNone/>
            </a:pPr>
            <a:endParaRPr lang="en-IN" dirty="0"/>
          </a:p>
        </p:txBody>
      </p:sp>
      <p:pic>
        <p:nvPicPr>
          <p:cNvPr id="5" name="Picture 4">
            <a:extLst>
              <a:ext uri="{FF2B5EF4-FFF2-40B4-BE49-F238E27FC236}">
                <a16:creationId xmlns:a16="http://schemas.microsoft.com/office/drawing/2014/main" id="{F3F49829-226F-49C0-B592-3B92DB74C518}"/>
              </a:ext>
            </a:extLst>
          </p:cNvPr>
          <p:cNvPicPr>
            <a:picLocks noChangeAspect="1"/>
          </p:cNvPicPr>
          <p:nvPr/>
        </p:nvPicPr>
        <p:blipFill>
          <a:blip r:embed="rId2"/>
          <a:stretch>
            <a:fillRect/>
          </a:stretch>
        </p:blipFill>
        <p:spPr>
          <a:xfrm>
            <a:off x="3469653" y="1341120"/>
            <a:ext cx="5931798" cy="4570102"/>
          </a:xfrm>
          <a:prstGeom prst="rect">
            <a:avLst/>
          </a:prstGeom>
        </p:spPr>
      </p:pic>
    </p:spTree>
    <p:extLst>
      <p:ext uri="{BB962C8B-B14F-4D97-AF65-F5344CB8AC3E}">
        <p14:creationId xmlns:p14="http://schemas.microsoft.com/office/powerpoint/2010/main" val="281881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7523-E36E-409F-AE90-40E97529E632}"/>
              </a:ext>
            </a:extLst>
          </p:cNvPr>
          <p:cNvSpPr>
            <a:spLocks noGrp="1"/>
          </p:cNvSpPr>
          <p:nvPr>
            <p:ph type="title"/>
          </p:nvPr>
        </p:nvSpPr>
        <p:spPr>
          <a:xfrm>
            <a:off x="2592925" y="624110"/>
            <a:ext cx="8911687" cy="739870"/>
          </a:xfrm>
        </p:spPr>
        <p:txBody>
          <a:bodyPr/>
          <a:lstStyle/>
          <a:p>
            <a:r>
              <a:rPr lang="en-US" dirty="0"/>
              <a:t>DATA MODELING</a:t>
            </a:r>
            <a:endParaRPr lang="en-IN" dirty="0"/>
          </a:p>
        </p:txBody>
      </p:sp>
      <p:sp>
        <p:nvSpPr>
          <p:cNvPr id="3" name="Content Placeholder 2">
            <a:extLst>
              <a:ext uri="{FF2B5EF4-FFF2-40B4-BE49-F238E27FC236}">
                <a16:creationId xmlns:a16="http://schemas.microsoft.com/office/drawing/2014/main" id="{C48E1F6C-7738-4396-BDA3-A253E4C5B10C}"/>
              </a:ext>
            </a:extLst>
          </p:cNvPr>
          <p:cNvSpPr>
            <a:spLocks noGrp="1"/>
          </p:cNvSpPr>
          <p:nvPr>
            <p:ph idx="1"/>
          </p:nvPr>
        </p:nvSpPr>
        <p:spPr>
          <a:xfrm>
            <a:off x="2589212" y="1242060"/>
            <a:ext cx="8915400" cy="4669162"/>
          </a:xfrm>
        </p:spPr>
        <p:txBody>
          <a:bodyPr>
            <a:normAutofit/>
          </a:bodyPr>
          <a:lstStyle/>
          <a:p>
            <a:r>
              <a:rPr lang="en-US" sz="1800" b="0" i="0" u="none" strike="noStrike" baseline="0" dirty="0">
                <a:latin typeface="Helvetica" panose="020B0604020202020204" pitchFamily="34" charset="0"/>
              </a:rPr>
              <a:t>Data modeling is the process of planning a data model for storing and manipulating the data using a database. </a:t>
            </a:r>
          </a:p>
          <a:p>
            <a:r>
              <a:rPr lang="en-US" sz="1800" b="0" i="0" u="none" strike="noStrike" baseline="0" dirty="0">
                <a:latin typeface="Helvetica" panose="020B0604020202020204" pitchFamily="34" charset="0"/>
              </a:rPr>
              <a:t>Scalability is a property of a system that defines its skill to operate under an extended workload.</a:t>
            </a:r>
          </a:p>
          <a:p>
            <a:r>
              <a:rPr lang="en-US" sz="1800" b="0" i="0" u="none" strike="noStrike" baseline="0" dirty="0">
                <a:latin typeface="Helvetica" panose="020B0604020202020204" pitchFamily="34" charset="0"/>
              </a:rPr>
              <a:t>SQL and NoSQL have different scalable properties. Most SQL databases are vertically scalable. So expanding components like CPU, RAM, or SSD can increase the performance on a single server.</a:t>
            </a:r>
          </a:p>
          <a:p>
            <a:r>
              <a:rPr lang="en-US" sz="1800" b="0" i="0" u="none" strike="noStrike" baseline="0" dirty="0">
                <a:latin typeface="Helvetica" panose="020B0604020202020204" pitchFamily="34" charset="0"/>
              </a:rPr>
              <a:t> NoSQL databases are horizontally scalable. They can control increased traffic by attaching more servers to the database. NoSQL databases can become more extensive and powerful, making them the preferred option for managing massive datasets. </a:t>
            </a:r>
            <a:endParaRPr lang="en-IN" dirty="0"/>
          </a:p>
        </p:txBody>
      </p:sp>
    </p:spTree>
    <p:extLst>
      <p:ext uri="{BB962C8B-B14F-4D97-AF65-F5344CB8AC3E}">
        <p14:creationId xmlns:p14="http://schemas.microsoft.com/office/powerpoint/2010/main" val="232443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6702-0FFD-47D8-B2ED-D6720FC93136}"/>
              </a:ext>
            </a:extLst>
          </p:cNvPr>
          <p:cNvSpPr>
            <a:spLocks noGrp="1"/>
          </p:cNvSpPr>
          <p:nvPr>
            <p:ph type="title"/>
          </p:nvPr>
        </p:nvSpPr>
        <p:spPr>
          <a:xfrm>
            <a:off x="2592925" y="624110"/>
            <a:ext cx="8911687" cy="689785"/>
          </a:xfrm>
        </p:spPr>
        <p:txBody>
          <a:bodyPr/>
          <a:lstStyle/>
          <a:p>
            <a:r>
              <a:rPr lang="en-US" dirty="0"/>
              <a:t>DATA MODELING</a:t>
            </a:r>
            <a:endParaRPr lang="en-IN" dirty="0"/>
          </a:p>
        </p:txBody>
      </p:sp>
      <p:sp>
        <p:nvSpPr>
          <p:cNvPr id="3" name="Content Placeholder 2">
            <a:extLst>
              <a:ext uri="{FF2B5EF4-FFF2-40B4-BE49-F238E27FC236}">
                <a16:creationId xmlns:a16="http://schemas.microsoft.com/office/drawing/2014/main" id="{CADCC4A8-870D-4257-8852-A2E3693A7990}"/>
              </a:ext>
            </a:extLst>
          </p:cNvPr>
          <p:cNvSpPr>
            <a:spLocks noGrp="1"/>
          </p:cNvSpPr>
          <p:nvPr>
            <p:ph idx="1"/>
          </p:nvPr>
        </p:nvSpPr>
        <p:spPr>
          <a:xfrm>
            <a:off x="2589212" y="1313895"/>
            <a:ext cx="8915400" cy="4597327"/>
          </a:xfrm>
        </p:spPr>
        <p:txBody>
          <a:bodyPr>
            <a:normAutofit/>
          </a:bodyPr>
          <a:lstStyle/>
          <a:p>
            <a:pPr marL="0" indent="0">
              <a:buNone/>
            </a:pPr>
            <a:r>
              <a:rPr lang="en-US" b="1" dirty="0"/>
              <a:t>Data Acquisition:</a:t>
            </a:r>
          </a:p>
          <a:p>
            <a:pPr marL="0" indent="0" algn="l">
              <a:buNone/>
            </a:pPr>
            <a:r>
              <a:rPr lang="en-US" sz="1600" b="0" i="0" u="none" strike="noStrike" baseline="0" dirty="0">
                <a:latin typeface="Helvetica" panose="020B0604020202020204" pitchFamily="34" charset="0"/>
              </a:rPr>
              <a:t>The human genome data from the COVID-19 dataset is collected from NCBI. The size is around 3GB. The original human genome data from the COVID-19 dataset are organized in the FASTA format. A sample of the dataset is shown. </a:t>
            </a:r>
          </a:p>
          <a:p>
            <a:pPr marL="0" indent="0" algn="l">
              <a:buNone/>
            </a:pPr>
            <a:r>
              <a:rPr lang="en-US" sz="1600" b="0" i="0" u="none" strike="noStrike" baseline="0" dirty="0">
                <a:latin typeface="Helvetica" panose="020B0604020202020204" pitchFamily="34" charset="0"/>
              </a:rPr>
              <a:t>The FASTA format is a text-based format containing either nucleotide sequences or peptide sequences in which single-letter codes are used to describe base pairs or amino acids. An order in FASTA format starts with a single-line, accompanied by a series of sequence </a:t>
            </a:r>
            <a:r>
              <a:rPr lang="en-IN" sz="1600" b="0" i="0" u="none" strike="noStrike" baseline="0" dirty="0">
                <a:latin typeface="Helvetica" panose="020B0604020202020204" pitchFamily="34" charset="0"/>
              </a:rPr>
              <a:t>data.</a:t>
            </a:r>
          </a:p>
          <a:p>
            <a:pPr marL="0" indent="0" algn="l">
              <a:buNone/>
            </a:pPr>
            <a:endParaRPr lang="en-US" sz="1600" b="1" dirty="0"/>
          </a:p>
        </p:txBody>
      </p:sp>
      <p:pic>
        <p:nvPicPr>
          <p:cNvPr id="5" name="Picture 4">
            <a:extLst>
              <a:ext uri="{FF2B5EF4-FFF2-40B4-BE49-F238E27FC236}">
                <a16:creationId xmlns:a16="http://schemas.microsoft.com/office/drawing/2014/main" id="{27E0E0F1-6AE6-45EF-97CA-47E9C7B3A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695" y="3646080"/>
            <a:ext cx="6036281" cy="1960169"/>
          </a:xfrm>
          <a:prstGeom prst="rect">
            <a:avLst/>
          </a:prstGeom>
        </p:spPr>
      </p:pic>
    </p:spTree>
    <p:extLst>
      <p:ext uri="{BB962C8B-B14F-4D97-AF65-F5344CB8AC3E}">
        <p14:creationId xmlns:p14="http://schemas.microsoft.com/office/powerpoint/2010/main" val="349885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1443-3D71-4C5A-BBB7-3F07F937340B}"/>
              </a:ext>
            </a:extLst>
          </p:cNvPr>
          <p:cNvSpPr>
            <a:spLocks noGrp="1"/>
          </p:cNvSpPr>
          <p:nvPr>
            <p:ph type="title"/>
          </p:nvPr>
        </p:nvSpPr>
        <p:spPr>
          <a:xfrm>
            <a:off x="2592925" y="624110"/>
            <a:ext cx="8911687" cy="689785"/>
          </a:xfrm>
        </p:spPr>
        <p:txBody>
          <a:bodyPr/>
          <a:lstStyle/>
          <a:p>
            <a:r>
              <a:rPr lang="en-US" dirty="0"/>
              <a:t>DATA MODELING</a:t>
            </a:r>
            <a:endParaRPr lang="en-IN" dirty="0"/>
          </a:p>
        </p:txBody>
      </p:sp>
      <p:sp>
        <p:nvSpPr>
          <p:cNvPr id="3" name="Content Placeholder 2">
            <a:extLst>
              <a:ext uri="{FF2B5EF4-FFF2-40B4-BE49-F238E27FC236}">
                <a16:creationId xmlns:a16="http://schemas.microsoft.com/office/drawing/2014/main" id="{1D573495-41A2-4F9F-A91D-36D16A20AA37}"/>
              </a:ext>
            </a:extLst>
          </p:cNvPr>
          <p:cNvSpPr>
            <a:spLocks noGrp="1"/>
          </p:cNvSpPr>
          <p:nvPr>
            <p:ph idx="1"/>
          </p:nvPr>
        </p:nvSpPr>
        <p:spPr>
          <a:xfrm>
            <a:off x="2589212" y="1384917"/>
            <a:ext cx="8915400" cy="4526305"/>
          </a:xfrm>
        </p:spPr>
        <p:txBody>
          <a:bodyPr>
            <a:normAutofit/>
          </a:bodyPr>
          <a:lstStyle/>
          <a:p>
            <a:pPr marL="0" indent="0">
              <a:buNone/>
            </a:pPr>
            <a:r>
              <a:rPr lang="en-IN" sz="1800" b="1" u="none" strike="noStrike" baseline="0" dirty="0">
                <a:latin typeface="Arial-ItalicMT"/>
              </a:rPr>
              <a:t>Data Manipulation:</a:t>
            </a:r>
          </a:p>
          <a:p>
            <a:pPr marL="0" indent="0" algn="l">
              <a:buNone/>
            </a:pPr>
            <a:r>
              <a:rPr lang="en-US" sz="1800" b="1" u="none" strike="noStrike" baseline="0" dirty="0">
                <a:latin typeface="Arial-ItalicMT"/>
              </a:rPr>
              <a:t>MySQL: </a:t>
            </a:r>
          </a:p>
          <a:p>
            <a:pPr marL="0" indent="0" algn="l">
              <a:buNone/>
            </a:pPr>
            <a:r>
              <a:rPr lang="en-US" sz="1600" b="0" i="0" u="none" strike="noStrike" baseline="0" dirty="0">
                <a:latin typeface="Helvetica" panose="020B0604020202020204" pitchFamily="34" charset="0"/>
              </a:rPr>
              <a:t>For MySQL data modeling, we designed two tables namely </a:t>
            </a:r>
            <a:r>
              <a:rPr lang="en-US" sz="1600" b="0" i="1" u="none" strike="noStrike" baseline="0" dirty="0">
                <a:latin typeface="Arial-ItalicMT"/>
              </a:rPr>
              <a:t>Genome </a:t>
            </a:r>
            <a:r>
              <a:rPr lang="en-US" sz="1600" b="0" i="0" u="none" strike="noStrike" baseline="0" dirty="0">
                <a:latin typeface="Helvetica" panose="020B0604020202020204" pitchFamily="34" charset="0"/>
              </a:rPr>
              <a:t>and </a:t>
            </a:r>
            <a:r>
              <a:rPr lang="en-US" sz="1600" b="0" i="1" u="none" strike="noStrike" baseline="0" dirty="0">
                <a:latin typeface="Arial-ItalicMT"/>
              </a:rPr>
              <a:t>Sequence </a:t>
            </a:r>
            <a:r>
              <a:rPr lang="en-US" sz="1600" b="0" i="0" u="none" strike="noStrike" baseline="0" dirty="0">
                <a:latin typeface="Helvetica" panose="020B0604020202020204" pitchFamily="34" charset="0"/>
              </a:rPr>
              <a:t>using the dataset. In the </a:t>
            </a:r>
            <a:r>
              <a:rPr lang="en-US" sz="1600" b="0" i="1" u="none" strike="noStrike" baseline="0" dirty="0">
                <a:latin typeface="Arial-ItalicMT"/>
              </a:rPr>
              <a:t>Genome </a:t>
            </a:r>
            <a:r>
              <a:rPr lang="en-US" sz="1600" b="0" i="0" u="none" strike="noStrike" baseline="0" dirty="0">
                <a:latin typeface="Helvetica" panose="020B0604020202020204" pitchFamily="34" charset="0"/>
              </a:rPr>
              <a:t>table, </a:t>
            </a:r>
            <a:r>
              <a:rPr lang="en-US" sz="1600" b="0" i="0" u="none" strike="noStrike" baseline="0" dirty="0" err="1">
                <a:latin typeface="Helvetica" panose="020B0604020202020204" pitchFamily="34" charset="0"/>
              </a:rPr>
              <a:t>region_number</a:t>
            </a:r>
            <a:r>
              <a:rPr lang="en-US" sz="1600" b="0" i="0" u="none" strike="noStrike" baseline="0" dirty="0">
                <a:latin typeface="Helvetica" panose="020B0604020202020204" pitchFamily="34" charset="0"/>
              </a:rPr>
              <a:t> is the primary key, and the </a:t>
            </a:r>
            <a:r>
              <a:rPr lang="en-US" sz="1600" b="0" i="0" u="none" strike="noStrike" baseline="0" dirty="0" err="1">
                <a:latin typeface="Helvetica" panose="020B0604020202020204" pitchFamily="34" charset="0"/>
              </a:rPr>
              <a:t>genome_name</a:t>
            </a:r>
            <a:r>
              <a:rPr lang="en-US" sz="1600" dirty="0">
                <a:latin typeface="Helvetica" panose="020B0604020202020204" pitchFamily="34" charset="0"/>
              </a:rPr>
              <a:t> </a:t>
            </a:r>
            <a:r>
              <a:rPr lang="en-US" sz="1600" b="0" i="0" u="none" strike="noStrike" baseline="0" dirty="0">
                <a:latin typeface="Helvetica" panose="020B0604020202020204" pitchFamily="34" charset="0"/>
              </a:rPr>
              <a:t>field fills with ”</a:t>
            </a:r>
            <a:r>
              <a:rPr lang="en-US" sz="1600" b="0" i="0" u="none" strike="noStrike" baseline="0" dirty="0" err="1">
                <a:latin typeface="Helvetica" panose="020B0604020202020204" pitchFamily="34" charset="0"/>
              </a:rPr>
              <a:t>HumanGenome</a:t>
            </a:r>
            <a:r>
              <a:rPr lang="en-US" sz="1600" b="0" i="0" u="none" strike="noStrike" baseline="0" dirty="0">
                <a:latin typeface="Helvetica" panose="020B0604020202020204" pitchFamily="34" charset="0"/>
              </a:rPr>
              <a:t>” string. For the </a:t>
            </a:r>
            <a:r>
              <a:rPr lang="en-US" sz="1600" b="0" i="1" u="none" strike="noStrike" baseline="0" dirty="0">
                <a:latin typeface="Arial-ItalicMT"/>
              </a:rPr>
              <a:t>Sequence </a:t>
            </a:r>
            <a:r>
              <a:rPr lang="en-US" sz="1600" b="0" i="0" u="none" strike="noStrike" baseline="0" dirty="0">
                <a:latin typeface="Helvetica" panose="020B0604020202020204" pitchFamily="34" charset="0"/>
              </a:rPr>
              <a:t>table, </a:t>
            </a:r>
            <a:r>
              <a:rPr lang="en-US" sz="1600" b="0" i="0" u="none" strike="noStrike" baseline="0" dirty="0" err="1">
                <a:latin typeface="Helvetica" panose="020B0604020202020204" pitchFamily="34" charset="0"/>
              </a:rPr>
              <a:t>Sequence_id</a:t>
            </a:r>
            <a:r>
              <a:rPr lang="en-US" sz="1600" b="0" i="0" u="none" strike="noStrike" baseline="0" dirty="0">
                <a:latin typeface="Helvetica" panose="020B0604020202020204" pitchFamily="34" charset="0"/>
              </a:rPr>
              <a:t> is the primary key, and </a:t>
            </a:r>
            <a:r>
              <a:rPr lang="en-US" sz="1600" b="0" i="0" u="none" strike="noStrike" baseline="0" dirty="0" err="1">
                <a:latin typeface="Helvetica" panose="020B0604020202020204" pitchFamily="34" charset="0"/>
              </a:rPr>
              <a:t>region_number</a:t>
            </a:r>
            <a:r>
              <a:rPr lang="en-US" sz="1600" dirty="0">
                <a:latin typeface="Helvetica" panose="020B0604020202020204" pitchFamily="34" charset="0"/>
              </a:rPr>
              <a:t> </a:t>
            </a:r>
            <a:r>
              <a:rPr lang="en-US" sz="1600" b="0" i="0" u="none" strike="noStrike" baseline="0" dirty="0">
                <a:latin typeface="Helvetica" panose="020B0604020202020204" pitchFamily="34" charset="0"/>
              </a:rPr>
              <a:t>applies as a foreign key. Also, there are other fields like Id and Nucleotides. The Id field contains a unique value for an individual region, and the Nucleotides field holds a series of </a:t>
            </a:r>
            <a:r>
              <a:rPr lang="en-IN" sz="1600" b="0" i="0" u="none" strike="noStrike" baseline="0" dirty="0">
                <a:latin typeface="Helvetica" panose="020B0604020202020204" pitchFamily="34" charset="0"/>
              </a:rPr>
              <a:t>characters representing a nucleotide.</a:t>
            </a:r>
          </a:p>
          <a:p>
            <a:pPr marL="0" indent="0" algn="l">
              <a:buNone/>
            </a:pPr>
            <a:endParaRPr lang="en-IN" sz="1600" u="none" strike="noStrike" baseline="0" dirty="0">
              <a:latin typeface="Arial-ItalicMT"/>
            </a:endParaRPr>
          </a:p>
        </p:txBody>
      </p:sp>
      <p:pic>
        <p:nvPicPr>
          <p:cNvPr id="5" name="Picture 4">
            <a:extLst>
              <a:ext uri="{FF2B5EF4-FFF2-40B4-BE49-F238E27FC236}">
                <a16:creationId xmlns:a16="http://schemas.microsoft.com/office/drawing/2014/main" id="{A7B30F41-BD63-4BAF-AF5D-ADBF643DF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5649" y="3792157"/>
            <a:ext cx="4924850" cy="2441733"/>
          </a:xfrm>
          <a:prstGeom prst="rect">
            <a:avLst/>
          </a:prstGeom>
        </p:spPr>
      </p:pic>
    </p:spTree>
    <p:extLst>
      <p:ext uri="{BB962C8B-B14F-4D97-AF65-F5344CB8AC3E}">
        <p14:creationId xmlns:p14="http://schemas.microsoft.com/office/powerpoint/2010/main" val="1962184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482A-53AE-4ABE-87AA-9F2814772749}"/>
              </a:ext>
            </a:extLst>
          </p:cNvPr>
          <p:cNvSpPr>
            <a:spLocks noGrp="1"/>
          </p:cNvSpPr>
          <p:nvPr>
            <p:ph type="title"/>
          </p:nvPr>
        </p:nvSpPr>
        <p:spPr>
          <a:xfrm>
            <a:off x="2592925" y="624110"/>
            <a:ext cx="8911687" cy="680907"/>
          </a:xfrm>
        </p:spPr>
        <p:txBody>
          <a:bodyPr/>
          <a:lstStyle/>
          <a:p>
            <a:r>
              <a:rPr lang="en-US" dirty="0"/>
              <a:t>DATA MODELING</a:t>
            </a:r>
            <a:endParaRPr lang="en-IN" dirty="0"/>
          </a:p>
        </p:txBody>
      </p:sp>
      <p:sp>
        <p:nvSpPr>
          <p:cNvPr id="3" name="Content Placeholder 2">
            <a:extLst>
              <a:ext uri="{FF2B5EF4-FFF2-40B4-BE49-F238E27FC236}">
                <a16:creationId xmlns:a16="http://schemas.microsoft.com/office/drawing/2014/main" id="{8413BC97-6D12-4BFB-B6B5-108D98CA12AE}"/>
              </a:ext>
            </a:extLst>
          </p:cNvPr>
          <p:cNvSpPr>
            <a:spLocks noGrp="1"/>
          </p:cNvSpPr>
          <p:nvPr>
            <p:ph idx="1"/>
          </p:nvPr>
        </p:nvSpPr>
        <p:spPr>
          <a:xfrm>
            <a:off x="2589212" y="1216241"/>
            <a:ext cx="8915400" cy="4953740"/>
          </a:xfrm>
        </p:spPr>
        <p:txBody>
          <a:bodyPr/>
          <a:lstStyle/>
          <a:p>
            <a:pPr marL="0" indent="0" algn="l">
              <a:buNone/>
            </a:pPr>
            <a:r>
              <a:rPr lang="en-US" sz="1800" b="1" u="none" strike="noStrike" baseline="0" dirty="0">
                <a:latin typeface="Arial-ItalicMT"/>
              </a:rPr>
              <a:t>MongoDB: </a:t>
            </a:r>
          </a:p>
          <a:p>
            <a:pPr marL="0" indent="0" algn="l">
              <a:buNone/>
            </a:pPr>
            <a:r>
              <a:rPr lang="en-US" sz="1800" b="0" i="0" u="none" strike="noStrike" baseline="0" dirty="0">
                <a:latin typeface="Helvetica" panose="020B0604020202020204" pitchFamily="34" charset="0"/>
              </a:rPr>
              <a:t>In the case of MongoDB, data stored as JSON format. Instead of an external table, this extensive list of human genome data was stored in a single </a:t>
            </a:r>
            <a:r>
              <a:rPr lang="en-US" sz="1800" b="0" i="0" u="none" strike="noStrike" baseline="0" dirty="0" err="1">
                <a:latin typeface="Helvetica" panose="020B0604020202020204" pitchFamily="34" charset="0"/>
              </a:rPr>
              <a:t>document.Here</a:t>
            </a:r>
            <a:r>
              <a:rPr lang="en-US" sz="1800" b="0" i="0" u="none" strike="noStrike" baseline="0" dirty="0">
                <a:latin typeface="Helvetica" panose="020B0604020202020204" pitchFamily="34" charset="0"/>
              </a:rPr>
              <a:t> the id field carries a different value for a unique region, and the nucleotides field holds a string that describes a nucleotide sequence.</a:t>
            </a:r>
          </a:p>
          <a:p>
            <a:pPr marL="0" indent="0" algn="l">
              <a:buNone/>
            </a:pPr>
            <a:endParaRPr lang="en-IN" dirty="0"/>
          </a:p>
        </p:txBody>
      </p:sp>
      <p:pic>
        <p:nvPicPr>
          <p:cNvPr id="5" name="Picture 4">
            <a:extLst>
              <a:ext uri="{FF2B5EF4-FFF2-40B4-BE49-F238E27FC236}">
                <a16:creationId xmlns:a16="http://schemas.microsoft.com/office/drawing/2014/main" id="{6849D104-5F3F-418B-9C8A-159DB1194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836" y="2808656"/>
            <a:ext cx="4449844" cy="3645409"/>
          </a:xfrm>
          <a:prstGeom prst="rect">
            <a:avLst/>
          </a:prstGeom>
        </p:spPr>
      </p:pic>
    </p:spTree>
    <p:extLst>
      <p:ext uri="{BB962C8B-B14F-4D97-AF65-F5344CB8AC3E}">
        <p14:creationId xmlns:p14="http://schemas.microsoft.com/office/powerpoint/2010/main" val="26553375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219</TotalTime>
  <Words>1251</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Arial-ItalicMT</vt:lpstr>
      <vt:lpstr>Century Gothic</vt:lpstr>
      <vt:lpstr>Copperplate Gothic Light</vt:lpstr>
      <vt:lpstr>Helvetica</vt:lpstr>
      <vt:lpstr>Wingdings 3</vt:lpstr>
      <vt:lpstr>Wisp</vt:lpstr>
      <vt:lpstr>Performance Comparison for Data Retrieval from NoSQL and SQL Databases: A Case Study for COVID-19 Genome Sequence Dataset</vt:lpstr>
      <vt:lpstr>INTRODUCTION</vt:lpstr>
      <vt:lpstr>INTRODUCTION</vt:lpstr>
      <vt:lpstr>ANALYSIS OF GENOMIC AREA</vt:lpstr>
      <vt:lpstr>ANALYSIS OF GENOMIC AREA</vt:lpstr>
      <vt:lpstr>DATA MODELING</vt:lpstr>
      <vt:lpstr>DATA MODELING</vt:lpstr>
      <vt:lpstr>DATA MODELING</vt:lpstr>
      <vt:lpstr>DATA MODELING</vt:lpstr>
      <vt:lpstr>DATA MODELING</vt:lpstr>
      <vt:lpstr>EXPERIMENTAL RESULTS</vt:lpstr>
      <vt:lpstr>EXPERIMENTAL RESULTS</vt:lpstr>
      <vt:lpstr>EXPERIMENTAL RESULTS</vt:lpstr>
      <vt:lpstr>EXPERIMENTAL RESULTS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Comparison for Data Retrieval from NoSQL and SQL Databases: A Case Study for COVID-19 Genome Sequence Dataset</dc:title>
  <dc:creator>Ayush Singh</dc:creator>
  <cp:lastModifiedBy>Ayush Singh</cp:lastModifiedBy>
  <cp:revision>27</cp:revision>
  <dcterms:created xsi:type="dcterms:W3CDTF">2021-03-29T15:08:30Z</dcterms:created>
  <dcterms:modified xsi:type="dcterms:W3CDTF">2021-04-12T04:01:00Z</dcterms:modified>
</cp:coreProperties>
</file>