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8128000" cy="4572000"/>
  <p:notesSz cx="8128000" cy="4572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85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3157" y="426465"/>
            <a:ext cx="4822190" cy="1516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D562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D562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D562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D562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3714" y="2959607"/>
            <a:ext cx="810666" cy="81381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63809" y="1877567"/>
            <a:ext cx="813714" cy="81076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73714" y="792480"/>
            <a:ext cx="810666" cy="81381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6613333" y="4194047"/>
            <a:ext cx="1350645" cy="210820"/>
          </a:xfrm>
          <a:custGeom>
            <a:avLst/>
            <a:gdLst/>
            <a:ahLst/>
            <a:cxnLst/>
            <a:rect l="l" t="t" r="r" b="b"/>
            <a:pathLst>
              <a:path w="1350645" h="210820">
                <a:moveTo>
                  <a:pt x="1350264" y="210311"/>
                </a:moveTo>
                <a:lnTo>
                  <a:pt x="0" y="210311"/>
                </a:lnTo>
                <a:lnTo>
                  <a:pt x="0" y="0"/>
                </a:lnTo>
                <a:lnTo>
                  <a:pt x="1350264" y="0"/>
                </a:lnTo>
                <a:lnTo>
                  <a:pt x="1350264" y="210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6016" y="189141"/>
            <a:ext cx="3987069" cy="650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D562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4549" y="1094359"/>
            <a:ext cx="3800475" cy="3016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resentations.ai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s.ai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esentations.ai/" TargetMode="Externa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hyperlink" Target="https://presentations.ai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s.ai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s.ai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resentations.ai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0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presentations.ai/" TargetMode="External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hlinkClick r:id="rId2"/>
          </p:cNvPr>
          <p:cNvSpPr/>
          <p:nvPr/>
        </p:nvSpPr>
        <p:spPr>
          <a:xfrm>
            <a:off x="6613333" y="4194047"/>
            <a:ext cx="1350645" cy="210820"/>
          </a:xfrm>
          <a:custGeom>
            <a:avLst/>
            <a:gdLst/>
            <a:ahLst/>
            <a:cxnLst/>
            <a:rect l="l" t="t" r="r" b="b"/>
            <a:pathLst>
              <a:path w="1350645" h="210820">
                <a:moveTo>
                  <a:pt x="1350264" y="210311"/>
                </a:moveTo>
                <a:lnTo>
                  <a:pt x="0" y="210311"/>
                </a:lnTo>
                <a:lnTo>
                  <a:pt x="0" y="0"/>
                </a:lnTo>
                <a:lnTo>
                  <a:pt x="1350264" y="0"/>
                </a:lnTo>
                <a:lnTo>
                  <a:pt x="1350264" y="210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 indent="635">
              <a:lnSpc>
                <a:spcPts val="3740"/>
              </a:lnSpc>
              <a:spcBef>
                <a:spcPts val="655"/>
              </a:spcBef>
            </a:pPr>
            <a:r>
              <a:rPr sz="3550" spc="-270" dirty="0">
                <a:solidFill>
                  <a:srgbClr val="FF5623"/>
                </a:solidFill>
              </a:rPr>
              <a:t>Predictive</a:t>
            </a:r>
            <a:r>
              <a:rPr sz="3550" spc="105" dirty="0">
                <a:solidFill>
                  <a:srgbClr val="FF5623"/>
                </a:solidFill>
              </a:rPr>
              <a:t> </a:t>
            </a:r>
            <a:r>
              <a:rPr sz="3550" spc="-254" dirty="0">
                <a:solidFill>
                  <a:srgbClr val="FF561F"/>
                </a:solidFill>
              </a:rPr>
              <a:t>Modeiing</a:t>
            </a:r>
            <a:r>
              <a:rPr sz="3550" spc="135" dirty="0">
                <a:solidFill>
                  <a:srgbClr val="FF561F"/>
                </a:solidFill>
              </a:rPr>
              <a:t> </a:t>
            </a:r>
            <a:r>
              <a:rPr sz="3550" spc="-245" dirty="0">
                <a:solidFill>
                  <a:srgbClr val="FB591F"/>
                </a:solidFill>
              </a:rPr>
              <a:t>of</a:t>
            </a:r>
            <a:r>
              <a:rPr sz="3550" spc="5" dirty="0">
                <a:solidFill>
                  <a:srgbClr val="FB591F"/>
                </a:solidFill>
              </a:rPr>
              <a:t> </a:t>
            </a:r>
            <a:r>
              <a:rPr sz="3550" spc="-355" dirty="0">
                <a:solidFill>
                  <a:srgbClr val="FF5623"/>
                </a:solidFill>
              </a:rPr>
              <a:t>Piant </a:t>
            </a:r>
            <a:r>
              <a:rPr sz="3650" spc="-380" dirty="0">
                <a:solidFill>
                  <a:srgbClr val="F95921"/>
                </a:solidFill>
              </a:rPr>
              <a:t>Diseases</a:t>
            </a:r>
            <a:r>
              <a:rPr sz="3650" spc="35" dirty="0">
                <a:solidFill>
                  <a:srgbClr val="F95921"/>
                </a:solidFill>
              </a:rPr>
              <a:t> </a:t>
            </a:r>
            <a:r>
              <a:rPr sz="3650" spc="-340" dirty="0">
                <a:solidFill>
                  <a:srgbClr val="FF5623"/>
                </a:solidFill>
              </a:rPr>
              <a:t>Using</a:t>
            </a:r>
            <a:r>
              <a:rPr sz="3650" spc="-50" dirty="0">
                <a:solidFill>
                  <a:srgbClr val="FF5623"/>
                </a:solidFill>
              </a:rPr>
              <a:t> </a:t>
            </a:r>
            <a:r>
              <a:rPr sz="3650" spc="-350" dirty="0">
                <a:solidFill>
                  <a:srgbClr val="FF5621"/>
                </a:solidFill>
              </a:rPr>
              <a:t>Machine </a:t>
            </a:r>
            <a:r>
              <a:rPr sz="3500" spc="-275" dirty="0">
                <a:solidFill>
                  <a:srgbClr val="FF5624"/>
                </a:solidFill>
              </a:rPr>
              <a:t>Learning</a:t>
            </a:r>
            <a:endParaRPr sz="3500"/>
          </a:p>
        </p:txBody>
      </p:sp>
      <p:sp>
        <p:nvSpPr>
          <p:cNvPr id="7" name="object 7"/>
          <p:cNvSpPr txBox="1"/>
          <p:nvPr/>
        </p:nvSpPr>
        <p:spPr>
          <a:xfrm>
            <a:off x="6649349" y="4237591"/>
            <a:ext cx="443865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90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^œn'ea</a:t>
            </a:r>
            <a:r>
              <a:rPr sz="650" spc="-60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 </a:t>
            </a:r>
            <a:r>
              <a:rPr sz="650" spc="-95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1°nç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72343" y="4237591"/>
            <a:ext cx="553720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75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preseutotions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8899" y="2064257"/>
            <a:ext cx="4412615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4F4F4F"/>
                </a:solidFill>
                <a:latin typeface="Arial MT"/>
                <a:cs typeface="Arial MT"/>
              </a:rPr>
              <a:t>Exploring</a:t>
            </a:r>
            <a:r>
              <a:rPr sz="950" spc="9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525252"/>
                </a:solidFill>
                <a:latin typeface="Arial MT"/>
                <a:cs typeface="Arial MT"/>
              </a:rPr>
              <a:t>Machine</a:t>
            </a:r>
            <a:r>
              <a:rPr sz="950" spc="9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525252"/>
                </a:solidFill>
                <a:latin typeface="Arial MT"/>
                <a:cs typeface="Arial MT"/>
              </a:rPr>
              <a:t>Learning</a:t>
            </a:r>
            <a:r>
              <a:rPr sz="950" spc="10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525252"/>
                </a:solidFill>
                <a:latin typeface="Arial MT"/>
                <a:cs typeface="Arial MT"/>
              </a:rPr>
              <a:t>Techniques</a:t>
            </a:r>
            <a:r>
              <a:rPr sz="950" spc="10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525252"/>
                </a:solidFill>
                <a:latin typeface="Arial MT"/>
                <a:cs typeface="Arial MT"/>
              </a:rPr>
              <a:t>for</a:t>
            </a:r>
            <a:r>
              <a:rPr sz="950" spc="3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4F4F4F"/>
                </a:solidFill>
                <a:latin typeface="Arial MT"/>
                <a:cs typeface="Arial MT"/>
              </a:rPr>
              <a:t>Enhancing</a:t>
            </a:r>
            <a:r>
              <a:rPr sz="950" spc="11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525252"/>
                </a:solidFill>
                <a:latin typeface="Arial MT"/>
                <a:cs typeface="Arial MT"/>
              </a:rPr>
              <a:t>Agricultural</a:t>
            </a:r>
            <a:r>
              <a:rPr sz="950" spc="8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525252"/>
                </a:solidFill>
                <a:latin typeface="Arial MT"/>
                <a:cs typeface="Arial MT"/>
              </a:rPr>
              <a:t>Productivity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5529" y="3856735"/>
            <a:ext cx="470534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5" dirty="0" err="1">
                <a:solidFill>
                  <a:srgbClr val="525252"/>
                </a:solidFill>
                <a:latin typeface="Arial MT"/>
                <a:cs typeface="Arial MT"/>
              </a:rPr>
              <a:t>Preenter</a:t>
            </a:r>
            <a:endParaRPr sz="9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7714" y="350520"/>
            <a:ext cx="3239618" cy="40507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528" y="1471676"/>
            <a:ext cx="3680460" cy="105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04"/>
              </a:lnSpc>
              <a:spcBef>
                <a:spcPts val="100"/>
              </a:spcBef>
            </a:pPr>
            <a:r>
              <a:rPr sz="3600" spc="-345" dirty="0">
                <a:solidFill>
                  <a:srgbClr val="FD5721"/>
                </a:solidFill>
              </a:rPr>
              <a:t>Caii</a:t>
            </a:r>
            <a:r>
              <a:rPr sz="3600" spc="-114" dirty="0">
                <a:solidFill>
                  <a:srgbClr val="FD5721"/>
                </a:solidFill>
              </a:rPr>
              <a:t> </a:t>
            </a:r>
            <a:r>
              <a:rPr sz="3600" spc="-235" dirty="0">
                <a:solidFill>
                  <a:srgbClr val="FF5421"/>
                </a:solidFill>
              </a:rPr>
              <a:t>to</a:t>
            </a:r>
            <a:r>
              <a:rPr sz="3600" spc="-95" dirty="0">
                <a:solidFill>
                  <a:srgbClr val="FF5421"/>
                </a:solidFill>
              </a:rPr>
              <a:t> </a:t>
            </a:r>
            <a:r>
              <a:rPr sz="3600" spc="-285" dirty="0">
                <a:solidFill>
                  <a:srgbClr val="FB5621"/>
                </a:solidFill>
              </a:rPr>
              <a:t>Action:</a:t>
            </a:r>
            <a:endParaRPr sz="3600"/>
          </a:p>
          <a:p>
            <a:pPr marL="13970">
              <a:lnSpc>
                <a:spcPts val="4065"/>
              </a:lnSpc>
            </a:pPr>
            <a:r>
              <a:rPr sz="3650" spc="-400" dirty="0">
                <a:solidFill>
                  <a:srgbClr val="FF5724"/>
                </a:solidFill>
              </a:rPr>
              <a:t>Embrace</a:t>
            </a:r>
            <a:r>
              <a:rPr sz="3650" spc="135" dirty="0">
                <a:solidFill>
                  <a:srgbClr val="FF5724"/>
                </a:solidFill>
              </a:rPr>
              <a:t> </a:t>
            </a:r>
            <a:r>
              <a:rPr sz="3650" spc="-355" dirty="0">
                <a:solidFill>
                  <a:srgbClr val="FD5623"/>
                </a:solidFill>
              </a:rPr>
              <a:t>Technoiogy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345408" y="2623057"/>
            <a:ext cx="3898900" cy="373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>
              <a:lnSpc>
                <a:spcPct val="108600"/>
              </a:lnSpc>
              <a:spcBef>
                <a:spcPts val="100"/>
              </a:spcBef>
            </a:pPr>
            <a:r>
              <a:rPr sz="1050" spc="-25" dirty="0">
                <a:solidFill>
                  <a:srgbClr val="505050"/>
                </a:solidFill>
                <a:latin typeface="Arial MT"/>
                <a:cs typeface="Arial MT"/>
              </a:rPr>
              <a:t>Join</a:t>
            </a:r>
            <a:r>
              <a:rPr sz="1050" spc="-50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1050" spc="-25" dirty="0">
                <a:solidFill>
                  <a:srgbClr val="505050"/>
                </a:solidFill>
                <a:latin typeface="Arial MT"/>
                <a:cs typeface="Arial MT"/>
              </a:rPr>
              <a:t>forces</a:t>
            </a:r>
            <a:r>
              <a:rPr sz="1050" spc="-40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25252"/>
                </a:solidFill>
                <a:latin typeface="Arial MT"/>
                <a:cs typeface="Arial MT"/>
              </a:rPr>
              <a:t>to</a:t>
            </a:r>
            <a:r>
              <a:rPr sz="1050" spc="-6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1050" spc="-35" dirty="0">
                <a:solidFill>
                  <a:srgbClr val="505050"/>
                </a:solidFill>
                <a:latin typeface="Arial MT"/>
                <a:cs typeface="Arial MT"/>
              </a:rPr>
              <a:t>revolutionize</a:t>
            </a:r>
            <a:r>
              <a:rPr sz="1050" spc="40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1050" spc="-30" dirty="0">
                <a:solidFill>
                  <a:srgbClr val="505050"/>
                </a:solidFill>
                <a:latin typeface="Arial MT"/>
                <a:cs typeface="Arial MT"/>
              </a:rPr>
              <a:t>agriculture</a:t>
            </a:r>
            <a:r>
              <a:rPr sz="1050" spc="25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1050" spc="-20" dirty="0">
                <a:solidFill>
                  <a:srgbClr val="505050"/>
                </a:solidFill>
                <a:latin typeface="Arial MT"/>
                <a:cs typeface="Arial MT"/>
              </a:rPr>
              <a:t>with</a:t>
            </a:r>
            <a:r>
              <a:rPr sz="1050" spc="-25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1050" spc="-45" dirty="0">
                <a:solidFill>
                  <a:srgbClr val="505050"/>
                </a:solidFill>
                <a:latin typeface="Arial MT"/>
                <a:cs typeface="Arial MT"/>
              </a:rPr>
              <a:t>machine</a:t>
            </a:r>
            <a:r>
              <a:rPr sz="1050" spc="-15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1050" spc="-35" dirty="0">
                <a:solidFill>
                  <a:srgbClr val="525252"/>
                </a:solidFill>
                <a:latin typeface="Arial MT"/>
                <a:cs typeface="Arial MT"/>
              </a:rPr>
              <a:t>learning</a:t>
            </a:r>
            <a:r>
              <a:rPr sz="1050" spc="-3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25252"/>
                </a:solidFill>
                <a:latin typeface="Arial MT"/>
                <a:cs typeface="Arial MT"/>
              </a:rPr>
              <a:t>for</a:t>
            </a:r>
            <a:r>
              <a:rPr sz="1050" spc="-5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525252"/>
                </a:solidFill>
                <a:latin typeface="Arial MT"/>
                <a:cs typeface="Arial MT"/>
              </a:rPr>
              <a:t>plant </a:t>
            </a:r>
            <a:r>
              <a:rPr sz="1050" spc="-45" dirty="0">
                <a:solidFill>
                  <a:srgbClr val="505050"/>
                </a:solidFill>
                <a:latin typeface="Arial MT"/>
                <a:cs typeface="Arial MT"/>
              </a:rPr>
              <a:t>disease</a:t>
            </a:r>
            <a:r>
              <a:rPr sz="1050" spc="-30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505050"/>
                </a:solidFill>
                <a:latin typeface="Arial MT"/>
                <a:cs typeface="Arial MT"/>
              </a:rPr>
              <a:t>prediction.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3714" y="350520"/>
            <a:ext cx="4403810" cy="841247"/>
          </a:xfrm>
          <a:prstGeom prst="rect">
            <a:avLst/>
          </a:prstGeom>
        </p:spPr>
      </p:pic>
      <p:sp>
        <p:nvSpPr>
          <p:cNvPr id="3" name="object 3">
            <a:hlinkClick r:id="rId3"/>
          </p:cNvPr>
          <p:cNvSpPr/>
          <p:nvPr/>
        </p:nvSpPr>
        <p:spPr>
          <a:xfrm>
            <a:off x="6613333" y="4194047"/>
            <a:ext cx="1350645" cy="210820"/>
          </a:xfrm>
          <a:custGeom>
            <a:avLst/>
            <a:gdLst/>
            <a:ahLst/>
            <a:cxnLst/>
            <a:rect l="l" t="t" r="r" b="b"/>
            <a:pathLst>
              <a:path w="1350645" h="210820">
                <a:moveTo>
                  <a:pt x="1350264" y="210311"/>
                </a:moveTo>
                <a:lnTo>
                  <a:pt x="0" y="210311"/>
                </a:lnTo>
                <a:lnTo>
                  <a:pt x="0" y="0"/>
                </a:lnTo>
                <a:lnTo>
                  <a:pt x="1350264" y="0"/>
                </a:lnTo>
                <a:lnTo>
                  <a:pt x="1350264" y="21031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788" y="1787398"/>
            <a:ext cx="2616835" cy="64579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3970" marR="5080" indent="-1905">
              <a:lnSpc>
                <a:spcPts val="2420"/>
              </a:lnSpc>
              <a:spcBef>
                <a:spcPts val="210"/>
              </a:spcBef>
            </a:pPr>
            <a:r>
              <a:rPr sz="2050" spc="-145" dirty="0">
                <a:solidFill>
                  <a:srgbClr val="FB541F"/>
                </a:solidFill>
              </a:rPr>
              <a:t>Understanding</a:t>
            </a:r>
            <a:r>
              <a:rPr sz="2050" dirty="0">
                <a:solidFill>
                  <a:srgbClr val="FB541F"/>
                </a:solidFill>
              </a:rPr>
              <a:t> </a:t>
            </a:r>
            <a:r>
              <a:rPr sz="2050" spc="-25" dirty="0">
                <a:solidFill>
                  <a:srgbClr val="F45628"/>
                </a:solidFill>
              </a:rPr>
              <a:t>the </a:t>
            </a:r>
            <a:r>
              <a:rPr sz="2050" spc="-160" dirty="0">
                <a:solidFill>
                  <a:srgbClr val="DF603D"/>
                </a:solidFill>
              </a:rPr>
              <a:t>Challenge:</a:t>
            </a:r>
            <a:r>
              <a:rPr sz="2050" spc="80" dirty="0">
                <a:solidFill>
                  <a:srgbClr val="DF603D"/>
                </a:solidFill>
              </a:rPr>
              <a:t> </a:t>
            </a:r>
            <a:r>
              <a:rPr sz="2050" spc="-200" dirty="0">
                <a:solidFill>
                  <a:srgbClr val="FD5728"/>
                </a:solidFill>
              </a:rPr>
              <a:t>Plant</a:t>
            </a:r>
            <a:r>
              <a:rPr sz="2050" spc="5" dirty="0">
                <a:solidFill>
                  <a:srgbClr val="FD5728"/>
                </a:solidFill>
              </a:rPr>
              <a:t> </a:t>
            </a:r>
            <a:r>
              <a:rPr sz="2050" spc="-155" dirty="0">
                <a:solidFill>
                  <a:srgbClr val="F45928"/>
                </a:solidFill>
              </a:rPr>
              <a:t>Diseases</a:t>
            </a:r>
            <a:endParaRPr sz="2050"/>
          </a:p>
        </p:txBody>
      </p:sp>
      <p:sp>
        <p:nvSpPr>
          <p:cNvPr id="6" name="object 6"/>
          <p:cNvSpPr txBox="1"/>
          <p:nvPr/>
        </p:nvSpPr>
        <p:spPr>
          <a:xfrm>
            <a:off x="6649349" y="4237591"/>
            <a:ext cx="443865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90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^œn'ea</a:t>
            </a:r>
            <a:r>
              <a:rPr sz="650" spc="-60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 </a:t>
            </a:r>
            <a:r>
              <a:rPr sz="650" spc="-9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1°nç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72343" y="4237591"/>
            <a:ext cx="553720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7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preseutotions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547" y="2515361"/>
            <a:ext cx="262636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4F4F4F"/>
                </a:solidFill>
                <a:latin typeface="Arial MT"/>
                <a:cs typeface="Arial MT"/>
              </a:rPr>
              <a:t>Significant</a:t>
            </a:r>
            <a:r>
              <a:rPr sz="950" spc="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4F4F4F"/>
                </a:solidFill>
                <a:latin typeface="Arial MT"/>
                <a:cs typeface="Arial MT"/>
              </a:rPr>
              <a:t>Impact</a:t>
            </a:r>
            <a:r>
              <a:rPr sz="950" spc="10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525252"/>
                </a:solidFill>
                <a:latin typeface="Arial MT"/>
                <a:cs typeface="Arial MT"/>
              </a:rPr>
              <a:t>on</a:t>
            </a:r>
            <a:r>
              <a:rPr sz="950" spc="8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505050"/>
                </a:solidFill>
                <a:latin typeface="Arial MT"/>
                <a:cs typeface="Arial MT"/>
              </a:rPr>
              <a:t>Agriculture</a:t>
            </a:r>
            <a:r>
              <a:rPr sz="950" spc="130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525252"/>
                </a:solidFill>
                <a:latin typeface="Arial MT"/>
                <a:cs typeface="Arial MT"/>
              </a:rPr>
              <a:t>and</a:t>
            </a:r>
            <a:r>
              <a:rPr sz="950" spc="8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4F4F4F"/>
                </a:solidFill>
                <a:latin typeface="Arial MT"/>
                <a:cs typeface="Arial MT"/>
              </a:rPr>
              <a:t>Economy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1714" y="2206751"/>
            <a:ext cx="1219047" cy="78638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72000" y="1664207"/>
            <a:ext cx="158476" cy="133502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68761" y="713231"/>
            <a:ext cx="4870450" cy="2280285"/>
            <a:chOff x="368761" y="713231"/>
            <a:chExt cx="4870450" cy="228028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7809" y="1673351"/>
              <a:ext cx="1731048" cy="1319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761" y="713231"/>
              <a:ext cx="3358475" cy="119481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418666" y="1664207"/>
            <a:ext cx="2362200" cy="13322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/>
              <a:cs typeface="Times New Roman"/>
            </a:endParaRPr>
          </a:p>
          <a:p>
            <a:pPr marL="17907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>
            <a:hlinkClick r:id="rId6"/>
          </p:cNvPr>
          <p:cNvSpPr/>
          <p:nvPr/>
        </p:nvSpPr>
        <p:spPr>
          <a:xfrm>
            <a:off x="6613333" y="4194047"/>
            <a:ext cx="1350645" cy="210820"/>
          </a:xfrm>
          <a:custGeom>
            <a:avLst/>
            <a:gdLst/>
            <a:ahLst/>
            <a:cxnLst/>
            <a:rect l="l" t="t" r="r" b="b"/>
            <a:pathLst>
              <a:path w="1350645" h="210820">
                <a:moveTo>
                  <a:pt x="1350264" y="210311"/>
                </a:moveTo>
                <a:lnTo>
                  <a:pt x="0" y="210311"/>
                </a:lnTo>
                <a:lnTo>
                  <a:pt x="0" y="0"/>
                </a:lnTo>
                <a:lnTo>
                  <a:pt x="1350264" y="0"/>
                </a:lnTo>
                <a:lnTo>
                  <a:pt x="1350264" y="210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134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2100" spc="-180" dirty="0">
                <a:solidFill>
                  <a:srgbClr val="000000"/>
                </a:solidFill>
              </a:rPr>
              <a:t>Machine</a:t>
            </a:r>
            <a:r>
              <a:rPr sz="2100" spc="90" dirty="0">
                <a:solidFill>
                  <a:srgbClr val="000000"/>
                </a:solidFill>
              </a:rPr>
              <a:t> </a:t>
            </a:r>
            <a:r>
              <a:rPr sz="2100" spc="-185" dirty="0">
                <a:solidFill>
                  <a:srgbClr val="000000"/>
                </a:solidFill>
              </a:rPr>
              <a:t>Learning</a:t>
            </a:r>
            <a:r>
              <a:rPr sz="2100" spc="55" dirty="0">
                <a:solidFill>
                  <a:srgbClr val="000000"/>
                </a:solidFill>
              </a:rPr>
              <a:t> </a:t>
            </a:r>
            <a:r>
              <a:rPr sz="2100" spc="-195" dirty="0">
                <a:solidFill>
                  <a:srgbClr val="000000"/>
                </a:solidFill>
              </a:rPr>
              <a:t>Techniques</a:t>
            </a:r>
            <a:r>
              <a:rPr sz="2100" spc="30" dirty="0">
                <a:solidFill>
                  <a:srgbClr val="000000"/>
                </a:solidFill>
              </a:rPr>
              <a:t> </a:t>
            </a:r>
            <a:r>
              <a:rPr sz="2100" spc="-140" dirty="0">
                <a:solidFill>
                  <a:srgbClr val="000000"/>
                </a:solidFill>
              </a:rPr>
              <a:t>in</a:t>
            </a:r>
            <a:r>
              <a:rPr sz="2100" spc="-85" dirty="0">
                <a:solidFill>
                  <a:srgbClr val="000000"/>
                </a:solidFill>
              </a:rPr>
              <a:t> </a:t>
            </a:r>
            <a:r>
              <a:rPr sz="2100" spc="-120" dirty="0">
                <a:solidFill>
                  <a:srgbClr val="000000"/>
                </a:solidFill>
              </a:rPr>
              <a:t>Focus</a:t>
            </a:r>
            <a:endParaRPr sz="2100"/>
          </a:p>
        </p:txBody>
      </p:sp>
      <p:sp>
        <p:nvSpPr>
          <p:cNvPr id="13" name="object 13"/>
          <p:cNvSpPr txBox="1"/>
          <p:nvPr/>
        </p:nvSpPr>
        <p:spPr>
          <a:xfrm>
            <a:off x="6649349" y="4237591"/>
            <a:ext cx="443865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90" dirty="0">
                <a:solidFill>
                  <a:srgbClr val="FFFFFF"/>
                </a:solidFill>
                <a:latin typeface="Courier New"/>
                <a:cs typeface="Courier New"/>
                <a:hlinkClick r:id="rId6"/>
              </a:rPr>
              <a:t>^œn'ea</a:t>
            </a:r>
            <a:r>
              <a:rPr sz="650" spc="-60" dirty="0">
                <a:solidFill>
                  <a:srgbClr val="FFFFFF"/>
                </a:solidFill>
                <a:latin typeface="Courier New"/>
                <a:cs typeface="Courier New"/>
                <a:hlinkClick r:id="rId6"/>
              </a:rPr>
              <a:t> </a:t>
            </a:r>
            <a:r>
              <a:rPr sz="650" spc="-95" dirty="0">
                <a:solidFill>
                  <a:srgbClr val="FFFFFF"/>
                </a:solidFill>
                <a:latin typeface="Courier New"/>
                <a:cs typeface="Courier New"/>
                <a:hlinkClick r:id="rId6"/>
              </a:rPr>
              <a:t>1°nç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72343" y="4237591"/>
            <a:ext cx="553720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75" dirty="0">
                <a:solidFill>
                  <a:srgbClr val="FFFFFF"/>
                </a:solidFill>
                <a:latin typeface="Courier New"/>
                <a:cs typeface="Courier New"/>
                <a:hlinkClick r:id="rId6"/>
              </a:rPr>
              <a:t>preseutotions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641" y="3082035"/>
            <a:ext cx="2238375" cy="716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45" dirty="0">
                <a:latin typeface="Arial MT"/>
                <a:cs typeface="Arial MT"/>
              </a:rPr>
              <a:t>Convolutional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Neural</a:t>
            </a:r>
            <a:r>
              <a:rPr sz="1000" spc="-30" dirty="0">
                <a:latin typeface="Arial MT"/>
                <a:cs typeface="Arial MT"/>
              </a:rPr>
              <a:t> Networks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(CNNs)</a:t>
            </a:r>
            <a:endParaRPr sz="1000">
              <a:latin typeface="Arial MT"/>
              <a:cs typeface="Arial MT"/>
            </a:endParaRPr>
          </a:p>
          <a:p>
            <a:pPr marL="15240" marR="5080" indent="635">
              <a:lnSpc>
                <a:spcPct val="123500"/>
              </a:lnSpc>
              <a:spcBef>
                <a:spcPts val="459"/>
              </a:spcBef>
            </a:pPr>
            <a:r>
              <a:rPr sz="850" spc="-120" dirty="0">
                <a:solidFill>
                  <a:srgbClr val="525252"/>
                </a:solidFill>
                <a:latin typeface="Arial MT"/>
                <a:cs typeface="Arial MT"/>
              </a:rPr>
              <a:t>H</a:t>
            </a:r>
            <a:r>
              <a:rPr sz="850" spc="-16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4F4F4F"/>
                </a:solidFill>
                <a:latin typeface="Arial MT"/>
                <a:cs typeface="Arial MT"/>
              </a:rPr>
              <a:t>iphly</a:t>
            </a:r>
            <a:r>
              <a:rPr sz="850" spc="-1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525252"/>
                </a:solidFill>
                <a:latin typeface="Arial MT"/>
                <a:cs typeface="Arial MT"/>
              </a:rPr>
              <a:t>effective</a:t>
            </a:r>
            <a:r>
              <a:rPr sz="850" spc="2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525252"/>
                </a:solidFill>
                <a:latin typeface="Arial MT"/>
                <a:cs typeface="Arial MT"/>
              </a:rPr>
              <a:t>for</a:t>
            </a:r>
            <a:r>
              <a:rPr sz="850" spc="1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50" spc="-20" dirty="0">
                <a:solidFill>
                  <a:srgbClr val="525252"/>
                </a:solidFill>
                <a:latin typeface="Arial MT"/>
                <a:cs typeface="Arial MT"/>
              </a:rPr>
              <a:t>imape-</a:t>
            </a:r>
            <a:r>
              <a:rPr sz="850" dirty="0">
                <a:solidFill>
                  <a:srgbClr val="525252"/>
                </a:solidFill>
                <a:latin typeface="Arial MT"/>
                <a:cs typeface="Arial MT"/>
              </a:rPr>
              <a:t>based</a:t>
            </a:r>
            <a:r>
              <a:rPr sz="850" spc="6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525252"/>
                </a:solidFill>
                <a:latin typeface="Arial MT"/>
                <a:cs typeface="Arial MT"/>
              </a:rPr>
              <a:t>disease </a:t>
            </a:r>
            <a:r>
              <a:rPr sz="850" dirty="0">
                <a:solidFill>
                  <a:srgbClr val="505050"/>
                </a:solidFill>
                <a:latin typeface="Arial MT"/>
                <a:cs typeface="Arial MT"/>
              </a:rPr>
              <a:t>detection,</a:t>
            </a:r>
            <a:r>
              <a:rPr sz="850" spc="-35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850" spc="-30" dirty="0">
                <a:solidFill>
                  <a:srgbClr val="505050"/>
                </a:solidFill>
                <a:latin typeface="Arial MT"/>
                <a:cs typeface="Arial MT"/>
              </a:rPr>
              <a:t>CNNs</a:t>
            </a:r>
            <a:r>
              <a:rPr sz="850" spc="10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850" spc="-40" dirty="0">
                <a:solidFill>
                  <a:srgbClr val="525252"/>
                </a:solidFill>
                <a:latin typeface="Arial MT"/>
                <a:cs typeface="Arial MT"/>
              </a:rPr>
              <a:t>analy</a:t>
            </a:r>
            <a:r>
              <a:rPr sz="850" spc="-9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50" spc="-30" dirty="0">
                <a:solidFill>
                  <a:srgbClr val="525252"/>
                </a:solidFill>
                <a:latin typeface="Arial MT"/>
                <a:cs typeface="Arial MT"/>
              </a:rPr>
              <a:t>ze</a:t>
            </a:r>
            <a:r>
              <a:rPr sz="850" spc="-2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505050"/>
                </a:solidFill>
                <a:latin typeface="Arial MT"/>
                <a:cs typeface="Arial MT"/>
              </a:rPr>
              <a:t>visual</a:t>
            </a:r>
            <a:r>
              <a:rPr sz="850" spc="-15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525252"/>
                </a:solidFill>
                <a:latin typeface="Arial MT"/>
                <a:cs typeface="Arial MT"/>
              </a:rPr>
              <a:t>data</a:t>
            </a:r>
            <a:r>
              <a:rPr sz="850" spc="-1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525252"/>
                </a:solidFill>
                <a:latin typeface="Arial MT"/>
                <a:cs typeface="Arial MT"/>
              </a:rPr>
              <a:t>to</a:t>
            </a:r>
            <a:r>
              <a:rPr sz="850" spc="-4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505050"/>
                </a:solidFill>
                <a:latin typeface="Arial MT"/>
                <a:cs typeface="Arial MT"/>
              </a:rPr>
              <a:t>identify </a:t>
            </a:r>
            <a:r>
              <a:rPr sz="850" spc="-10" dirty="0">
                <a:solidFill>
                  <a:srgbClr val="525252"/>
                </a:solidFill>
                <a:latin typeface="Arial MT"/>
                <a:cs typeface="Arial MT"/>
              </a:rPr>
              <a:t>plant</a:t>
            </a:r>
            <a:r>
              <a:rPr sz="850" spc="-3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505050"/>
                </a:solidFill>
                <a:latin typeface="Arial MT"/>
                <a:cs typeface="Arial MT"/>
              </a:rPr>
              <a:t>ailments.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81936" y="3082035"/>
            <a:ext cx="2159635" cy="715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 MT"/>
                <a:cs typeface="Arial MT"/>
              </a:rPr>
              <a:t>Support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Vector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Machines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(SVMs)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31300"/>
              </a:lnSpc>
              <a:spcBef>
                <a:spcPts val="450"/>
              </a:spcBef>
            </a:pPr>
            <a:r>
              <a:rPr sz="800" spc="-95" dirty="0">
                <a:solidFill>
                  <a:srgbClr val="4D4D4D"/>
                </a:solidFill>
                <a:latin typeface="Arial MT"/>
                <a:cs typeface="Arial MT"/>
              </a:rPr>
              <a:t>I</a:t>
            </a:r>
            <a:r>
              <a:rPr sz="800" spc="-125" dirty="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525252"/>
                </a:solidFill>
                <a:latin typeface="Arial MT"/>
                <a:cs typeface="Arial MT"/>
              </a:rPr>
              <a:t>deal</a:t>
            </a:r>
            <a:r>
              <a:rPr sz="800" spc="5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525252"/>
                </a:solidFill>
                <a:latin typeface="Arial MT"/>
                <a:cs typeface="Arial MT"/>
              </a:rPr>
              <a:t>for</a:t>
            </a:r>
            <a:r>
              <a:rPr sz="800" spc="8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00" spc="-40" dirty="0">
                <a:solidFill>
                  <a:srgbClr val="4F4F4F"/>
                </a:solidFill>
                <a:latin typeface="Arial MT"/>
                <a:cs typeface="Arial MT"/>
              </a:rPr>
              <a:t>c</a:t>
            </a:r>
            <a:r>
              <a:rPr sz="800" spc="-12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505050"/>
                </a:solidFill>
                <a:latin typeface="Arial MT"/>
                <a:cs typeface="Arial MT"/>
              </a:rPr>
              <a:t>lassification</a:t>
            </a:r>
            <a:r>
              <a:rPr sz="800" spc="100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525252"/>
                </a:solidFill>
                <a:latin typeface="Arial MT"/>
                <a:cs typeface="Arial MT"/>
              </a:rPr>
              <a:t>tasks,</a:t>
            </a:r>
            <a:r>
              <a:rPr sz="800" spc="7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505050"/>
                </a:solidFill>
                <a:latin typeface="Arial MT"/>
                <a:cs typeface="Arial MT"/>
              </a:rPr>
              <a:t>SVMs</a:t>
            </a:r>
            <a:r>
              <a:rPr sz="800" spc="114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525252"/>
                </a:solidFill>
                <a:latin typeface="Arial MT"/>
                <a:cs typeface="Arial MT"/>
              </a:rPr>
              <a:t>excel</a:t>
            </a:r>
            <a:r>
              <a:rPr sz="800" spc="7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525252"/>
                </a:solidFill>
                <a:latin typeface="Arial MT"/>
                <a:cs typeface="Arial MT"/>
              </a:rPr>
              <a:t>in</a:t>
            </a:r>
            <a:r>
              <a:rPr sz="800" spc="50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00" spc="-35" dirty="0">
                <a:solidFill>
                  <a:srgbClr val="525252"/>
                </a:solidFill>
                <a:latin typeface="Arial MT"/>
                <a:cs typeface="Arial MT"/>
              </a:rPr>
              <a:t>dishing</a:t>
            </a:r>
            <a:r>
              <a:rPr sz="800" spc="-12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525252"/>
                </a:solidFill>
                <a:latin typeface="Arial MT"/>
                <a:cs typeface="Arial MT"/>
              </a:rPr>
              <a:t>uishing</a:t>
            </a:r>
            <a:r>
              <a:rPr sz="800" spc="14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525252"/>
                </a:solidFill>
                <a:latin typeface="Arial MT"/>
                <a:cs typeface="Arial MT"/>
              </a:rPr>
              <a:t>between</a:t>
            </a:r>
            <a:r>
              <a:rPr sz="800" spc="10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505050"/>
                </a:solidFill>
                <a:latin typeface="Arial MT"/>
                <a:cs typeface="Arial MT"/>
              </a:rPr>
              <a:t>healthy</a:t>
            </a:r>
            <a:r>
              <a:rPr sz="800" spc="140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800" spc="114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525252"/>
                </a:solidFill>
                <a:latin typeface="Arial MT"/>
                <a:cs typeface="Arial MT"/>
              </a:rPr>
              <a:t>diseased </a:t>
            </a:r>
            <a:r>
              <a:rPr sz="800" dirty="0">
                <a:solidFill>
                  <a:srgbClr val="525252"/>
                </a:solidFill>
                <a:latin typeface="Arial MT"/>
                <a:cs typeface="Arial MT"/>
              </a:rPr>
              <a:t>plants</a:t>
            </a:r>
            <a:r>
              <a:rPr sz="800" spc="11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545454"/>
                </a:solidFill>
                <a:latin typeface="Arial MT"/>
                <a:cs typeface="Arial MT"/>
              </a:rPr>
              <a:t>based</a:t>
            </a:r>
            <a:r>
              <a:rPr sz="800" spc="9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525252"/>
                </a:solidFill>
                <a:latin typeface="Arial MT"/>
                <a:cs typeface="Arial MT"/>
              </a:rPr>
              <a:t>on</a:t>
            </a:r>
            <a:r>
              <a:rPr sz="800" spc="3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505050"/>
                </a:solidFill>
                <a:latin typeface="Arial MT"/>
                <a:cs typeface="Arial MT"/>
              </a:rPr>
              <a:t>diverse</a:t>
            </a:r>
            <a:r>
              <a:rPr sz="800" spc="85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505050"/>
                </a:solidFill>
                <a:latin typeface="Arial MT"/>
                <a:cs typeface="Arial MT"/>
              </a:rPr>
              <a:t>features.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17318" y="3082035"/>
            <a:ext cx="2199640" cy="716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75" dirty="0">
                <a:latin typeface="Arial MT"/>
                <a:cs typeface="Arial MT"/>
              </a:rPr>
              <a:t>Random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Forests</a:t>
            </a:r>
            <a:endParaRPr sz="1000">
              <a:latin typeface="Arial MT"/>
              <a:cs typeface="Arial MT"/>
            </a:endParaRPr>
          </a:p>
          <a:p>
            <a:pPr marL="15240" marR="5080" indent="-1905">
              <a:lnSpc>
                <a:spcPct val="123500"/>
              </a:lnSpc>
              <a:spcBef>
                <a:spcPts val="459"/>
              </a:spcBef>
            </a:pPr>
            <a:r>
              <a:rPr sz="850" spc="-35" dirty="0">
                <a:solidFill>
                  <a:srgbClr val="505050"/>
                </a:solidFill>
                <a:latin typeface="Arial MT"/>
                <a:cs typeface="Arial MT"/>
              </a:rPr>
              <a:t>Random</a:t>
            </a:r>
            <a:r>
              <a:rPr sz="850" spc="-5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850" spc="-20" dirty="0">
                <a:solidFill>
                  <a:srgbClr val="505050"/>
                </a:solidFill>
                <a:latin typeface="Arial MT"/>
                <a:cs typeface="Arial MT"/>
              </a:rPr>
              <a:t>Forests</a:t>
            </a:r>
            <a:r>
              <a:rPr sz="850" spc="5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850" spc="-20" dirty="0">
                <a:solidFill>
                  <a:srgbClr val="525252"/>
                </a:solidFill>
                <a:latin typeface="Arial MT"/>
                <a:cs typeface="Arial MT"/>
              </a:rPr>
              <a:t>enhance</a:t>
            </a:r>
            <a:r>
              <a:rPr sz="850" spc="1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525252"/>
                </a:solidFill>
                <a:latin typeface="Arial MT"/>
                <a:cs typeface="Arial MT"/>
              </a:rPr>
              <a:t>accuracy</a:t>
            </a:r>
            <a:r>
              <a:rPr sz="850" spc="5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525252"/>
                </a:solidFill>
                <a:latin typeface="Arial MT"/>
                <a:cs typeface="Arial MT"/>
              </a:rPr>
              <a:t>in</a:t>
            </a:r>
            <a:r>
              <a:rPr sz="850" spc="-1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525252"/>
                </a:solidFill>
                <a:latin typeface="Arial MT"/>
                <a:cs typeface="Arial MT"/>
              </a:rPr>
              <a:t>disease </a:t>
            </a:r>
            <a:r>
              <a:rPr sz="850" dirty="0">
                <a:solidFill>
                  <a:srgbClr val="4F4F4F"/>
                </a:solidFill>
                <a:latin typeface="Arial MT"/>
                <a:cs typeface="Arial MT"/>
              </a:rPr>
              <a:t>prediction</a:t>
            </a:r>
            <a:r>
              <a:rPr sz="850" spc="-2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525252"/>
                </a:solidFill>
                <a:latin typeface="Arial MT"/>
                <a:cs typeface="Arial MT"/>
              </a:rPr>
              <a:t>by</a:t>
            </a:r>
            <a:r>
              <a:rPr sz="850" spc="-3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505050"/>
                </a:solidFill>
                <a:latin typeface="Arial MT"/>
                <a:cs typeface="Arial MT"/>
              </a:rPr>
              <a:t>aggregating</a:t>
            </a:r>
            <a:r>
              <a:rPr sz="850" spc="40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525252"/>
                </a:solidFill>
                <a:latin typeface="Arial MT"/>
                <a:cs typeface="Arial MT"/>
              </a:rPr>
              <a:t>decisions</a:t>
            </a:r>
            <a:r>
              <a:rPr sz="850" spc="3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50" spc="-20" dirty="0">
                <a:solidFill>
                  <a:srgbClr val="525252"/>
                </a:solidFill>
                <a:latin typeface="Arial MT"/>
                <a:cs typeface="Arial MT"/>
              </a:rPr>
              <a:t>from </a:t>
            </a:r>
            <a:r>
              <a:rPr sz="850" dirty="0">
                <a:solidFill>
                  <a:srgbClr val="505050"/>
                </a:solidFill>
                <a:latin typeface="Arial MT"/>
                <a:cs typeface="Arial MT"/>
              </a:rPr>
              <a:t>multiple </a:t>
            </a:r>
            <a:r>
              <a:rPr sz="850" spc="-10" dirty="0">
                <a:solidFill>
                  <a:srgbClr val="505050"/>
                </a:solidFill>
                <a:latin typeface="Arial MT"/>
                <a:cs typeface="Arial MT"/>
              </a:rPr>
              <a:t>decision</a:t>
            </a:r>
            <a:r>
              <a:rPr sz="850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505050"/>
                </a:solidFill>
                <a:latin typeface="Arial MT"/>
                <a:cs typeface="Arial MT"/>
              </a:rPr>
              <a:t>trees.</a:t>
            </a:r>
            <a:endParaRPr sz="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hlinkClick r:id="rId2"/>
          </p:cNvPr>
          <p:cNvSpPr/>
          <p:nvPr/>
        </p:nvSpPr>
        <p:spPr>
          <a:xfrm>
            <a:off x="6613333" y="4194047"/>
            <a:ext cx="1350645" cy="210820"/>
          </a:xfrm>
          <a:custGeom>
            <a:avLst/>
            <a:gdLst/>
            <a:ahLst/>
            <a:cxnLst/>
            <a:rect l="l" t="t" r="r" b="b"/>
            <a:pathLst>
              <a:path w="1350645" h="210820">
                <a:moveTo>
                  <a:pt x="1350264" y="210311"/>
                </a:moveTo>
                <a:lnTo>
                  <a:pt x="0" y="210311"/>
                </a:lnTo>
                <a:lnTo>
                  <a:pt x="0" y="0"/>
                </a:lnTo>
                <a:lnTo>
                  <a:pt x="1350264" y="0"/>
                </a:lnTo>
                <a:lnTo>
                  <a:pt x="1350264" y="210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571" y="1274063"/>
            <a:ext cx="204190" cy="1981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6571" y="1911095"/>
            <a:ext cx="204190" cy="2011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6571" y="2554223"/>
            <a:ext cx="204190" cy="20421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6571" y="3197351"/>
            <a:ext cx="204190" cy="2042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6571" y="3840479"/>
            <a:ext cx="204190" cy="20421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44"/>
              </a:spcBef>
            </a:pPr>
            <a:r>
              <a:rPr sz="2050" spc="-190" dirty="0">
                <a:solidFill>
                  <a:srgbClr val="FF541F"/>
                </a:solidFill>
              </a:rPr>
              <a:t>Datasets</a:t>
            </a:r>
            <a:r>
              <a:rPr sz="2050" spc="60" dirty="0">
                <a:solidFill>
                  <a:srgbClr val="FF541F"/>
                </a:solidFill>
              </a:rPr>
              <a:t> </a:t>
            </a:r>
            <a:r>
              <a:rPr sz="2050" spc="-140" dirty="0">
                <a:solidFill>
                  <a:srgbClr val="FF5623"/>
                </a:solidFill>
              </a:rPr>
              <a:t>Utilized:</a:t>
            </a:r>
            <a:r>
              <a:rPr sz="2050" spc="70" dirty="0">
                <a:solidFill>
                  <a:srgbClr val="FF5623"/>
                </a:solidFill>
              </a:rPr>
              <a:t> </a:t>
            </a:r>
            <a:r>
              <a:rPr sz="2050" spc="-290" dirty="0">
                <a:solidFill>
                  <a:srgbClr val="FF5623"/>
                </a:solidFill>
              </a:rPr>
              <a:t>A</a:t>
            </a:r>
            <a:r>
              <a:rPr sz="2050" spc="-45" dirty="0">
                <a:solidFill>
                  <a:srgbClr val="FF5623"/>
                </a:solidFill>
              </a:rPr>
              <a:t> </a:t>
            </a:r>
            <a:r>
              <a:rPr sz="2050" spc="-170" dirty="0">
                <a:solidFill>
                  <a:srgbClr val="FB5724"/>
                </a:solidFill>
              </a:rPr>
              <a:t>Closer</a:t>
            </a:r>
            <a:r>
              <a:rPr sz="2050" spc="45" dirty="0">
                <a:solidFill>
                  <a:srgbClr val="FB5724"/>
                </a:solidFill>
              </a:rPr>
              <a:t> </a:t>
            </a:r>
            <a:r>
              <a:rPr sz="2050" spc="-20" dirty="0">
                <a:solidFill>
                  <a:srgbClr val="FD5621"/>
                </a:solidFill>
              </a:rPr>
              <a:t>Look</a:t>
            </a:r>
            <a:endParaRPr sz="2050"/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000" spc="-20" dirty="0">
                <a:solidFill>
                  <a:srgbClr val="505050"/>
                </a:solidFill>
              </a:rPr>
              <a:t>Exploring</a:t>
            </a:r>
            <a:r>
              <a:rPr sz="1000" spc="35" dirty="0">
                <a:solidFill>
                  <a:srgbClr val="505050"/>
                </a:solidFill>
              </a:rPr>
              <a:t> </a:t>
            </a:r>
            <a:r>
              <a:rPr sz="1000" spc="-35" dirty="0">
                <a:solidFill>
                  <a:srgbClr val="505050"/>
                </a:solidFill>
              </a:rPr>
              <a:t>Open-</a:t>
            </a:r>
            <a:r>
              <a:rPr sz="1000" spc="-10" dirty="0">
                <a:solidFill>
                  <a:srgbClr val="505050"/>
                </a:solidFill>
              </a:rPr>
              <a:t>Source</a:t>
            </a:r>
            <a:r>
              <a:rPr sz="1000" spc="55" dirty="0">
                <a:solidFill>
                  <a:srgbClr val="505050"/>
                </a:solidFill>
              </a:rPr>
              <a:t> </a:t>
            </a:r>
            <a:r>
              <a:rPr sz="1000" spc="-30" dirty="0">
                <a:solidFill>
                  <a:srgbClr val="4F4F4F"/>
                </a:solidFill>
              </a:rPr>
              <a:t>Datasets</a:t>
            </a:r>
            <a:r>
              <a:rPr sz="1000" spc="10" dirty="0">
                <a:solidFill>
                  <a:srgbClr val="4F4F4F"/>
                </a:solidFill>
              </a:rPr>
              <a:t> </a:t>
            </a:r>
            <a:r>
              <a:rPr sz="1000" dirty="0">
                <a:solidFill>
                  <a:srgbClr val="505050"/>
                </a:solidFill>
              </a:rPr>
              <a:t>for</a:t>
            </a:r>
            <a:r>
              <a:rPr sz="1000" spc="5" dirty="0">
                <a:solidFill>
                  <a:srgbClr val="505050"/>
                </a:solidFill>
              </a:rPr>
              <a:t> </a:t>
            </a:r>
            <a:r>
              <a:rPr sz="1000" spc="-30" dirty="0">
                <a:solidFill>
                  <a:srgbClr val="505050"/>
                </a:solidFill>
              </a:rPr>
              <a:t>Plant</a:t>
            </a:r>
            <a:r>
              <a:rPr sz="1000" dirty="0">
                <a:solidFill>
                  <a:srgbClr val="505050"/>
                </a:solidFill>
              </a:rPr>
              <a:t> </a:t>
            </a:r>
            <a:r>
              <a:rPr sz="1000" spc="-30" dirty="0">
                <a:solidFill>
                  <a:srgbClr val="4D4D4D"/>
                </a:solidFill>
              </a:rPr>
              <a:t>Disease</a:t>
            </a:r>
            <a:r>
              <a:rPr sz="1000" spc="30" dirty="0">
                <a:solidFill>
                  <a:srgbClr val="4D4D4D"/>
                </a:solidFill>
              </a:rPr>
              <a:t> </a:t>
            </a:r>
            <a:r>
              <a:rPr sz="1000" spc="-10" dirty="0">
                <a:solidFill>
                  <a:srgbClr val="505050"/>
                </a:solidFill>
              </a:rPr>
              <a:t>Prediction</a:t>
            </a: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6649349" y="4237591"/>
            <a:ext cx="443865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90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^œn'ea</a:t>
            </a:r>
            <a:r>
              <a:rPr sz="650" spc="-60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 </a:t>
            </a:r>
            <a:r>
              <a:rPr sz="650" spc="-95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1°nç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72343" y="4237591"/>
            <a:ext cx="553720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75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preseutotions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pc="-20" dirty="0"/>
              <a:t>Open-</a:t>
            </a:r>
            <a:r>
              <a:rPr dirty="0"/>
              <a:t>Source</a:t>
            </a:r>
            <a:r>
              <a:rPr spc="-15" dirty="0"/>
              <a:t> </a:t>
            </a:r>
            <a:r>
              <a:rPr spc="-10" dirty="0"/>
              <a:t>Datasets</a:t>
            </a: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dirty="0">
                <a:solidFill>
                  <a:srgbClr val="525252"/>
                </a:solidFill>
              </a:rPr>
              <a:t>Utilized</a:t>
            </a:r>
            <a:r>
              <a:rPr sz="900" spc="60" dirty="0">
                <a:solidFill>
                  <a:srgbClr val="525252"/>
                </a:solidFill>
              </a:rPr>
              <a:t> </a:t>
            </a:r>
            <a:r>
              <a:rPr sz="900" dirty="0">
                <a:solidFill>
                  <a:srgbClr val="525252"/>
                </a:solidFill>
              </a:rPr>
              <a:t>open-source</a:t>
            </a:r>
            <a:r>
              <a:rPr sz="900" spc="70" dirty="0">
                <a:solidFill>
                  <a:srgbClr val="525252"/>
                </a:solidFill>
              </a:rPr>
              <a:t> </a:t>
            </a:r>
            <a:r>
              <a:rPr sz="900" dirty="0">
                <a:solidFill>
                  <a:srgbClr val="505050"/>
                </a:solidFill>
              </a:rPr>
              <a:t>datasets</a:t>
            </a:r>
            <a:r>
              <a:rPr sz="900" spc="80" dirty="0">
                <a:solidFill>
                  <a:srgbClr val="505050"/>
                </a:solidFill>
              </a:rPr>
              <a:t> </a:t>
            </a:r>
            <a:r>
              <a:rPr sz="900" spc="-10" dirty="0">
                <a:solidFill>
                  <a:srgbClr val="4F4F4F"/>
                </a:solidFill>
              </a:rPr>
              <a:t>to</a:t>
            </a:r>
            <a:r>
              <a:rPr sz="900" spc="75" dirty="0">
                <a:solidFill>
                  <a:srgbClr val="4F4F4F"/>
                </a:solidFill>
              </a:rPr>
              <a:t> </a:t>
            </a:r>
            <a:r>
              <a:rPr sz="900" dirty="0">
                <a:solidFill>
                  <a:srgbClr val="505050"/>
                </a:solidFill>
              </a:rPr>
              <a:t>enhance</a:t>
            </a:r>
            <a:r>
              <a:rPr sz="900" spc="75" dirty="0">
                <a:solidFill>
                  <a:srgbClr val="505050"/>
                </a:solidFill>
              </a:rPr>
              <a:t> </a:t>
            </a:r>
            <a:r>
              <a:rPr sz="900" dirty="0">
                <a:solidFill>
                  <a:srgbClr val="505050"/>
                </a:solidFill>
              </a:rPr>
              <a:t>accessibility</a:t>
            </a:r>
            <a:r>
              <a:rPr sz="900" spc="114" dirty="0">
                <a:solidFill>
                  <a:srgbClr val="505050"/>
                </a:solidFill>
              </a:rPr>
              <a:t> </a:t>
            </a:r>
            <a:r>
              <a:rPr sz="900" dirty="0">
                <a:solidFill>
                  <a:srgbClr val="525252"/>
                </a:solidFill>
              </a:rPr>
              <a:t>and</a:t>
            </a:r>
            <a:r>
              <a:rPr sz="900" spc="30" dirty="0">
                <a:solidFill>
                  <a:srgbClr val="525252"/>
                </a:solidFill>
              </a:rPr>
              <a:t> </a:t>
            </a:r>
            <a:r>
              <a:rPr sz="900" spc="-10" dirty="0">
                <a:solidFill>
                  <a:srgbClr val="505050"/>
                </a:solidFill>
              </a:rPr>
              <a:t>collaboration.</a:t>
            </a:r>
            <a:endParaRPr sz="900"/>
          </a:p>
          <a:p>
            <a:pPr>
              <a:lnSpc>
                <a:spcPct val="100000"/>
              </a:lnSpc>
            </a:pPr>
            <a:endParaRPr sz="900"/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0" dirty="0">
                <a:latin typeface="Arial MT"/>
                <a:cs typeface="Arial MT"/>
              </a:rPr>
              <a:t>PlantVillage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Dataset</a:t>
            </a:r>
            <a:endParaRPr sz="1000">
              <a:latin typeface="Arial MT"/>
              <a:cs typeface="Arial MT"/>
            </a:endParaRPr>
          </a:p>
          <a:p>
            <a:pPr marL="13970">
              <a:lnSpc>
                <a:spcPct val="100000"/>
              </a:lnSpc>
              <a:spcBef>
                <a:spcPts val="555"/>
              </a:spcBef>
            </a:pPr>
            <a:r>
              <a:rPr sz="850" spc="-25" dirty="0">
                <a:solidFill>
                  <a:srgbClr val="505050"/>
                </a:solidFill>
                <a:latin typeface="Arial MT"/>
                <a:cs typeface="Arial MT"/>
              </a:rPr>
              <a:t>PlantVillage</a:t>
            </a:r>
            <a:r>
              <a:rPr sz="850" spc="55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505050"/>
                </a:solidFill>
                <a:latin typeface="Arial MT"/>
                <a:cs typeface="Arial MT"/>
              </a:rPr>
              <a:t>offers</a:t>
            </a:r>
            <a:r>
              <a:rPr sz="850" spc="-10" dirty="0">
                <a:solidFill>
                  <a:srgbClr val="505050"/>
                </a:solidFill>
                <a:latin typeface="Arial MT"/>
                <a:cs typeface="Arial MT"/>
              </a:rPr>
              <a:t> thousands</a:t>
            </a:r>
            <a:r>
              <a:rPr sz="850" spc="40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525252"/>
                </a:solidFill>
                <a:latin typeface="Arial MT"/>
                <a:cs typeface="Arial MT"/>
              </a:rPr>
              <a:t>of</a:t>
            </a:r>
            <a:r>
              <a:rPr sz="850" spc="2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4F4F4F"/>
                </a:solidFill>
                <a:latin typeface="Arial MT"/>
                <a:cs typeface="Arial MT"/>
              </a:rPr>
              <a:t>labeled</a:t>
            </a:r>
            <a:r>
              <a:rPr sz="85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525252"/>
                </a:solidFill>
                <a:latin typeface="Arial MT"/>
                <a:cs typeface="Arial MT"/>
              </a:rPr>
              <a:t>images</a:t>
            </a:r>
            <a:r>
              <a:rPr sz="850" spc="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525252"/>
                </a:solidFill>
                <a:latin typeface="Arial MT"/>
                <a:cs typeface="Arial MT"/>
              </a:rPr>
              <a:t>crucial</a:t>
            </a:r>
            <a:r>
              <a:rPr sz="850" spc="-3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525252"/>
                </a:solidFill>
                <a:latin typeface="Arial MT"/>
                <a:cs typeface="Arial MT"/>
              </a:rPr>
              <a:t>for</a:t>
            </a:r>
            <a:r>
              <a:rPr sz="850" spc="-10" dirty="0">
                <a:solidFill>
                  <a:srgbClr val="525252"/>
                </a:solidFill>
                <a:latin typeface="Arial MT"/>
                <a:cs typeface="Arial MT"/>
              </a:rPr>
              <a:t> model</a:t>
            </a:r>
            <a:r>
              <a:rPr sz="850" spc="-2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525252"/>
                </a:solidFill>
                <a:latin typeface="Arial MT"/>
                <a:cs typeface="Arial MT"/>
              </a:rPr>
              <a:t>training.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pc="-75" dirty="0">
                <a:latin typeface="Arial MT"/>
                <a:cs typeface="Arial MT"/>
              </a:rPr>
              <a:t>Training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75" dirty="0">
                <a:latin typeface="Arial MT"/>
                <a:cs typeface="Arial MT"/>
              </a:rPr>
              <a:t>and</a:t>
            </a:r>
            <a:r>
              <a:rPr spc="-5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Testing</a:t>
            </a:r>
          </a:p>
          <a:p>
            <a:pPr marL="13335">
              <a:lnSpc>
                <a:spcPct val="100000"/>
              </a:lnSpc>
              <a:spcBef>
                <a:spcPts val="450"/>
              </a:spcBef>
            </a:pPr>
            <a:r>
              <a:rPr sz="900" spc="-50" dirty="0">
                <a:solidFill>
                  <a:srgbClr val="505050"/>
                </a:solidFill>
                <a:latin typeface="Arial MT"/>
                <a:cs typeface="Arial MT"/>
              </a:rPr>
              <a:t>Datasets</a:t>
            </a:r>
            <a:r>
              <a:rPr sz="900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525252"/>
                </a:solidFill>
                <a:latin typeface="Arial MT"/>
                <a:cs typeface="Arial MT"/>
              </a:rPr>
              <a:t>facilitate</a:t>
            </a:r>
            <a:r>
              <a:rPr sz="900" spc="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900" spc="-30" dirty="0">
                <a:solidFill>
                  <a:srgbClr val="525252"/>
                </a:solidFill>
                <a:latin typeface="Arial MT"/>
                <a:cs typeface="Arial MT"/>
              </a:rPr>
              <a:t>both </a:t>
            </a:r>
            <a:r>
              <a:rPr sz="900" spc="-25" dirty="0">
                <a:solidFill>
                  <a:srgbClr val="525252"/>
                </a:solidFill>
                <a:latin typeface="Arial MT"/>
                <a:cs typeface="Arial MT"/>
              </a:rPr>
              <a:t>training</a:t>
            </a:r>
            <a:r>
              <a:rPr sz="900" spc="-1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900" spc="-50" dirty="0">
                <a:solidFill>
                  <a:srgbClr val="545454"/>
                </a:solidFill>
                <a:latin typeface="Arial MT"/>
                <a:cs typeface="Arial MT"/>
              </a:rPr>
              <a:t>and</a:t>
            </a:r>
            <a:r>
              <a:rPr sz="900" spc="-1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525252"/>
                </a:solidFill>
                <a:latin typeface="Arial MT"/>
                <a:cs typeface="Arial MT"/>
              </a:rPr>
              <a:t>testing</a:t>
            </a:r>
            <a:r>
              <a:rPr sz="90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900" spc="-45" dirty="0">
                <a:solidFill>
                  <a:srgbClr val="525252"/>
                </a:solidFill>
                <a:latin typeface="Arial MT"/>
                <a:cs typeface="Arial MT"/>
              </a:rPr>
              <a:t>phases</a:t>
            </a:r>
            <a:r>
              <a:rPr sz="900" spc="-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4F4F4F"/>
                </a:solidFill>
                <a:latin typeface="Arial MT"/>
                <a:cs typeface="Arial MT"/>
              </a:rPr>
              <a:t>of </a:t>
            </a:r>
            <a:r>
              <a:rPr sz="900" spc="-40" dirty="0">
                <a:solidFill>
                  <a:srgbClr val="525252"/>
                </a:solidFill>
                <a:latin typeface="Arial MT"/>
                <a:cs typeface="Arial MT"/>
              </a:rPr>
              <a:t>machine</a:t>
            </a:r>
            <a:r>
              <a:rPr sz="900" spc="1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900" spc="-35" dirty="0">
                <a:solidFill>
                  <a:srgbClr val="525252"/>
                </a:solidFill>
                <a:latin typeface="Arial MT"/>
                <a:cs typeface="Arial MT"/>
              </a:rPr>
              <a:t>learning</a:t>
            </a:r>
            <a:r>
              <a:rPr sz="900" spc="1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525252"/>
                </a:solidFill>
                <a:latin typeface="Arial MT"/>
                <a:cs typeface="Arial MT"/>
              </a:rPr>
              <a:t>models.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Arial MT"/>
              <a:cs typeface="Arial MT"/>
            </a:endParaRPr>
          </a:p>
          <a:p>
            <a:pPr marL="13970">
              <a:lnSpc>
                <a:spcPct val="100000"/>
              </a:lnSpc>
            </a:pPr>
            <a:r>
              <a:rPr sz="900" dirty="0">
                <a:latin typeface="Arial MT"/>
                <a:cs typeface="Arial MT"/>
              </a:rPr>
              <a:t>Labeled</a:t>
            </a:r>
            <a:r>
              <a:rPr sz="900" spc="-5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Images</a:t>
            </a:r>
            <a:endParaRPr sz="900">
              <a:latin typeface="Arial MT"/>
              <a:cs typeface="Arial MT"/>
            </a:endParaRPr>
          </a:p>
          <a:p>
            <a:pPr marL="16510">
              <a:lnSpc>
                <a:spcPct val="100000"/>
              </a:lnSpc>
              <a:spcBef>
                <a:spcPts val="555"/>
              </a:spcBef>
            </a:pPr>
            <a:r>
              <a:rPr sz="800" dirty="0">
                <a:solidFill>
                  <a:srgbClr val="505050"/>
                </a:solidFill>
                <a:latin typeface="Arial MT"/>
                <a:cs typeface="Arial MT"/>
              </a:rPr>
              <a:t>Thousands</a:t>
            </a:r>
            <a:r>
              <a:rPr sz="800" spc="140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545454"/>
                </a:solidFill>
                <a:latin typeface="Arial MT"/>
                <a:cs typeface="Arial MT"/>
              </a:rPr>
              <a:t>of</a:t>
            </a:r>
            <a:r>
              <a:rPr sz="800" spc="114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4F4F4F"/>
                </a:solidFill>
                <a:latin typeface="Arial MT"/>
                <a:cs typeface="Arial MT"/>
              </a:rPr>
              <a:t>labeled</a:t>
            </a:r>
            <a:r>
              <a:rPr sz="800" spc="4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4F4F4F"/>
                </a:solidFill>
                <a:latin typeface="Arial MT"/>
                <a:cs typeface="Arial MT"/>
              </a:rPr>
              <a:t>images</a:t>
            </a:r>
            <a:r>
              <a:rPr sz="800" spc="10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525252"/>
                </a:solidFill>
                <a:latin typeface="Arial MT"/>
                <a:cs typeface="Arial MT"/>
              </a:rPr>
              <a:t>include</a:t>
            </a:r>
            <a:r>
              <a:rPr sz="800" spc="10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505050"/>
                </a:solidFill>
                <a:latin typeface="Arial MT"/>
                <a:cs typeface="Arial MT"/>
              </a:rPr>
              <a:t>both</a:t>
            </a:r>
            <a:r>
              <a:rPr sz="800" spc="75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4F4F4F"/>
                </a:solidFill>
                <a:latin typeface="Arial MT"/>
                <a:cs typeface="Arial MT"/>
              </a:rPr>
              <a:t>healthy</a:t>
            </a:r>
            <a:r>
              <a:rPr sz="800" spc="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800" spc="7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525252"/>
                </a:solidFill>
                <a:latin typeface="Arial MT"/>
                <a:cs typeface="Arial MT"/>
              </a:rPr>
              <a:t>diseased</a:t>
            </a:r>
            <a:r>
              <a:rPr sz="800" spc="8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525252"/>
                </a:solidFill>
                <a:latin typeface="Arial MT"/>
                <a:cs typeface="Arial MT"/>
              </a:rPr>
              <a:t>plants.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Arial MT"/>
              <a:cs typeface="Arial MT"/>
            </a:endParaRPr>
          </a:p>
          <a:p>
            <a:pPr marL="13970">
              <a:lnSpc>
                <a:spcPct val="100000"/>
              </a:lnSpc>
            </a:pPr>
            <a:r>
              <a:rPr sz="900" dirty="0">
                <a:latin typeface="Arial MT"/>
                <a:cs typeface="Arial MT"/>
              </a:rPr>
              <a:t>Model</a:t>
            </a:r>
            <a:r>
              <a:rPr sz="900" spc="9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Validation</a:t>
            </a:r>
            <a:endParaRPr sz="900">
              <a:latin typeface="Arial MT"/>
              <a:cs typeface="Arial MT"/>
            </a:endParaRPr>
          </a:p>
          <a:p>
            <a:pPr marL="14604">
              <a:lnSpc>
                <a:spcPct val="100000"/>
              </a:lnSpc>
              <a:spcBef>
                <a:spcPts val="555"/>
              </a:spcBef>
            </a:pPr>
            <a:r>
              <a:rPr sz="800" spc="-30" dirty="0">
                <a:solidFill>
                  <a:srgbClr val="525252"/>
                </a:solidFill>
                <a:latin typeface="Arial MT"/>
                <a:cs typeface="Arial MT"/>
              </a:rPr>
              <a:t>Data</a:t>
            </a:r>
            <a:r>
              <a:rPr sz="800" spc="-9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525252"/>
                </a:solidFill>
                <a:latin typeface="Arial MT"/>
                <a:cs typeface="Arial MT"/>
              </a:rPr>
              <a:t>sets</a:t>
            </a:r>
            <a:r>
              <a:rPr sz="800" spc="10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4F4F4F"/>
                </a:solidFill>
                <a:latin typeface="Arial MT"/>
                <a:cs typeface="Arial MT"/>
              </a:rPr>
              <a:t>are</a:t>
            </a:r>
            <a:r>
              <a:rPr sz="800" spc="8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525252"/>
                </a:solidFill>
                <a:latin typeface="Arial MT"/>
                <a:cs typeface="Arial MT"/>
              </a:rPr>
              <a:t>essential</a:t>
            </a:r>
            <a:r>
              <a:rPr sz="800" spc="8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525252"/>
                </a:solidFill>
                <a:latin typeface="Arial MT"/>
                <a:cs typeface="Arial MT"/>
              </a:rPr>
              <a:t>for</a:t>
            </a:r>
            <a:r>
              <a:rPr sz="800" spc="9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4D4D4D"/>
                </a:solidFill>
                <a:latin typeface="Arial MT"/>
                <a:cs typeface="Arial MT"/>
              </a:rPr>
              <a:t>validating</a:t>
            </a:r>
            <a:r>
              <a:rPr sz="800" spc="114" dirty="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525252"/>
                </a:solidFill>
                <a:latin typeface="Arial MT"/>
                <a:cs typeface="Arial MT"/>
              </a:rPr>
              <a:t>the</a:t>
            </a:r>
            <a:r>
              <a:rPr sz="800" spc="9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4F4F4F"/>
                </a:solidFill>
                <a:latin typeface="Arial MT"/>
                <a:cs typeface="Arial MT"/>
              </a:rPr>
              <a:t>accuracy</a:t>
            </a:r>
            <a:r>
              <a:rPr sz="800" spc="1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525252"/>
                </a:solidFill>
                <a:latin typeface="Arial MT"/>
                <a:cs typeface="Arial MT"/>
              </a:rPr>
              <a:t>of</a:t>
            </a:r>
            <a:r>
              <a:rPr sz="800" spc="12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505050"/>
                </a:solidFill>
                <a:latin typeface="Arial MT"/>
                <a:cs typeface="Arial MT"/>
              </a:rPr>
              <a:t>predictive</a:t>
            </a:r>
            <a:r>
              <a:rPr sz="800" spc="100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505050"/>
                </a:solidFill>
                <a:latin typeface="Arial MT"/>
                <a:cs typeface="Arial MT"/>
              </a:rPr>
              <a:t>models.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0095" y="533400"/>
            <a:ext cx="972190" cy="3273552"/>
          </a:xfrm>
          <a:prstGeom prst="rect">
            <a:avLst/>
          </a:prstGeom>
        </p:spPr>
      </p:pic>
      <p:sp>
        <p:nvSpPr>
          <p:cNvPr id="3" name="object 3">
            <a:hlinkClick r:id="rId3"/>
          </p:cNvPr>
          <p:cNvSpPr/>
          <p:nvPr/>
        </p:nvSpPr>
        <p:spPr>
          <a:xfrm>
            <a:off x="6613333" y="4194047"/>
            <a:ext cx="1350645" cy="210820"/>
          </a:xfrm>
          <a:custGeom>
            <a:avLst/>
            <a:gdLst/>
            <a:ahLst/>
            <a:cxnLst/>
            <a:rect l="l" t="t" r="r" b="b"/>
            <a:pathLst>
              <a:path w="1350645" h="210820">
                <a:moveTo>
                  <a:pt x="1350264" y="210311"/>
                </a:moveTo>
                <a:lnTo>
                  <a:pt x="0" y="210311"/>
                </a:lnTo>
                <a:lnTo>
                  <a:pt x="0" y="0"/>
                </a:lnTo>
                <a:lnTo>
                  <a:pt x="1350264" y="0"/>
                </a:lnTo>
                <a:lnTo>
                  <a:pt x="1350264" y="210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6389" y="1623060"/>
            <a:ext cx="1668780" cy="639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85"/>
              </a:lnSpc>
              <a:spcBef>
                <a:spcPts val="100"/>
              </a:spcBef>
            </a:pPr>
            <a:r>
              <a:rPr spc="-10" dirty="0">
                <a:solidFill>
                  <a:srgbClr val="FD5B2A"/>
                </a:solidFill>
                <a:latin typeface="Calibri"/>
                <a:cs typeface="Calibri"/>
              </a:rPr>
              <a:t>Results</a:t>
            </a:r>
            <a:r>
              <a:rPr spc="-95" dirty="0">
                <a:solidFill>
                  <a:srgbClr val="FD5B2A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FD5928"/>
                </a:solidFill>
                <a:latin typeface="Calibri"/>
                <a:cs typeface="Calibri"/>
              </a:rPr>
              <a:t>and</a:t>
            </a:r>
          </a:p>
          <a:p>
            <a:pPr marL="12700">
              <a:lnSpc>
                <a:spcPts val="2445"/>
              </a:lnSpc>
            </a:pPr>
            <a:r>
              <a:rPr sz="2050" spc="-80" dirty="0">
                <a:solidFill>
                  <a:srgbClr val="FB5724"/>
                </a:solidFill>
                <a:latin typeface="Calibri"/>
                <a:cs typeface="Calibri"/>
              </a:rPr>
              <a:t>Model</a:t>
            </a:r>
            <a:r>
              <a:rPr sz="2050" spc="-10" dirty="0">
                <a:solidFill>
                  <a:srgbClr val="FB5724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FF561D"/>
                </a:solidFill>
                <a:latin typeface="Calibri"/>
                <a:cs typeface="Calibri"/>
              </a:rPr>
              <a:t>Accuracy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49349" y="4237591"/>
            <a:ext cx="443865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90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^œn'ea</a:t>
            </a:r>
            <a:r>
              <a:rPr sz="650" spc="-60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 </a:t>
            </a:r>
            <a:r>
              <a:rPr sz="650" spc="-9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1°nç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72343" y="4237591"/>
            <a:ext cx="553720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7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preseutotions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6079" y="2310892"/>
            <a:ext cx="1549400" cy="565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635">
              <a:lnSpc>
                <a:spcPct val="117000"/>
              </a:lnSpc>
              <a:spcBef>
                <a:spcPts val="135"/>
              </a:spcBef>
            </a:pPr>
            <a:r>
              <a:rPr sz="1000" spc="-10" dirty="0">
                <a:solidFill>
                  <a:srgbClr val="525252"/>
                </a:solidFill>
                <a:latin typeface="Arial MT"/>
                <a:cs typeface="Arial MT"/>
              </a:rPr>
              <a:t>Achieving</a:t>
            </a:r>
            <a:r>
              <a:rPr sz="1000" spc="-1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505050"/>
                </a:solidFill>
                <a:latin typeface="Arial MT"/>
                <a:cs typeface="Arial MT"/>
              </a:rPr>
              <a:t>95% </a:t>
            </a:r>
            <a:r>
              <a:rPr sz="1000" spc="-10" dirty="0">
                <a:solidFill>
                  <a:srgbClr val="505050"/>
                </a:solidFill>
                <a:latin typeface="Arial MT"/>
                <a:cs typeface="Arial MT"/>
              </a:rPr>
              <a:t>Accuracy</a:t>
            </a:r>
            <a:r>
              <a:rPr sz="1000" spc="5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525252"/>
                </a:solidFill>
                <a:latin typeface="Arial MT"/>
                <a:cs typeface="Arial MT"/>
              </a:rPr>
              <a:t>in </a:t>
            </a:r>
            <a:r>
              <a:rPr sz="1000" spc="-30" dirty="0">
                <a:solidFill>
                  <a:srgbClr val="545454"/>
                </a:solidFill>
                <a:latin typeface="Arial MT"/>
                <a:cs typeface="Arial MT"/>
              </a:rPr>
              <a:t>Plant</a:t>
            </a:r>
            <a:r>
              <a:rPr sz="100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525252"/>
                </a:solidFill>
                <a:latin typeface="Arial MT"/>
                <a:cs typeface="Arial MT"/>
              </a:rPr>
              <a:t>Disease</a:t>
            </a:r>
            <a:r>
              <a:rPr sz="1000" spc="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505050"/>
                </a:solidFill>
                <a:latin typeface="Arial MT"/>
                <a:cs typeface="Arial MT"/>
              </a:rPr>
              <a:t>Prediction </a:t>
            </a:r>
            <a:r>
              <a:rPr sz="1000" spc="-10" dirty="0">
                <a:solidFill>
                  <a:srgbClr val="525252"/>
                </a:solidFill>
                <a:latin typeface="Arial MT"/>
                <a:cs typeface="Arial MT"/>
              </a:rPr>
              <a:t>Using</a:t>
            </a:r>
            <a:r>
              <a:rPr sz="1000" spc="-5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545454"/>
                </a:solidFill>
                <a:latin typeface="Arial MT"/>
                <a:cs typeface="Arial MT"/>
              </a:rPr>
              <a:t>Machine</a:t>
            </a:r>
            <a:r>
              <a:rPr sz="1000" spc="-1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525252"/>
                </a:solidFill>
                <a:latin typeface="Arial MT"/>
                <a:cs typeface="Arial MT"/>
              </a:rPr>
              <a:t>Learning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1080" y="600709"/>
            <a:ext cx="25400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25" dirty="0">
                <a:latin typeface="Arial MT"/>
                <a:cs typeface="Arial MT"/>
              </a:rPr>
              <a:t>95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04371" y="2056892"/>
            <a:ext cx="611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Model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A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3428" y="1030224"/>
            <a:ext cx="2541714" cy="2542032"/>
          </a:xfrm>
          <a:prstGeom prst="rect">
            <a:avLst/>
          </a:prstGeom>
        </p:spPr>
      </p:pic>
      <p:sp>
        <p:nvSpPr>
          <p:cNvPr id="3" name="object 3">
            <a:hlinkClick r:id="rId3"/>
          </p:cNvPr>
          <p:cNvSpPr/>
          <p:nvPr/>
        </p:nvSpPr>
        <p:spPr>
          <a:xfrm>
            <a:off x="6613333" y="4194047"/>
            <a:ext cx="1350645" cy="210820"/>
          </a:xfrm>
          <a:custGeom>
            <a:avLst/>
            <a:gdLst/>
            <a:ahLst/>
            <a:cxnLst/>
            <a:rect l="l" t="t" r="r" b="b"/>
            <a:pathLst>
              <a:path w="1350645" h="210820">
                <a:moveTo>
                  <a:pt x="1350264" y="210311"/>
                </a:moveTo>
                <a:lnTo>
                  <a:pt x="0" y="210311"/>
                </a:lnTo>
                <a:lnTo>
                  <a:pt x="0" y="0"/>
                </a:lnTo>
                <a:lnTo>
                  <a:pt x="1350264" y="0"/>
                </a:lnTo>
                <a:lnTo>
                  <a:pt x="1350264" y="210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9155" y="971041"/>
            <a:ext cx="3474085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150" dirty="0">
                <a:solidFill>
                  <a:srgbClr val="F65B31"/>
                </a:solidFill>
              </a:rPr>
              <a:t>Case</a:t>
            </a:r>
            <a:r>
              <a:rPr sz="1950" dirty="0">
                <a:solidFill>
                  <a:srgbClr val="F65B31"/>
                </a:solidFill>
              </a:rPr>
              <a:t> </a:t>
            </a:r>
            <a:r>
              <a:rPr sz="1950" spc="-95" dirty="0">
                <a:solidFill>
                  <a:srgbClr val="ED6034"/>
                </a:solidFill>
              </a:rPr>
              <a:t>Study:</a:t>
            </a:r>
            <a:r>
              <a:rPr sz="1950" spc="35" dirty="0">
                <a:solidFill>
                  <a:srgbClr val="ED6034"/>
                </a:solidFill>
              </a:rPr>
              <a:t> </a:t>
            </a:r>
            <a:r>
              <a:rPr sz="1950" spc="-105" dirty="0">
                <a:solidFill>
                  <a:srgbClr val="E2623B"/>
                </a:solidFill>
              </a:rPr>
              <a:t>Apple</a:t>
            </a:r>
            <a:r>
              <a:rPr sz="1950" spc="-35" dirty="0">
                <a:solidFill>
                  <a:srgbClr val="E2623B"/>
                </a:solidFill>
              </a:rPr>
              <a:t> </a:t>
            </a:r>
            <a:r>
              <a:rPr sz="1950" spc="-114" dirty="0">
                <a:solidFill>
                  <a:srgbClr val="ED603A"/>
                </a:solidFill>
              </a:rPr>
              <a:t>Scab</a:t>
            </a:r>
            <a:r>
              <a:rPr sz="1950" spc="-40" dirty="0">
                <a:solidFill>
                  <a:srgbClr val="ED603A"/>
                </a:solidFill>
              </a:rPr>
              <a:t> </a:t>
            </a:r>
            <a:r>
              <a:rPr sz="1950" spc="-65" dirty="0">
                <a:solidFill>
                  <a:srgbClr val="FB5B21"/>
                </a:solidFill>
              </a:rPr>
              <a:t>Detection</a:t>
            </a:r>
            <a:endParaRPr sz="1950"/>
          </a:p>
        </p:txBody>
      </p:sp>
      <p:sp>
        <p:nvSpPr>
          <p:cNvPr id="7" name="object 7"/>
          <p:cNvSpPr txBox="1"/>
          <p:nvPr/>
        </p:nvSpPr>
        <p:spPr>
          <a:xfrm>
            <a:off x="6649349" y="4237591"/>
            <a:ext cx="443865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90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^œn'ea</a:t>
            </a:r>
            <a:r>
              <a:rPr sz="650" spc="-60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 </a:t>
            </a:r>
            <a:r>
              <a:rPr sz="650" spc="-9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1°nç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72343" y="4237591"/>
            <a:ext cx="553720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7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preseutotions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8899" y="1343406"/>
            <a:ext cx="3259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26299"/>
              </a:lnSpc>
              <a:spcBef>
                <a:spcPts val="100"/>
              </a:spcBef>
            </a:pPr>
            <a:r>
              <a:rPr sz="950" dirty="0">
                <a:solidFill>
                  <a:srgbClr val="505050"/>
                </a:solidFill>
                <a:latin typeface="Arial MT"/>
                <a:cs typeface="Arial MT"/>
              </a:rPr>
              <a:t>Exploring</a:t>
            </a:r>
            <a:r>
              <a:rPr sz="950" spc="70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525252"/>
                </a:solidFill>
                <a:latin typeface="Arial MT"/>
                <a:cs typeface="Arial MT"/>
              </a:rPr>
              <a:t>the</a:t>
            </a:r>
            <a:r>
              <a:rPr sz="950" spc="4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525252"/>
                </a:solidFill>
                <a:latin typeface="Arial MT"/>
                <a:cs typeface="Arial MT"/>
              </a:rPr>
              <a:t>Efficacy</a:t>
            </a:r>
            <a:r>
              <a:rPr sz="950" spc="9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525252"/>
                </a:solidFill>
                <a:latin typeface="Arial MT"/>
                <a:cs typeface="Arial MT"/>
              </a:rPr>
              <a:t>of</a:t>
            </a:r>
            <a:r>
              <a:rPr sz="950" spc="6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525252"/>
                </a:solidFill>
                <a:latin typeface="Arial MT"/>
                <a:cs typeface="Arial MT"/>
              </a:rPr>
              <a:t>Neural</a:t>
            </a:r>
            <a:r>
              <a:rPr sz="950" spc="6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4F4F4F"/>
                </a:solidFill>
                <a:latin typeface="Arial MT"/>
                <a:cs typeface="Arial MT"/>
              </a:rPr>
              <a:t>Networks</a:t>
            </a:r>
            <a:r>
              <a:rPr sz="950" spc="6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545454"/>
                </a:solidFill>
                <a:latin typeface="Arial MT"/>
                <a:cs typeface="Arial MT"/>
              </a:rPr>
              <a:t>in</a:t>
            </a:r>
            <a:r>
              <a:rPr sz="950" spc="2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505050"/>
                </a:solidFill>
                <a:latin typeface="Arial MT"/>
                <a:cs typeface="Arial MT"/>
              </a:rPr>
              <a:t>Plant</a:t>
            </a:r>
            <a:r>
              <a:rPr sz="950" spc="75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525252"/>
                </a:solidFill>
                <a:latin typeface="Arial MT"/>
                <a:cs typeface="Arial MT"/>
              </a:rPr>
              <a:t>Disease </a:t>
            </a:r>
            <a:r>
              <a:rPr sz="950" spc="-10" dirty="0">
                <a:solidFill>
                  <a:srgbClr val="4F4F4F"/>
                </a:solidFill>
                <a:latin typeface="Arial MT"/>
                <a:cs typeface="Arial MT"/>
              </a:rPr>
              <a:t>Prediction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114" y="2908300"/>
            <a:ext cx="393065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600" spc="-114" dirty="0">
                <a:latin typeface="Arial MT"/>
                <a:cs typeface="Arial MT"/>
              </a:rPr>
              <a:t>High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110" dirty="0">
                <a:latin typeface="Arial MT"/>
                <a:cs typeface="Arial MT"/>
              </a:rPr>
              <a:t>Accuracy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85" dirty="0">
                <a:latin typeface="Arial MT"/>
                <a:cs typeface="Arial MT"/>
              </a:rPr>
              <a:t>in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145" dirty="0">
                <a:latin typeface="Arial MT"/>
                <a:cs typeface="Arial MT"/>
              </a:rPr>
              <a:t>Disease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Detection</a:t>
            </a:r>
            <a:endParaRPr sz="1600">
              <a:latin typeface="Arial MT"/>
              <a:cs typeface="Arial MT"/>
            </a:endParaRPr>
          </a:p>
          <a:p>
            <a:pPr marL="12700" marR="5080" indent="4445">
              <a:lnSpc>
                <a:spcPct val="117800"/>
              </a:lnSpc>
              <a:spcBef>
                <a:spcPts val="480"/>
              </a:spcBef>
            </a:pPr>
            <a:r>
              <a:rPr sz="900" spc="-45" dirty="0">
                <a:solidFill>
                  <a:srgbClr val="4F4F4F"/>
                </a:solidFill>
                <a:latin typeface="Arial MT"/>
                <a:cs typeface="Arial MT"/>
              </a:rPr>
              <a:t>Neural</a:t>
            </a:r>
            <a:r>
              <a:rPr sz="9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900" spc="-30" dirty="0">
                <a:solidFill>
                  <a:srgbClr val="525252"/>
                </a:solidFill>
                <a:latin typeface="Arial MT"/>
                <a:cs typeface="Arial MT"/>
              </a:rPr>
              <a:t>networks</a:t>
            </a:r>
            <a:r>
              <a:rPr sz="900" spc="-1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900" spc="-30" dirty="0">
                <a:solidFill>
                  <a:srgbClr val="525252"/>
                </a:solidFill>
                <a:latin typeface="Arial MT"/>
                <a:cs typeface="Arial MT"/>
              </a:rPr>
              <a:t>reached</a:t>
            </a:r>
            <a:r>
              <a:rPr sz="900" spc="-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900" spc="-40" dirty="0">
                <a:solidFill>
                  <a:srgbClr val="4F4F4F"/>
                </a:solidFill>
                <a:latin typeface="Arial MT"/>
                <a:cs typeface="Arial MT"/>
              </a:rPr>
              <a:t>95%</a:t>
            </a:r>
            <a:r>
              <a:rPr sz="900" spc="-2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900" spc="-30" dirty="0">
                <a:solidFill>
                  <a:srgbClr val="505050"/>
                </a:solidFill>
                <a:latin typeface="Arial MT"/>
                <a:cs typeface="Arial MT"/>
              </a:rPr>
              <a:t>accuracy</a:t>
            </a:r>
            <a:r>
              <a:rPr sz="900" spc="15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900" spc="-35" dirty="0">
                <a:solidFill>
                  <a:srgbClr val="525252"/>
                </a:solidFill>
                <a:latin typeface="Arial MT"/>
                <a:cs typeface="Arial MT"/>
              </a:rPr>
              <a:t>in</a:t>
            </a:r>
            <a:r>
              <a:rPr sz="900" spc="-25" dirty="0">
                <a:solidFill>
                  <a:srgbClr val="525252"/>
                </a:solidFill>
                <a:latin typeface="Arial MT"/>
                <a:cs typeface="Arial MT"/>
              </a:rPr>
              <a:t> detecting</a:t>
            </a:r>
            <a:r>
              <a:rPr sz="900" spc="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900" spc="-35" dirty="0">
                <a:solidFill>
                  <a:srgbClr val="525252"/>
                </a:solidFill>
                <a:latin typeface="Arial MT"/>
                <a:cs typeface="Arial MT"/>
              </a:rPr>
              <a:t>apple</a:t>
            </a:r>
            <a:r>
              <a:rPr sz="900" spc="1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900" spc="-30" dirty="0">
                <a:solidFill>
                  <a:srgbClr val="505050"/>
                </a:solidFill>
                <a:latin typeface="Arial MT"/>
                <a:cs typeface="Arial MT"/>
              </a:rPr>
              <a:t>scab,</a:t>
            </a:r>
            <a:r>
              <a:rPr sz="900" spc="-20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900" spc="-30" dirty="0">
                <a:solidFill>
                  <a:srgbClr val="505050"/>
                </a:solidFill>
                <a:latin typeface="Arial MT"/>
                <a:cs typeface="Arial MT"/>
              </a:rPr>
              <a:t>highlighting</a:t>
            </a:r>
            <a:r>
              <a:rPr sz="900" spc="10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525252"/>
                </a:solidFill>
                <a:latin typeface="Arial MT"/>
                <a:cs typeface="Arial MT"/>
              </a:rPr>
              <a:t>their </a:t>
            </a:r>
            <a:r>
              <a:rPr sz="900" spc="-10" dirty="0">
                <a:solidFill>
                  <a:srgbClr val="505050"/>
                </a:solidFill>
                <a:latin typeface="Arial MT"/>
                <a:cs typeface="Arial MT"/>
              </a:rPr>
              <a:t>efiectiveness.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02" y="1702054"/>
            <a:ext cx="2632710" cy="108013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5240" marR="410209" indent="1905">
              <a:lnSpc>
                <a:spcPts val="2420"/>
              </a:lnSpc>
              <a:spcBef>
                <a:spcPts val="210"/>
              </a:spcBef>
            </a:pPr>
            <a:r>
              <a:rPr sz="2050" spc="-170" dirty="0">
                <a:solidFill>
                  <a:srgbClr val="ED5B33"/>
                </a:solidFill>
                <a:latin typeface="Arial MT"/>
                <a:cs typeface="Arial MT"/>
              </a:rPr>
              <a:t>Success</a:t>
            </a:r>
            <a:r>
              <a:rPr sz="2050" spc="60" dirty="0">
                <a:solidFill>
                  <a:srgbClr val="ED5B33"/>
                </a:solidFill>
                <a:latin typeface="Arial MT"/>
                <a:cs typeface="Arial MT"/>
              </a:rPr>
              <a:t> </a:t>
            </a:r>
            <a:r>
              <a:rPr sz="2050" spc="-175" dirty="0">
                <a:solidFill>
                  <a:srgbClr val="EB5E34"/>
                </a:solidFill>
                <a:latin typeface="Arial MT"/>
                <a:cs typeface="Arial MT"/>
              </a:rPr>
              <a:t>Stories</a:t>
            </a:r>
            <a:r>
              <a:rPr sz="2050" spc="40" dirty="0">
                <a:solidFill>
                  <a:srgbClr val="EB5E34"/>
                </a:solidFill>
                <a:latin typeface="Arial MT"/>
                <a:cs typeface="Arial MT"/>
              </a:rPr>
              <a:t> </a:t>
            </a:r>
            <a:r>
              <a:rPr sz="2050" spc="-120" dirty="0">
                <a:solidFill>
                  <a:srgbClr val="FD571D"/>
                </a:solidFill>
                <a:latin typeface="Arial MT"/>
                <a:cs typeface="Arial MT"/>
              </a:rPr>
              <a:t>in</a:t>
            </a:r>
            <a:r>
              <a:rPr sz="2050" spc="-55" dirty="0">
                <a:solidFill>
                  <a:srgbClr val="FD571D"/>
                </a:solidFill>
                <a:latin typeface="Arial MT"/>
                <a:cs typeface="Arial MT"/>
              </a:rPr>
              <a:t> </a:t>
            </a:r>
            <a:r>
              <a:rPr sz="2050" spc="-65" dirty="0">
                <a:solidFill>
                  <a:srgbClr val="FD571F"/>
                </a:solidFill>
                <a:latin typeface="Arial MT"/>
                <a:cs typeface="Arial MT"/>
              </a:rPr>
              <a:t>AI- </a:t>
            </a:r>
            <a:r>
              <a:rPr sz="2050" spc="-160" dirty="0">
                <a:solidFill>
                  <a:srgbClr val="F95923"/>
                </a:solidFill>
                <a:latin typeface="Arial MT"/>
                <a:cs typeface="Arial MT"/>
              </a:rPr>
              <a:t>Driven</a:t>
            </a:r>
            <a:r>
              <a:rPr sz="2050" spc="35" dirty="0">
                <a:solidFill>
                  <a:srgbClr val="F95923"/>
                </a:solidFill>
                <a:latin typeface="Arial MT"/>
                <a:cs typeface="Arial MT"/>
              </a:rPr>
              <a:t> </a:t>
            </a:r>
            <a:r>
              <a:rPr sz="2050" spc="-45" dirty="0">
                <a:solidFill>
                  <a:srgbClr val="E85D2D"/>
                </a:solidFill>
                <a:latin typeface="Arial MT"/>
                <a:cs typeface="Arial MT"/>
              </a:rPr>
              <a:t>Agriculture</a:t>
            </a:r>
            <a:endParaRPr sz="2050">
              <a:latin typeface="Arial MT"/>
              <a:cs typeface="Arial MT"/>
            </a:endParaRPr>
          </a:p>
          <a:p>
            <a:pPr marL="15240" marR="5080" indent="-3175">
              <a:lnSpc>
                <a:spcPct val="133300"/>
              </a:lnSpc>
              <a:spcBef>
                <a:spcPts val="470"/>
              </a:spcBef>
            </a:pPr>
            <a:r>
              <a:rPr sz="900" dirty="0">
                <a:solidFill>
                  <a:srgbClr val="4F4F4F"/>
                </a:solidFill>
                <a:latin typeface="Arial MT"/>
                <a:cs typeface="Arial MT"/>
              </a:rPr>
              <a:t>Innovative</a:t>
            </a:r>
            <a:r>
              <a:rPr sz="900" spc="3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505050"/>
                </a:solidFill>
                <a:latin typeface="Arial MT"/>
                <a:cs typeface="Arial MT"/>
              </a:rPr>
              <a:t>solutions</a:t>
            </a:r>
            <a:r>
              <a:rPr sz="900" spc="370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505050"/>
                </a:solidFill>
                <a:latin typeface="Arial MT"/>
                <a:cs typeface="Arial MT"/>
              </a:rPr>
              <a:t>transforming</a:t>
            </a:r>
            <a:r>
              <a:rPr sz="900" spc="355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4F4F4F"/>
                </a:solidFill>
                <a:latin typeface="Arial MT"/>
                <a:cs typeface="Arial MT"/>
              </a:rPr>
              <a:t>plant</a:t>
            </a:r>
            <a:r>
              <a:rPr sz="900" spc="2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525252"/>
                </a:solidFill>
                <a:latin typeface="Arial MT"/>
                <a:cs typeface="Arial MT"/>
              </a:rPr>
              <a:t>disease </a:t>
            </a:r>
            <a:r>
              <a:rPr sz="900" dirty="0">
                <a:solidFill>
                  <a:srgbClr val="4F4F4F"/>
                </a:solidFill>
                <a:latin typeface="Arial MT"/>
                <a:cs typeface="Arial MT"/>
              </a:rPr>
              <a:t>prediction</a:t>
            </a:r>
            <a:r>
              <a:rPr sz="900" spc="28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525252"/>
                </a:solidFill>
                <a:latin typeface="Arial MT"/>
                <a:cs typeface="Arial MT"/>
              </a:rPr>
              <a:t>and</a:t>
            </a:r>
            <a:r>
              <a:rPr sz="900" spc="22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505050"/>
                </a:solidFill>
                <a:latin typeface="Arial MT"/>
                <a:cs typeface="Arial MT"/>
              </a:rPr>
              <a:t>management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9349" y="4237591"/>
            <a:ext cx="443865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90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^œn'ea</a:t>
            </a:r>
            <a:r>
              <a:rPr sz="650" spc="-60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 </a:t>
            </a:r>
            <a:r>
              <a:rPr sz="650" spc="-95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1°nç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72343" y="4237591"/>
            <a:ext cx="553720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75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preseutotions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06547" y="856159"/>
            <a:ext cx="3412490" cy="59245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900" dirty="0">
                <a:latin typeface="Arial MT"/>
                <a:cs typeface="Arial MT"/>
              </a:rPr>
              <a:t>Blue</a:t>
            </a:r>
            <a:r>
              <a:rPr sz="900" spc="-6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River</a:t>
            </a:r>
            <a:r>
              <a:rPr sz="900" spc="5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Technology's</a:t>
            </a:r>
            <a:r>
              <a:rPr sz="900" spc="114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'See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&amp;</a:t>
            </a:r>
            <a:r>
              <a:rPr sz="900" spc="-8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Spray'</a:t>
            </a:r>
            <a:endParaRPr sz="900">
              <a:latin typeface="Arial MT"/>
              <a:cs typeface="Arial MT"/>
            </a:endParaRPr>
          </a:p>
          <a:p>
            <a:pPr marL="17145" marR="5080" indent="-2540">
              <a:lnSpc>
                <a:spcPct val="120000"/>
              </a:lnSpc>
              <a:spcBef>
                <a:spcPts val="350"/>
              </a:spcBef>
            </a:pPr>
            <a:r>
              <a:rPr sz="850" spc="-20" dirty="0">
                <a:solidFill>
                  <a:srgbClr val="4D4D4D"/>
                </a:solidFill>
                <a:latin typeface="Arial MT"/>
                <a:cs typeface="Arial MT"/>
              </a:rPr>
              <a:t>This</a:t>
            </a:r>
            <a:r>
              <a:rPr sz="850" spc="-30" dirty="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505050"/>
                </a:solidFill>
                <a:latin typeface="Arial MT"/>
                <a:cs typeface="Arial MT"/>
              </a:rPr>
              <a:t>technology</a:t>
            </a:r>
            <a:r>
              <a:rPr sz="850" spc="50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525252"/>
                </a:solidFill>
                <a:latin typeface="Arial MT"/>
                <a:cs typeface="Arial MT"/>
              </a:rPr>
              <a:t>significantly</a:t>
            </a:r>
            <a:r>
              <a:rPr sz="850" spc="3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4F4F4F"/>
                </a:solidFill>
                <a:latin typeface="Arial MT"/>
                <a:cs typeface="Arial MT"/>
              </a:rPr>
              <a:t>reduces</a:t>
            </a:r>
            <a:r>
              <a:rPr sz="850" spc="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505050"/>
                </a:solidFill>
                <a:latin typeface="Arial MT"/>
                <a:cs typeface="Arial MT"/>
              </a:rPr>
              <a:t>herbicide</a:t>
            </a:r>
            <a:r>
              <a:rPr sz="850" spc="-15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525252"/>
                </a:solidFill>
                <a:latin typeface="Arial MT"/>
                <a:cs typeface="Arial MT"/>
              </a:rPr>
              <a:t>use</a:t>
            </a:r>
            <a:r>
              <a:rPr sz="850" spc="-3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525252"/>
                </a:solidFill>
                <a:latin typeface="Arial MT"/>
                <a:cs typeface="Arial MT"/>
              </a:rPr>
              <a:t>by</a:t>
            </a:r>
            <a:r>
              <a:rPr sz="850" spc="-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525252"/>
                </a:solidFill>
                <a:latin typeface="Arial MT"/>
                <a:cs typeface="Arial MT"/>
              </a:rPr>
              <a:t>90%,</a:t>
            </a:r>
            <a:r>
              <a:rPr sz="850" spc="-4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525252"/>
                </a:solidFill>
                <a:latin typeface="Arial MT"/>
                <a:cs typeface="Arial MT"/>
              </a:rPr>
              <a:t>promoting </a:t>
            </a:r>
            <a:r>
              <a:rPr sz="850" spc="-10" dirty="0">
                <a:solidFill>
                  <a:srgbClr val="505050"/>
                </a:solidFill>
                <a:latin typeface="Arial MT"/>
                <a:cs typeface="Arial MT"/>
              </a:rPr>
              <a:t>sustainable</a:t>
            </a:r>
            <a:r>
              <a:rPr sz="850" spc="5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525252"/>
                </a:solidFill>
                <a:latin typeface="Arial MT"/>
                <a:cs typeface="Arial MT"/>
              </a:rPr>
              <a:t>farming.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4696" y="1934972"/>
            <a:ext cx="3062605" cy="59880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10"/>
              </a:spcBef>
            </a:pPr>
            <a:r>
              <a:rPr sz="900" spc="-10" dirty="0">
                <a:latin typeface="Arial MT"/>
                <a:cs typeface="Arial MT"/>
              </a:rPr>
              <a:t>AgriBot</a:t>
            </a:r>
            <a:endParaRPr sz="900">
              <a:latin typeface="Arial MT"/>
              <a:cs typeface="Arial MT"/>
            </a:endParaRPr>
          </a:p>
          <a:p>
            <a:pPr marR="10795" algn="r">
              <a:lnSpc>
                <a:spcPct val="100000"/>
              </a:lnSpc>
              <a:spcBef>
                <a:spcPts val="580"/>
              </a:spcBef>
            </a:pPr>
            <a:r>
              <a:rPr sz="850" spc="-20" dirty="0">
                <a:solidFill>
                  <a:srgbClr val="4D4D4D"/>
                </a:solidFill>
                <a:latin typeface="Arial MT"/>
                <a:cs typeface="Arial MT"/>
              </a:rPr>
              <a:t>Achieves</a:t>
            </a:r>
            <a:r>
              <a:rPr sz="850" spc="40" dirty="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505050"/>
                </a:solidFill>
                <a:latin typeface="Arial MT"/>
                <a:cs typeface="Arial MT"/>
              </a:rPr>
              <a:t>over</a:t>
            </a:r>
            <a:r>
              <a:rPr sz="850" spc="30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525252"/>
                </a:solidFill>
                <a:latin typeface="Arial MT"/>
                <a:cs typeface="Arial MT"/>
              </a:rPr>
              <a:t>90%</a:t>
            </a:r>
            <a:r>
              <a:rPr sz="850" spc="2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525252"/>
                </a:solidFill>
                <a:latin typeface="Arial MT"/>
                <a:cs typeface="Arial MT"/>
              </a:rPr>
              <a:t>success</a:t>
            </a:r>
            <a:r>
              <a:rPr sz="850" spc="1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850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505050"/>
                </a:solidFill>
                <a:latin typeface="Arial MT"/>
                <a:cs typeface="Arial MT"/>
              </a:rPr>
              <a:t>plant</a:t>
            </a:r>
            <a:r>
              <a:rPr sz="850" spc="-15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4F4F4F"/>
                </a:solidFill>
                <a:latin typeface="Arial MT"/>
                <a:cs typeface="Arial MT"/>
              </a:rPr>
              <a:t>classification</a:t>
            </a:r>
            <a:r>
              <a:rPr sz="850" spc="-3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850" spc="-3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4F4F4F"/>
                </a:solidFill>
                <a:latin typeface="Arial MT"/>
                <a:cs typeface="Arial MT"/>
              </a:rPr>
              <a:t>weeding,</a:t>
            </a:r>
            <a:endParaRPr sz="850">
              <a:latin typeface="Arial MT"/>
              <a:cs typeface="Arial MT"/>
            </a:endParaRPr>
          </a:p>
          <a:p>
            <a:pPr marR="8890" algn="r">
              <a:lnSpc>
                <a:spcPct val="100000"/>
              </a:lnSpc>
              <a:spcBef>
                <a:spcPts val="204"/>
              </a:spcBef>
            </a:pPr>
            <a:r>
              <a:rPr sz="850" spc="-10" dirty="0">
                <a:solidFill>
                  <a:srgbClr val="525252"/>
                </a:solidFill>
                <a:latin typeface="Arial MT"/>
                <a:cs typeface="Arial MT"/>
              </a:rPr>
              <a:t>enhancing</a:t>
            </a:r>
            <a:r>
              <a:rPr sz="85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525252"/>
                </a:solidFill>
                <a:latin typeface="Arial MT"/>
                <a:cs typeface="Arial MT"/>
              </a:rPr>
              <a:t>efficiency.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6101" y="3030727"/>
            <a:ext cx="3355340" cy="5892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900" dirty="0">
                <a:latin typeface="Arial MT"/>
                <a:cs typeface="Arial MT"/>
              </a:rPr>
              <a:t>Drone-Assisted</a:t>
            </a:r>
            <a:r>
              <a:rPr sz="900" spc="17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Surveillance</a:t>
            </a:r>
            <a:endParaRPr sz="900">
              <a:latin typeface="Arial MT"/>
              <a:cs typeface="Arial MT"/>
            </a:endParaRPr>
          </a:p>
          <a:p>
            <a:pPr marL="13970" marR="5080" indent="-635">
              <a:lnSpc>
                <a:spcPct val="113300"/>
              </a:lnSpc>
              <a:spcBef>
                <a:spcPts val="385"/>
              </a:spcBef>
            </a:pPr>
            <a:r>
              <a:rPr sz="900" spc="-45" dirty="0">
                <a:solidFill>
                  <a:srgbClr val="525252"/>
                </a:solidFill>
                <a:latin typeface="Arial MT"/>
                <a:cs typeface="Arial MT"/>
              </a:rPr>
              <a:t>Improves</a:t>
            </a:r>
            <a:r>
              <a:rPr sz="900" spc="2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525252"/>
                </a:solidFill>
                <a:latin typeface="Arial MT"/>
                <a:cs typeface="Arial MT"/>
              </a:rPr>
              <a:t>crop</a:t>
            </a:r>
            <a:r>
              <a:rPr sz="90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900" spc="-50" dirty="0">
                <a:solidFill>
                  <a:srgbClr val="525252"/>
                </a:solidFill>
                <a:latin typeface="Arial MT"/>
                <a:cs typeface="Arial MT"/>
              </a:rPr>
              <a:t>management</a:t>
            </a:r>
            <a:r>
              <a:rPr sz="900" spc="4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900" spc="-45" dirty="0">
                <a:solidFill>
                  <a:srgbClr val="525252"/>
                </a:solidFill>
                <a:latin typeface="Arial MT"/>
                <a:cs typeface="Arial MT"/>
              </a:rPr>
              <a:t>and</a:t>
            </a:r>
            <a:r>
              <a:rPr sz="900" spc="-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900" spc="-35" dirty="0">
                <a:solidFill>
                  <a:srgbClr val="525252"/>
                </a:solidFill>
                <a:latin typeface="Arial MT"/>
                <a:cs typeface="Arial MT"/>
              </a:rPr>
              <a:t>lowers</a:t>
            </a:r>
            <a:r>
              <a:rPr sz="900" spc="-1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900" spc="-45" dirty="0">
                <a:solidFill>
                  <a:srgbClr val="4F4F4F"/>
                </a:solidFill>
                <a:latin typeface="Arial MT"/>
                <a:cs typeface="Arial MT"/>
              </a:rPr>
              <a:t>environmental</a:t>
            </a:r>
            <a:r>
              <a:rPr sz="900" spc="3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525252"/>
                </a:solidFill>
                <a:latin typeface="Arial MT"/>
                <a:cs typeface="Arial MT"/>
              </a:rPr>
              <a:t>impact</a:t>
            </a:r>
            <a:r>
              <a:rPr sz="900" spc="-2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525252"/>
                </a:solidFill>
                <a:latin typeface="Arial MT"/>
                <a:cs typeface="Arial MT"/>
              </a:rPr>
              <a:t>through </a:t>
            </a:r>
            <a:r>
              <a:rPr sz="900" spc="-30" dirty="0">
                <a:solidFill>
                  <a:srgbClr val="525252"/>
                </a:solidFill>
                <a:latin typeface="Arial MT"/>
                <a:cs typeface="Arial MT"/>
              </a:rPr>
              <a:t>precise</a:t>
            </a:r>
            <a:r>
              <a:rPr sz="900" spc="-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4D4D4D"/>
                </a:solidFill>
                <a:latin typeface="Arial MT"/>
                <a:cs typeface="Arial MT"/>
              </a:rPr>
              <a:t>monitoring.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571" y="1078991"/>
            <a:ext cx="2474666" cy="313639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3047" y="1530096"/>
            <a:ext cx="847238" cy="8442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9237" y="1530096"/>
            <a:ext cx="746666" cy="713232"/>
          </a:xfrm>
          <a:prstGeom prst="rect">
            <a:avLst/>
          </a:prstGeom>
        </p:spPr>
      </p:pic>
      <p:sp>
        <p:nvSpPr>
          <p:cNvPr id="5" name="object 5">
            <a:hlinkClick r:id="rId5"/>
          </p:cNvPr>
          <p:cNvSpPr/>
          <p:nvPr/>
        </p:nvSpPr>
        <p:spPr>
          <a:xfrm>
            <a:off x="6613333" y="4194047"/>
            <a:ext cx="1350645" cy="210820"/>
          </a:xfrm>
          <a:custGeom>
            <a:avLst/>
            <a:gdLst/>
            <a:ahLst/>
            <a:cxnLst/>
            <a:rect l="l" t="t" r="r" b="b"/>
            <a:pathLst>
              <a:path w="1350645" h="210820">
                <a:moveTo>
                  <a:pt x="1350264" y="210311"/>
                </a:moveTo>
                <a:lnTo>
                  <a:pt x="0" y="210311"/>
                </a:lnTo>
                <a:lnTo>
                  <a:pt x="0" y="0"/>
                </a:lnTo>
                <a:lnTo>
                  <a:pt x="1350264" y="0"/>
                </a:lnTo>
                <a:lnTo>
                  <a:pt x="1350264" y="210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924952" y="1530096"/>
            <a:ext cx="594360" cy="826135"/>
            <a:chOff x="4924952" y="1530096"/>
            <a:chExt cx="594360" cy="826135"/>
          </a:xfrm>
        </p:grpSpPr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24952" y="1530096"/>
              <a:ext cx="594285" cy="8260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04189" y="1618488"/>
              <a:ext cx="420571" cy="31394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44"/>
              </a:spcBef>
            </a:pPr>
            <a:r>
              <a:rPr spc="-155" dirty="0">
                <a:solidFill>
                  <a:srgbClr val="FB5621"/>
                </a:solidFill>
              </a:rPr>
              <a:t>Future</a:t>
            </a:r>
            <a:r>
              <a:rPr spc="15" dirty="0">
                <a:solidFill>
                  <a:srgbClr val="FB5621"/>
                </a:solidFill>
              </a:rPr>
              <a:t> </a:t>
            </a:r>
            <a:r>
              <a:rPr spc="-125" dirty="0"/>
              <a:t>Directions</a:t>
            </a:r>
            <a:r>
              <a:rPr spc="-15" dirty="0"/>
              <a:t> </a:t>
            </a:r>
            <a:r>
              <a:rPr spc="-105" dirty="0">
                <a:solidFill>
                  <a:srgbClr val="E66033"/>
                </a:solidFill>
              </a:rPr>
              <a:t>in</a:t>
            </a:r>
            <a:r>
              <a:rPr spc="-45" dirty="0">
                <a:solidFill>
                  <a:srgbClr val="E66033"/>
                </a:solidFill>
              </a:rPr>
              <a:t> </a:t>
            </a:r>
            <a:r>
              <a:rPr spc="-114" dirty="0">
                <a:solidFill>
                  <a:srgbClr val="FF561A"/>
                </a:solidFill>
              </a:rPr>
              <a:t>Machine</a:t>
            </a:r>
            <a:r>
              <a:rPr spc="70" dirty="0">
                <a:solidFill>
                  <a:srgbClr val="FF561A"/>
                </a:solidFill>
              </a:rPr>
              <a:t> </a:t>
            </a:r>
            <a:r>
              <a:rPr spc="-80" dirty="0">
                <a:solidFill>
                  <a:srgbClr val="FF5921"/>
                </a:solidFill>
              </a:rPr>
              <a:t>Learning</a:t>
            </a:r>
          </a:p>
          <a:p>
            <a:pPr marL="13335">
              <a:lnSpc>
                <a:spcPct val="100000"/>
              </a:lnSpc>
              <a:spcBef>
                <a:spcPts val="425"/>
              </a:spcBef>
            </a:pPr>
            <a:r>
              <a:rPr sz="1000" spc="-20" dirty="0">
                <a:solidFill>
                  <a:srgbClr val="4F4F4F"/>
                </a:solidFill>
              </a:rPr>
              <a:t>Advancing</a:t>
            </a:r>
            <a:r>
              <a:rPr sz="1000" spc="30" dirty="0">
                <a:solidFill>
                  <a:srgbClr val="4F4F4F"/>
                </a:solidFill>
              </a:rPr>
              <a:t> </a:t>
            </a:r>
            <a:r>
              <a:rPr sz="1000" spc="-10" dirty="0">
                <a:solidFill>
                  <a:srgbClr val="4F4F4F"/>
                </a:solidFill>
              </a:rPr>
              <a:t>Predictive</a:t>
            </a:r>
            <a:r>
              <a:rPr sz="1000" spc="30" dirty="0">
                <a:solidFill>
                  <a:srgbClr val="4F4F4F"/>
                </a:solidFill>
              </a:rPr>
              <a:t> </a:t>
            </a:r>
            <a:r>
              <a:rPr sz="1000" spc="-10" dirty="0">
                <a:solidFill>
                  <a:srgbClr val="4D4D4D"/>
                </a:solidFill>
              </a:rPr>
              <a:t>Modeling</a:t>
            </a:r>
            <a:r>
              <a:rPr sz="1000" dirty="0">
                <a:solidFill>
                  <a:srgbClr val="4D4D4D"/>
                </a:solidFill>
              </a:rPr>
              <a:t> </a:t>
            </a:r>
            <a:r>
              <a:rPr sz="1000" dirty="0">
                <a:solidFill>
                  <a:srgbClr val="525252"/>
                </a:solidFill>
              </a:rPr>
              <a:t>for</a:t>
            </a:r>
            <a:r>
              <a:rPr sz="1000" spc="-5" dirty="0">
                <a:solidFill>
                  <a:srgbClr val="525252"/>
                </a:solidFill>
              </a:rPr>
              <a:t> </a:t>
            </a:r>
            <a:r>
              <a:rPr sz="1000" spc="-30" dirty="0">
                <a:solidFill>
                  <a:srgbClr val="525252"/>
                </a:solidFill>
              </a:rPr>
              <a:t>Plant</a:t>
            </a:r>
            <a:r>
              <a:rPr sz="1000" spc="5" dirty="0">
                <a:solidFill>
                  <a:srgbClr val="525252"/>
                </a:solidFill>
              </a:rPr>
              <a:t> </a:t>
            </a:r>
            <a:r>
              <a:rPr sz="1000" spc="-30" dirty="0">
                <a:solidFill>
                  <a:srgbClr val="4F4F4F"/>
                </a:solidFill>
              </a:rPr>
              <a:t>Disease</a:t>
            </a:r>
            <a:r>
              <a:rPr sz="1000" spc="20" dirty="0">
                <a:solidFill>
                  <a:srgbClr val="4F4F4F"/>
                </a:solidFill>
              </a:rPr>
              <a:t> </a:t>
            </a:r>
            <a:r>
              <a:rPr sz="1000" spc="-10" dirty="0">
                <a:solidFill>
                  <a:srgbClr val="525252"/>
                </a:solidFill>
              </a:rPr>
              <a:t>Detection</a:t>
            </a: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6649349" y="4237591"/>
            <a:ext cx="443865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9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^œn'ea</a:t>
            </a:r>
            <a:r>
              <a:rPr sz="650" spc="-6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 </a:t>
            </a:r>
            <a:r>
              <a:rPr sz="650" spc="-9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1°nç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72343" y="4237591"/>
            <a:ext cx="553720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7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preseutotions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88806" y="2542539"/>
            <a:ext cx="1422400" cy="899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275" indent="220979">
              <a:lnSpc>
                <a:spcPct val="110000"/>
              </a:lnSpc>
              <a:spcBef>
                <a:spcPts val="100"/>
              </a:spcBef>
            </a:pPr>
            <a:r>
              <a:rPr sz="1000" spc="-50" dirty="0">
                <a:latin typeface="Arial MT"/>
                <a:cs typeface="Arial MT"/>
              </a:rPr>
              <a:t>Improve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model </a:t>
            </a:r>
            <a:r>
              <a:rPr sz="1000" spc="-35" dirty="0">
                <a:latin typeface="Arial MT"/>
                <a:cs typeface="Arial MT"/>
              </a:rPr>
              <a:t>accuracy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45" dirty="0">
                <a:latin typeface="Arial MT"/>
                <a:cs typeface="Arial MT"/>
              </a:rPr>
              <a:t>and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robustness.</a:t>
            </a:r>
            <a:endParaRPr sz="1000">
              <a:latin typeface="Arial MT"/>
              <a:cs typeface="Arial MT"/>
            </a:endParaRPr>
          </a:p>
          <a:p>
            <a:pPr marL="15240" marR="5080" indent="-1270">
              <a:lnSpc>
                <a:spcPct val="122400"/>
              </a:lnSpc>
              <a:spcBef>
                <a:spcPts val="495"/>
              </a:spcBef>
            </a:pPr>
            <a:r>
              <a:rPr sz="850" spc="-10" dirty="0">
                <a:solidFill>
                  <a:srgbClr val="525252"/>
                </a:solidFill>
                <a:latin typeface="Arial MT"/>
                <a:cs typeface="Arial MT"/>
              </a:rPr>
              <a:t>Focus </a:t>
            </a:r>
            <a:r>
              <a:rPr sz="850" dirty="0">
                <a:solidFill>
                  <a:srgbClr val="525252"/>
                </a:solidFill>
                <a:latin typeface="Arial MT"/>
                <a:cs typeface="Arial MT"/>
              </a:rPr>
              <a:t>on</a:t>
            </a:r>
            <a:r>
              <a:rPr sz="850" spc="-4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525252"/>
                </a:solidFill>
                <a:latin typeface="Arial MT"/>
                <a:cs typeface="Arial MT"/>
              </a:rPr>
              <a:t>refining</a:t>
            </a:r>
            <a:r>
              <a:rPr sz="850" spc="-1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525252"/>
                </a:solidFill>
                <a:latin typeface="Arial MT"/>
                <a:cs typeface="Arial MT"/>
              </a:rPr>
              <a:t>algorithms </a:t>
            </a:r>
            <a:r>
              <a:rPr sz="850" dirty="0">
                <a:solidFill>
                  <a:srgbClr val="525252"/>
                </a:solidFill>
                <a:latin typeface="Arial MT"/>
                <a:cs typeface="Arial MT"/>
              </a:rPr>
              <a:t>to</a:t>
            </a:r>
            <a:r>
              <a:rPr sz="850" spc="-4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505050"/>
                </a:solidFill>
                <a:latin typeface="Arial MT"/>
                <a:cs typeface="Arial MT"/>
              </a:rPr>
              <a:t>achieve</a:t>
            </a:r>
            <a:r>
              <a:rPr sz="850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525252"/>
                </a:solidFill>
                <a:latin typeface="Arial MT"/>
                <a:cs typeface="Arial MT"/>
              </a:rPr>
              <a:t>higher</a:t>
            </a:r>
            <a:r>
              <a:rPr sz="850" spc="3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4F4F4F"/>
                </a:solidFill>
                <a:latin typeface="Arial MT"/>
                <a:cs typeface="Arial MT"/>
              </a:rPr>
              <a:t>precision</a:t>
            </a:r>
            <a:r>
              <a:rPr sz="850" spc="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850" spc="-25" dirty="0">
                <a:solidFill>
                  <a:srgbClr val="545454"/>
                </a:solidFill>
                <a:latin typeface="Arial MT"/>
                <a:cs typeface="Arial MT"/>
              </a:rPr>
              <a:t>in </a:t>
            </a:r>
            <a:r>
              <a:rPr sz="850" spc="-10" dirty="0">
                <a:solidFill>
                  <a:srgbClr val="505050"/>
                </a:solidFill>
                <a:latin typeface="Arial MT"/>
                <a:cs typeface="Arial MT"/>
              </a:rPr>
              <a:t>predictions.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2320" y="2468879"/>
            <a:ext cx="1414145" cy="114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50" baseline="-9803" dirty="0">
                <a:solidFill>
                  <a:srgbClr val="545454"/>
                </a:solidFill>
                <a:latin typeface="Arial MT"/>
                <a:cs typeface="Arial MT"/>
              </a:rPr>
              <a:t>O</a:t>
            </a:r>
            <a:r>
              <a:rPr sz="2550" spc="112" baseline="-9803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000" spc="-45" dirty="0">
                <a:latin typeface="Arial MT"/>
                <a:cs typeface="Arial MT"/>
              </a:rPr>
              <a:t>Integrate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real-</a:t>
            </a:r>
            <a:r>
              <a:rPr sz="1000" spc="-20" dirty="0">
                <a:latin typeface="Arial MT"/>
                <a:cs typeface="Arial MT"/>
              </a:rPr>
              <a:t>time</a:t>
            </a:r>
            <a:endParaRPr sz="1000">
              <a:latin typeface="Arial MT"/>
              <a:cs typeface="Arial MT"/>
            </a:endParaRPr>
          </a:p>
          <a:p>
            <a:pPr marL="50165">
              <a:lnSpc>
                <a:spcPct val="100000"/>
              </a:lnSpc>
              <a:spcBef>
                <a:spcPts val="30"/>
              </a:spcBef>
            </a:pPr>
            <a:r>
              <a:rPr sz="950" spc="-25" dirty="0">
                <a:latin typeface="Arial MT"/>
                <a:cs typeface="Arial MT"/>
              </a:rPr>
              <a:t>disease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detection</a:t>
            </a:r>
            <a:endParaRPr sz="950">
              <a:latin typeface="Arial MT"/>
              <a:cs typeface="Arial MT"/>
            </a:endParaRPr>
          </a:p>
          <a:p>
            <a:pPr marL="52705">
              <a:lnSpc>
                <a:spcPct val="100000"/>
              </a:lnSpc>
              <a:spcBef>
                <a:spcPts val="204"/>
              </a:spcBef>
            </a:pPr>
            <a:r>
              <a:rPr sz="950" spc="-10" dirty="0">
                <a:latin typeface="Calibri"/>
                <a:cs typeface="Calibri"/>
              </a:rPr>
              <a:t>systems.</a:t>
            </a:r>
            <a:endParaRPr sz="950">
              <a:latin typeface="Calibri"/>
              <a:cs typeface="Calibri"/>
            </a:endParaRPr>
          </a:p>
          <a:p>
            <a:pPr marL="50165" marR="30480" indent="1270">
              <a:lnSpc>
                <a:spcPct val="123500"/>
              </a:lnSpc>
              <a:spcBef>
                <a:spcPts val="470"/>
              </a:spcBef>
            </a:pPr>
            <a:r>
              <a:rPr sz="850" spc="-25" dirty="0">
                <a:solidFill>
                  <a:srgbClr val="525252"/>
                </a:solidFill>
                <a:latin typeface="Arial MT"/>
                <a:cs typeface="Arial MT"/>
              </a:rPr>
              <a:t>Develop</a:t>
            </a:r>
            <a:r>
              <a:rPr sz="850" spc="3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505050"/>
                </a:solidFill>
                <a:latin typeface="Arial MT"/>
                <a:cs typeface="Arial MT"/>
              </a:rPr>
              <a:t>systems</a:t>
            </a:r>
            <a:r>
              <a:rPr sz="850" spc="10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850" spc="-20" dirty="0">
                <a:solidFill>
                  <a:srgbClr val="525252"/>
                </a:solidFill>
                <a:latin typeface="Arial MT"/>
                <a:cs typeface="Arial MT"/>
              </a:rPr>
              <a:t>that </a:t>
            </a:r>
            <a:r>
              <a:rPr sz="850" spc="-10" dirty="0">
                <a:solidFill>
                  <a:srgbClr val="505050"/>
                </a:solidFill>
                <a:latin typeface="Arial MT"/>
                <a:cs typeface="Arial MT"/>
              </a:rPr>
              <a:t>provide</a:t>
            </a:r>
            <a:r>
              <a:rPr sz="850" spc="-15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850" spc="-20" dirty="0">
                <a:solidFill>
                  <a:srgbClr val="4F4F4F"/>
                </a:solidFill>
                <a:latin typeface="Arial MT"/>
                <a:cs typeface="Arial MT"/>
              </a:rPr>
              <a:t>immediate</a:t>
            </a:r>
            <a:r>
              <a:rPr sz="850" spc="2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505050"/>
                </a:solidFill>
                <a:latin typeface="Arial MT"/>
                <a:cs typeface="Arial MT"/>
              </a:rPr>
              <a:t>alerts</a:t>
            </a:r>
            <a:r>
              <a:rPr sz="850" spc="10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850" spc="-25" dirty="0">
                <a:solidFill>
                  <a:srgbClr val="505050"/>
                </a:solidFill>
                <a:latin typeface="Arial MT"/>
                <a:cs typeface="Arial MT"/>
              </a:rPr>
              <a:t>for </a:t>
            </a:r>
            <a:r>
              <a:rPr sz="850" spc="-10" dirty="0">
                <a:solidFill>
                  <a:srgbClr val="525252"/>
                </a:solidFill>
                <a:latin typeface="Arial MT"/>
                <a:cs typeface="Arial MT"/>
              </a:rPr>
              <a:t>plant </a:t>
            </a:r>
            <a:r>
              <a:rPr sz="850" spc="-20" dirty="0">
                <a:solidFill>
                  <a:srgbClr val="525252"/>
                </a:solidFill>
                <a:latin typeface="Arial MT"/>
                <a:cs typeface="Arial MT"/>
              </a:rPr>
              <a:t>diseases</a:t>
            </a:r>
            <a:r>
              <a:rPr sz="850" spc="2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4D4D4D"/>
                </a:solidFill>
                <a:latin typeface="Arial MT"/>
                <a:cs typeface="Arial MT"/>
              </a:rPr>
              <a:t>using</a:t>
            </a:r>
            <a:r>
              <a:rPr sz="850" spc="-10" dirty="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sz="850" spc="-25" dirty="0">
                <a:solidFill>
                  <a:srgbClr val="545454"/>
                </a:solidFill>
                <a:latin typeface="Arial MT"/>
                <a:cs typeface="Arial MT"/>
              </a:rPr>
              <a:t>M</a:t>
            </a:r>
            <a:r>
              <a:rPr sz="850" spc="-25" dirty="0">
                <a:solidFill>
                  <a:srgbClr val="525252"/>
                </a:solidFill>
                <a:latin typeface="Arial MT"/>
                <a:cs typeface="Arial MT"/>
              </a:rPr>
              <a:t>L.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43229" y="2584704"/>
            <a:ext cx="1193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20" dirty="0">
                <a:solidFill>
                  <a:srgbClr val="545454"/>
                </a:solidFill>
                <a:latin typeface="Arial MT"/>
                <a:cs typeface="Arial MT"/>
              </a:rPr>
              <a:t>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86535" y="2557272"/>
            <a:ext cx="7785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14" dirty="0">
                <a:latin typeface="Arial MT"/>
                <a:cs typeface="Arial MT"/>
              </a:rPr>
              <a:t>Expand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model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7702" y="2713190"/>
            <a:ext cx="1288415" cy="36131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950" spc="-10" dirty="0">
                <a:latin typeface="Arial MT"/>
                <a:cs typeface="Arial MT"/>
              </a:rPr>
              <a:t>applications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dirty="0">
                <a:latin typeface="Arial MT"/>
                <a:cs typeface="Arial MT"/>
              </a:rPr>
              <a:t>to</a:t>
            </a:r>
            <a:r>
              <a:rPr sz="950" spc="-9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include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-50" dirty="0">
                <a:latin typeface="Arial MT"/>
                <a:cs typeface="Arial MT"/>
              </a:rPr>
              <a:t>a</a:t>
            </a:r>
            <a:endParaRPr sz="950">
              <a:latin typeface="Arial MT"/>
              <a:cs typeface="Arial MT"/>
            </a:endParaRPr>
          </a:p>
          <a:p>
            <a:pPr marL="16510">
              <a:lnSpc>
                <a:spcPct val="100000"/>
              </a:lnSpc>
              <a:spcBef>
                <a:spcPts val="155"/>
              </a:spcBef>
            </a:pPr>
            <a:r>
              <a:rPr sz="1000" spc="-35" dirty="0">
                <a:latin typeface="Arial MT"/>
                <a:cs typeface="Arial MT"/>
              </a:rPr>
              <a:t>wider </a:t>
            </a:r>
            <a:r>
              <a:rPr sz="1000" spc="-25" dirty="0">
                <a:latin typeface="Arial MT"/>
                <a:cs typeface="Arial MT"/>
              </a:rPr>
              <a:t>variety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crops.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67005" y="3096910"/>
            <a:ext cx="1294765" cy="67564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ct val="124000"/>
              </a:lnSpc>
              <a:spcBef>
                <a:spcPts val="175"/>
              </a:spcBef>
            </a:pPr>
            <a:r>
              <a:rPr sz="850" spc="-20" dirty="0">
                <a:solidFill>
                  <a:srgbClr val="525252"/>
                </a:solidFill>
                <a:latin typeface="Arial MT"/>
                <a:cs typeface="Arial MT"/>
              </a:rPr>
              <a:t>Broaden</a:t>
            </a:r>
            <a:r>
              <a:rPr sz="850" spc="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525252"/>
                </a:solidFill>
                <a:latin typeface="Arial MT"/>
                <a:cs typeface="Arial MT"/>
              </a:rPr>
              <a:t>the</a:t>
            </a:r>
            <a:r>
              <a:rPr sz="850" spc="-2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525252"/>
                </a:solidFill>
                <a:latin typeface="Arial MT"/>
                <a:cs typeface="Arial MT"/>
              </a:rPr>
              <a:t>scope</a:t>
            </a:r>
            <a:r>
              <a:rPr sz="850" spc="-2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50" spc="-25" dirty="0">
                <a:solidFill>
                  <a:srgbClr val="525252"/>
                </a:solidFill>
                <a:latin typeface="Arial MT"/>
                <a:cs typeface="Arial MT"/>
              </a:rPr>
              <a:t>of </a:t>
            </a:r>
            <a:r>
              <a:rPr sz="800" dirty="0">
                <a:solidFill>
                  <a:srgbClr val="4D4D4D"/>
                </a:solidFill>
                <a:latin typeface="Arial MT"/>
                <a:cs typeface="Arial MT"/>
              </a:rPr>
              <a:t>models</a:t>
            </a:r>
            <a:r>
              <a:rPr sz="800" spc="85" dirty="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525252"/>
                </a:solidFill>
                <a:latin typeface="Arial MT"/>
                <a:cs typeface="Arial MT"/>
              </a:rPr>
              <a:t>to</a:t>
            </a:r>
            <a:r>
              <a:rPr sz="800" spc="6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4D4D4D"/>
                </a:solidFill>
                <a:latin typeface="Arial MT"/>
                <a:cs typeface="Arial MT"/>
              </a:rPr>
              <a:t>enhance</a:t>
            </a:r>
            <a:r>
              <a:rPr sz="800" spc="120" dirty="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4F4F4F"/>
                </a:solidFill>
                <a:latin typeface="Arial MT"/>
                <a:cs typeface="Arial MT"/>
              </a:rPr>
              <a:t>their </a:t>
            </a:r>
            <a:r>
              <a:rPr sz="850" dirty="0">
                <a:solidFill>
                  <a:srgbClr val="4F4F4F"/>
                </a:solidFill>
                <a:latin typeface="Arial MT"/>
                <a:cs typeface="Arial MT"/>
              </a:rPr>
              <a:t>utility</a:t>
            </a:r>
            <a:r>
              <a:rPr sz="85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525252"/>
                </a:solidFill>
                <a:latin typeface="Arial MT"/>
                <a:cs typeface="Arial MT"/>
              </a:rPr>
              <a:t>across</a:t>
            </a:r>
            <a:r>
              <a:rPr sz="850" spc="2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525252"/>
                </a:solidFill>
                <a:latin typeface="Arial MT"/>
                <a:cs typeface="Arial MT"/>
              </a:rPr>
              <a:t>different</a:t>
            </a:r>
            <a:r>
              <a:rPr sz="850" spc="1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850" spc="-20" dirty="0">
                <a:solidFill>
                  <a:srgbClr val="505050"/>
                </a:solidFill>
                <a:latin typeface="Arial MT"/>
                <a:cs typeface="Arial MT"/>
              </a:rPr>
              <a:t>crop </a:t>
            </a:r>
            <a:r>
              <a:rPr sz="900" spc="-10" dirty="0">
                <a:solidFill>
                  <a:srgbClr val="505050"/>
                </a:solidFill>
                <a:latin typeface="Arial MT"/>
                <a:cs typeface="Arial MT"/>
              </a:rPr>
              <a:t>types.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7714" y="0"/>
            <a:ext cx="3410285" cy="4572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7896" y="1458976"/>
            <a:ext cx="383794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340" dirty="0">
                <a:solidFill>
                  <a:srgbClr val="FD5721"/>
                </a:solidFill>
                <a:latin typeface="Arial MT"/>
                <a:cs typeface="Arial MT"/>
              </a:rPr>
              <a:t>Conciusion:</a:t>
            </a:r>
            <a:r>
              <a:rPr sz="3700" spc="175" dirty="0">
                <a:solidFill>
                  <a:srgbClr val="FD5721"/>
                </a:solidFill>
                <a:latin typeface="Arial MT"/>
                <a:cs typeface="Arial MT"/>
              </a:rPr>
              <a:t> </a:t>
            </a:r>
            <a:r>
              <a:rPr sz="3700" spc="-409" dirty="0">
                <a:solidFill>
                  <a:srgbClr val="FD5621"/>
                </a:solidFill>
                <a:latin typeface="Arial MT"/>
                <a:cs typeface="Arial MT"/>
              </a:rPr>
              <a:t>The</a:t>
            </a:r>
            <a:r>
              <a:rPr sz="3700" spc="-155" dirty="0">
                <a:solidFill>
                  <a:srgbClr val="FD5621"/>
                </a:solidFill>
                <a:latin typeface="Arial MT"/>
                <a:cs typeface="Arial MT"/>
              </a:rPr>
              <a:t> </a:t>
            </a:r>
            <a:r>
              <a:rPr sz="3700" spc="-535" dirty="0">
                <a:solidFill>
                  <a:srgbClr val="FF5221"/>
                </a:solidFill>
                <a:latin typeface="Arial MT"/>
                <a:cs typeface="Arial MT"/>
              </a:rPr>
              <a:t>Road</a:t>
            </a:r>
            <a:endParaRPr sz="37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893" y="1953514"/>
            <a:ext cx="3722370" cy="104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00"/>
              </a:spcBef>
            </a:pPr>
            <a:r>
              <a:rPr sz="3550" spc="-345" dirty="0">
                <a:solidFill>
                  <a:srgbClr val="FD5721"/>
                </a:solidFill>
                <a:latin typeface="Arial MT"/>
                <a:cs typeface="Arial MT"/>
              </a:rPr>
              <a:t>Ahead</a:t>
            </a:r>
            <a:endParaRPr sz="3550">
              <a:latin typeface="Arial MT"/>
              <a:cs typeface="Arial MT"/>
            </a:endParaRPr>
          </a:p>
          <a:p>
            <a:pPr marL="12700" marR="5080" indent="635">
              <a:lnSpc>
                <a:spcPct val="113999"/>
              </a:lnSpc>
              <a:spcBef>
                <a:spcPts val="1000"/>
              </a:spcBef>
            </a:pPr>
            <a:r>
              <a:rPr sz="1000" spc="-25" dirty="0">
                <a:solidFill>
                  <a:srgbClr val="505050"/>
                </a:solidFill>
                <a:latin typeface="Arial MT"/>
                <a:cs typeface="Arial MT"/>
              </a:rPr>
              <a:t>Leveraging</a:t>
            </a:r>
            <a:r>
              <a:rPr sz="1000" spc="30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505050"/>
                </a:solidFill>
                <a:latin typeface="Arial MT"/>
                <a:cs typeface="Arial MT"/>
              </a:rPr>
              <a:t>Machine</a:t>
            </a:r>
            <a:r>
              <a:rPr sz="1000" spc="35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525252"/>
                </a:solidFill>
                <a:latin typeface="Arial MT"/>
                <a:cs typeface="Arial MT"/>
              </a:rPr>
              <a:t>Learning</a:t>
            </a:r>
            <a:r>
              <a:rPr sz="1000" spc="1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525252"/>
                </a:solidFill>
                <a:latin typeface="Arial MT"/>
                <a:cs typeface="Arial MT"/>
              </a:rPr>
              <a:t>for</a:t>
            </a:r>
            <a:r>
              <a:rPr sz="1000" spc="-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1000" spc="-30" dirty="0">
                <a:solidFill>
                  <a:srgbClr val="505050"/>
                </a:solidFill>
                <a:latin typeface="Arial MT"/>
                <a:cs typeface="Arial MT"/>
              </a:rPr>
              <a:t>Sustainable</a:t>
            </a:r>
            <a:r>
              <a:rPr sz="1000" spc="45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505050"/>
                </a:solidFill>
                <a:latin typeface="Arial MT"/>
                <a:cs typeface="Arial MT"/>
              </a:rPr>
              <a:t>Agriculture</a:t>
            </a:r>
            <a:r>
              <a:rPr sz="1000" spc="60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505050"/>
                </a:solidFill>
                <a:latin typeface="Arial MT"/>
                <a:cs typeface="Arial MT"/>
              </a:rPr>
              <a:t>and</a:t>
            </a:r>
            <a:r>
              <a:rPr sz="1000" spc="-10" dirty="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525252"/>
                </a:solidFill>
                <a:latin typeface="Arial MT"/>
                <a:cs typeface="Arial MT"/>
              </a:rPr>
              <a:t>Crop </a:t>
            </a:r>
            <a:r>
              <a:rPr sz="1000" spc="-10" dirty="0">
                <a:solidFill>
                  <a:srgbClr val="4D4D4D"/>
                </a:solidFill>
                <a:latin typeface="Arial MT"/>
                <a:cs typeface="Arial MT"/>
              </a:rPr>
              <a:t>Health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454</Words>
  <Application>Microsoft Office PowerPoint</Application>
  <PresentationFormat>Custom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MT</vt:lpstr>
      <vt:lpstr>Calibri</vt:lpstr>
      <vt:lpstr>Courier New</vt:lpstr>
      <vt:lpstr>Times New Roman</vt:lpstr>
      <vt:lpstr>Office Theme</vt:lpstr>
      <vt:lpstr>Predictive Modeiing of Piant Diseases Using Machine Learning</vt:lpstr>
      <vt:lpstr>Understanding the Challenge: Plant Diseases</vt:lpstr>
      <vt:lpstr>Machine Learning Techniques in Focus</vt:lpstr>
      <vt:lpstr>Datasets Utilized: A Closer Look Exploring Open-Source Datasets for Plant Disease Prediction</vt:lpstr>
      <vt:lpstr>Results and Model Accuracy</vt:lpstr>
      <vt:lpstr>Case Study: Apple Scab Detection</vt:lpstr>
      <vt:lpstr>PowerPoint Presentation</vt:lpstr>
      <vt:lpstr>Future Directions in Machine Learning Advancing Predictive Modeling for Plant Disease Detection</vt:lpstr>
      <vt:lpstr>PowerPoint Presentation</vt:lpstr>
      <vt:lpstr>Caii to Action: Embrace Technoiogy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Shivshankar</dc:creator>
  <cp:lastModifiedBy>Shivshankar Gudadhe</cp:lastModifiedBy>
  <cp:revision>1</cp:revision>
  <dcterms:created xsi:type="dcterms:W3CDTF">2024-10-17T04:53:57Z</dcterms:created>
  <dcterms:modified xsi:type="dcterms:W3CDTF">2024-10-17T04:55:15Z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2024-10-17T00:00:00Z</vt:filetime>
  </property>
  <property fmtid="{D5CDD505-2E9C-101B-9397-08002B2CF9AE}" pid="3" name="Producer">
    <vt:lpwstr>jsPDF 2.5.1</vt:lpwstr>
  </property>
  <property fmtid="{D5CDD505-2E9C-101B-9397-08002B2CF9AE}" pid="4" name="LastSaved">
    <vt:filetime>2024-10-17T00:00:00Z</vt:filetime>
  </property>
</Properties>
</file>