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6" r:id="rId3"/>
    <p:sldId id="267" r:id="rId4"/>
    <p:sldId id="268" r:id="rId5"/>
    <p:sldId id="269" r:id="rId6"/>
    <p:sldId id="270" r:id="rId7"/>
    <p:sldId id="271" r:id="rId8"/>
    <p:sldId id="272" r:id="rId9"/>
    <p:sldId id="273" r:id="rId10"/>
    <p:sldId id="274" r:id="rId11"/>
    <p:sldId id="275"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aditya saxena" userId="fe42defa1162e4c7" providerId="LiveId" clId="{46CAD2C3-9974-4B0F-86BC-45AC7D47D05D}"/>
    <pc:docChg chg="modSld">
      <pc:chgData name="Abhinavaditya saxena" userId="fe42defa1162e4c7" providerId="LiveId" clId="{46CAD2C3-9974-4B0F-86BC-45AC7D47D05D}" dt="2023-12-07T05:01:47.609" v="13" actId="207"/>
      <pc:docMkLst>
        <pc:docMk/>
      </pc:docMkLst>
      <pc:sldChg chg="modSp mod">
        <pc:chgData name="Abhinavaditya saxena" userId="fe42defa1162e4c7" providerId="LiveId" clId="{46CAD2C3-9974-4B0F-86BC-45AC7D47D05D}" dt="2023-12-07T05:01:47.609" v="13" actId="207"/>
        <pc:sldMkLst>
          <pc:docMk/>
          <pc:sldMk cId="4023305933" sldId="276"/>
        </pc:sldMkLst>
        <pc:spChg chg="mod">
          <ac:chgData name="Abhinavaditya saxena" userId="fe42defa1162e4c7" providerId="LiveId" clId="{46CAD2C3-9974-4B0F-86BC-45AC7D47D05D}" dt="2023-12-07T05:01:47.609" v="13" actId="207"/>
          <ac:spMkLst>
            <pc:docMk/>
            <pc:sldMk cId="4023305933" sldId="276"/>
            <ac:spMk id="8" creationId="{18395AA6-9238-B42F-CA3B-F8F1EF9A59D8}"/>
          </ac:spMkLst>
        </pc:spChg>
        <pc:picChg chg="mod modCrop">
          <ac:chgData name="Abhinavaditya saxena" userId="fe42defa1162e4c7" providerId="LiveId" clId="{46CAD2C3-9974-4B0F-86BC-45AC7D47D05D}" dt="2023-12-07T05:00:45.550" v="5" actId="1076"/>
          <ac:picMkLst>
            <pc:docMk/>
            <pc:sldMk cId="4023305933" sldId="276"/>
            <ac:picMk id="4" creationId="{CB0118DB-BE82-40BC-3595-2FCB2ED6A55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4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27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283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150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10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468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39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082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49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818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69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BEE1C6-AACF-EE37-B47F-8AC2995C6497}"/>
              </a:ext>
            </a:extLst>
          </p:cNvPr>
          <p:cNvPicPr>
            <a:picLocks noChangeAspect="1"/>
          </p:cNvPicPr>
          <p:nvPr/>
        </p:nvPicPr>
        <p:blipFill rotWithShape="1">
          <a:blip r:embed="rId2"/>
          <a:srcRect t="13782" b="1948"/>
          <a:stretch/>
        </p:blipFill>
        <p:spPr>
          <a:xfrm>
            <a:off x="20" y="975"/>
            <a:ext cx="12191980" cy="6858000"/>
          </a:xfrm>
          <a:prstGeom prst="rect">
            <a:avLst/>
          </a:prstGeom>
        </p:spPr>
      </p:pic>
      <p:sp>
        <p:nvSpPr>
          <p:cNvPr id="28" name="Rectangle 2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54277" y="1475234"/>
            <a:ext cx="3214307" cy="2901694"/>
          </a:xfrm>
        </p:spPr>
        <p:txBody>
          <a:bodyPr anchor="b">
            <a:normAutofit/>
          </a:bodyPr>
          <a:lstStyle/>
          <a:p>
            <a:r>
              <a:rPr lang="en-US" sz="4400">
                <a:solidFill>
                  <a:schemeClr val="tx1"/>
                </a:solidFill>
              </a:rPr>
              <a:t>Unravel Earth </a:t>
            </a:r>
          </a:p>
        </p:txBody>
      </p:sp>
      <p:cxnSp>
        <p:nvCxnSpPr>
          <p:cNvPr id="29"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749B41E-FD90-10F6-3339-B113A9EADB25}"/>
              </a:ext>
            </a:extLst>
          </p:cNvPr>
          <p:cNvSpPr txBox="1"/>
          <p:nvPr/>
        </p:nvSpPr>
        <p:spPr>
          <a:xfrm>
            <a:off x="952500" y="4647045"/>
            <a:ext cx="2972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journey to Utopia</a:t>
            </a:r>
          </a:p>
        </p:txBody>
      </p:sp>
    </p:spTree>
    <p:extLst>
      <p:ext uri="{BB962C8B-B14F-4D97-AF65-F5344CB8AC3E}">
        <p14:creationId xmlns:p14="http://schemas.microsoft.com/office/powerpoint/2010/main" val="228209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Future Developments</a:t>
            </a:r>
          </a:p>
        </p:txBody>
      </p:sp>
      <p:pic>
        <p:nvPicPr>
          <p:cNvPr id="6" name="Picture 5">
            <a:extLst>
              <a:ext uri="{FF2B5EF4-FFF2-40B4-BE49-F238E27FC236}">
                <a16:creationId xmlns:a16="http://schemas.microsoft.com/office/drawing/2014/main" id="{C460B5D8-DE28-5272-AD99-5AEFD598CB04}"/>
              </a:ext>
            </a:extLst>
          </p:cNvPr>
          <p:cNvPicPr>
            <a:picLocks noChangeAspect="1"/>
          </p:cNvPicPr>
          <p:nvPr/>
        </p:nvPicPr>
        <p:blipFill rotWithShape="1">
          <a:blip r:embed="rId2"/>
          <a:srcRect l="29242" r="23064"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t>     What's Next</a:t>
            </a:r>
          </a:p>
          <a:p>
            <a:pPr marL="383540" lvl="1"/>
            <a:r>
              <a:rPr lang="en-US" dirty="0"/>
              <a:t>Exciting developments on the horizon</a:t>
            </a:r>
          </a:p>
          <a:p>
            <a:pPr marL="566420" lvl="2"/>
            <a:r>
              <a:rPr lang="en-US" dirty="0"/>
              <a:t>Improved recommendation algorithms for even more accurate suggestions</a:t>
            </a:r>
          </a:p>
          <a:p>
            <a:pPr marL="566420" lvl="2"/>
            <a:r>
              <a:rPr lang="en-US" dirty="0"/>
              <a:t>Integration of new features to enhance your overall travel experience</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3937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Slide 10: Get Started Today</a:t>
            </a:r>
          </a:p>
        </p:txBody>
      </p:sp>
      <p:pic>
        <p:nvPicPr>
          <p:cNvPr id="6" name="Picture 5">
            <a:extLst>
              <a:ext uri="{FF2B5EF4-FFF2-40B4-BE49-F238E27FC236}">
                <a16:creationId xmlns:a16="http://schemas.microsoft.com/office/drawing/2014/main" id="{0D4DAC4C-9C70-5980-7366-7EA16DC59A87}"/>
              </a:ext>
            </a:extLst>
          </p:cNvPr>
          <p:cNvPicPr>
            <a:picLocks noChangeAspect="1"/>
          </p:cNvPicPr>
          <p:nvPr/>
        </p:nvPicPr>
        <p:blipFill>
          <a:blip r:embed="rId2">
            <a:extLst>
              <a:ext uri="{28A0092B-C50C-407E-A947-70E740481C1C}">
                <a14:useLocalDpi xmlns:a14="http://schemas.microsoft.com/office/drawing/2010/main" val="0"/>
              </a:ext>
            </a:extLst>
          </a:blip>
          <a:srcRect t="10695" b="1069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t>  Start Your Journey</a:t>
            </a:r>
          </a:p>
          <a:p>
            <a:pPr marL="383540" lvl="1"/>
            <a:r>
              <a:rPr lang="en-US" dirty="0"/>
              <a:t>Ready to embark on a personalized travel adventure?</a:t>
            </a:r>
          </a:p>
          <a:p>
            <a:pPr marL="383540" lvl="1"/>
            <a:r>
              <a:rPr lang="en-US" dirty="0"/>
              <a:t>Sign up today and experience the magic of tailored recommendations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192347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EEB5B-34CB-D664-5928-BEF6F8E2519B}"/>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dirty="0">
                <a:solidFill>
                  <a:schemeClr val="tx1">
                    <a:lumMod val="85000"/>
                    <a:lumOff val="15000"/>
                  </a:schemeClr>
                </a:solidFill>
              </a:rPr>
              <a:t>Blogs and Merchandise </a:t>
            </a:r>
          </a:p>
        </p:txBody>
      </p:sp>
      <p:pic>
        <p:nvPicPr>
          <p:cNvPr id="8" name="Picture 7" descr="A screenshot of a website&#10;&#10;Description automatically generated">
            <a:extLst>
              <a:ext uri="{FF2B5EF4-FFF2-40B4-BE49-F238E27FC236}">
                <a16:creationId xmlns:a16="http://schemas.microsoft.com/office/drawing/2014/main" id="{7D55DE62-2DF5-21A1-73E4-54D11638813B}"/>
              </a:ext>
            </a:extLst>
          </p:cNvPr>
          <p:cNvPicPr>
            <a:picLocks noChangeAspect="1"/>
          </p:cNvPicPr>
          <p:nvPr/>
        </p:nvPicPr>
        <p:blipFill>
          <a:blip r:embed="rId2"/>
          <a:stretch>
            <a:fillRect/>
          </a:stretch>
        </p:blipFill>
        <p:spPr>
          <a:xfrm>
            <a:off x="868769" y="640080"/>
            <a:ext cx="2846161" cy="3602736"/>
          </a:xfrm>
          <a:prstGeom prst="rect">
            <a:avLst/>
          </a:prstGeom>
        </p:spPr>
      </p:pic>
      <p:cxnSp>
        <p:nvCxnSpPr>
          <p:cNvPr id="47" name="Straight Connector 46">
            <a:extLst>
              <a:ext uri="{FF2B5EF4-FFF2-40B4-BE49-F238E27FC236}">
                <a16:creationId xmlns:a16="http://schemas.microsoft.com/office/drawing/2014/main" id="{4FA8A11A-E0A0-4672-A17E-32CC5B422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0558"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air of t-shirts on swingers&#10;&#10;Description automatically generated">
            <a:extLst>
              <a:ext uri="{FF2B5EF4-FFF2-40B4-BE49-F238E27FC236}">
                <a16:creationId xmlns:a16="http://schemas.microsoft.com/office/drawing/2014/main" id="{3B8A97E1-F5BB-5A67-202B-C0624FF876A0}"/>
              </a:ext>
            </a:extLst>
          </p:cNvPr>
          <p:cNvPicPr>
            <a:picLocks noGrp="1" noChangeAspect="1"/>
          </p:cNvPicPr>
          <p:nvPr>
            <p:ph idx="1"/>
          </p:nvPr>
        </p:nvPicPr>
        <p:blipFill rotWithShape="1">
          <a:blip r:embed="rId3"/>
          <a:srcRect l="26950"/>
          <a:stretch/>
        </p:blipFill>
        <p:spPr>
          <a:xfrm>
            <a:off x="4631206" y="640080"/>
            <a:ext cx="2916120" cy="3602736"/>
          </a:xfrm>
          <a:prstGeom prst="rect">
            <a:avLst/>
          </a:prstGeom>
        </p:spPr>
      </p:pic>
      <p:cxnSp>
        <p:nvCxnSpPr>
          <p:cNvPr id="49" name="Straight Connector 48">
            <a:extLst>
              <a:ext uri="{FF2B5EF4-FFF2-40B4-BE49-F238E27FC236}">
                <a16:creationId xmlns:a16="http://schemas.microsoft.com/office/drawing/2014/main" id="{292D7FC5-B427-4FF7-8FC7-9DA3C276D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87975"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white mug and a grey water bottle&#10;&#10;Description automatically generated">
            <a:extLst>
              <a:ext uri="{FF2B5EF4-FFF2-40B4-BE49-F238E27FC236}">
                <a16:creationId xmlns:a16="http://schemas.microsoft.com/office/drawing/2014/main" id="{36324054-2815-B69B-CB5B-921AAC4EF597}"/>
              </a:ext>
            </a:extLst>
          </p:cNvPr>
          <p:cNvPicPr>
            <a:picLocks noChangeAspect="1"/>
          </p:cNvPicPr>
          <p:nvPr/>
        </p:nvPicPr>
        <p:blipFill rotWithShape="1">
          <a:blip r:embed="rId4"/>
          <a:srcRect l="16983" r="-2" b="-2"/>
          <a:stretch/>
        </p:blipFill>
        <p:spPr>
          <a:xfrm>
            <a:off x="8428619" y="640080"/>
            <a:ext cx="2916123" cy="3602736"/>
          </a:xfrm>
          <a:prstGeom prst="rect">
            <a:avLst/>
          </a:prstGeom>
        </p:spPr>
      </p:pic>
      <p:cxnSp>
        <p:nvCxnSpPr>
          <p:cNvPr id="51" name="Straight Connector 5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010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094D7-54CB-CC8B-721A-779F01B69ED2}"/>
              </a:ext>
            </a:extLst>
          </p:cNvPr>
          <p:cNvSpPr>
            <a:spLocks noGrp="1"/>
          </p:cNvSpPr>
          <p:nvPr>
            <p:ph type="title"/>
          </p:nvPr>
        </p:nvSpPr>
        <p:spPr>
          <a:xfrm>
            <a:off x="477078" y="516836"/>
            <a:ext cx="3100136" cy="1960234"/>
          </a:xfrm>
        </p:spPr>
        <p:txBody>
          <a:bodyPr>
            <a:normAutofit/>
          </a:bodyPr>
          <a:lstStyle/>
          <a:p>
            <a:r>
              <a:rPr lang="en-US" sz="3700" dirty="0">
                <a:ea typeface="+mj-lt"/>
                <a:cs typeface="+mj-lt"/>
              </a:rPr>
              <a:t>MOTIVATION</a:t>
            </a:r>
          </a:p>
        </p:txBody>
      </p:sp>
      <p:cxnSp>
        <p:nvCxnSpPr>
          <p:cNvPr id="37" name="Straight Connector 36">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8395AA6-9238-B42F-CA3B-F8F1EF9A59D8}"/>
              </a:ext>
            </a:extLst>
          </p:cNvPr>
          <p:cNvSpPr>
            <a:spLocks noGrp="1"/>
          </p:cNvSpPr>
          <p:nvPr>
            <p:ph idx="1"/>
          </p:nvPr>
        </p:nvSpPr>
        <p:spPr>
          <a:xfrm>
            <a:off x="88282" y="2790855"/>
            <a:ext cx="4950249" cy="3946765"/>
          </a:xfrm>
        </p:spPr>
        <p:txBody>
          <a:bodyPr vert="horz" lIns="0" tIns="45720" rIns="0" bIns="45720" rtlCol="0" anchor="t">
            <a:noAutofit/>
          </a:bodyPr>
          <a:lstStyle/>
          <a:p>
            <a:pPr lvl="1">
              <a:lnSpc>
                <a:spcPct val="100000"/>
              </a:lnSpc>
            </a:pPr>
            <a:r>
              <a:rPr lang="en-US" sz="1400" dirty="0">
                <a:solidFill>
                  <a:schemeClr val="tx1"/>
                </a:solidFill>
                <a:ea typeface="+mn-lt"/>
                <a:cs typeface="+mn-lt"/>
              </a:rPr>
              <a:t>We have always loved traveling and exploring new places, cultures, and cuisines. But We also know how hard it can be to plan a trip, especially when you have limited time, budget, or information. That's why We decided to create my own travel website, where We share my personal experiences and recommendations for various destinations around the world. My goal is to help other travelers find the best places to visit, stay, eat, and enjoy, based on their preferences and needs. We also provide tips and tricks on how to save money, avoid scams, and make the most of your trip. My website is not just a collection of reviews or ratings, but a curated guide that reflects my honest opinions and insights. We hope you find it useful and inspiring for your next adventure</a:t>
            </a:r>
            <a:endParaRPr lang="en-US" sz="1400" dirty="0">
              <a:solidFill>
                <a:schemeClr val="tx1"/>
              </a:solidFill>
            </a:endParaRPr>
          </a:p>
        </p:txBody>
      </p:sp>
      <p:pic>
        <p:nvPicPr>
          <p:cNvPr id="4" name="Content Placeholder 3">
            <a:extLst>
              <a:ext uri="{FF2B5EF4-FFF2-40B4-BE49-F238E27FC236}">
                <a16:creationId xmlns:a16="http://schemas.microsoft.com/office/drawing/2014/main" id="{CB0118DB-BE82-40BC-3595-2FCB2ED6A55E}"/>
              </a:ext>
            </a:extLst>
          </p:cNvPr>
          <p:cNvPicPr>
            <a:picLocks noChangeAspect="1"/>
          </p:cNvPicPr>
          <p:nvPr/>
        </p:nvPicPr>
        <p:blipFill rotWithShape="1">
          <a:blip r:embed="rId2">
            <a:extLst>
              <a:ext uri="{28A0092B-C50C-407E-A947-70E740481C1C}">
                <a14:useLocalDpi xmlns:a14="http://schemas.microsoft.com/office/drawing/2010/main" val="0"/>
              </a:ext>
            </a:extLst>
          </a:blip>
          <a:srcRect l="-1" t="14694" r="7803" b="14694"/>
          <a:stretch/>
        </p:blipFill>
        <p:spPr>
          <a:xfrm>
            <a:off x="5209341" y="0"/>
            <a:ext cx="6982659" cy="6857990"/>
          </a:xfrm>
          <a:prstGeom prst="rect">
            <a:avLst/>
          </a:prstGeom>
        </p:spPr>
      </p:pic>
    </p:spTree>
    <p:extLst>
      <p:ext uri="{BB962C8B-B14F-4D97-AF65-F5344CB8AC3E}">
        <p14:creationId xmlns:p14="http://schemas.microsoft.com/office/powerpoint/2010/main" val="40233059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2257" y="634946"/>
            <a:ext cx="3690257" cy="1450757"/>
          </a:xfrm>
        </p:spPr>
        <p:txBody>
          <a:bodyPr>
            <a:normAutofit/>
          </a:bodyPr>
          <a:lstStyle/>
          <a:p>
            <a:r>
              <a:rPr lang="en-US" dirty="0"/>
              <a:t> About Us</a:t>
            </a:r>
          </a:p>
        </p:txBody>
      </p:sp>
      <p:cxnSp>
        <p:nvCxnSpPr>
          <p:cNvPr id="21" name="Straight Connector 2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2257" y="2407436"/>
            <a:ext cx="3690257" cy="3461658"/>
          </a:xfrm>
        </p:spPr>
        <p:txBody>
          <a:bodyPr vert="horz" lIns="0" tIns="45720" rIns="0" bIns="45720" rtlCol="0">
            <a:normAutofit/>
          </a:bodyPr>
          <a:lstStyle/>
          <a:p>
            <a:endParaRPr lang="en-US" dirty="0"/>
          </a:p>
          <a:p>
            <a:pPr marL="383540" lvl="1"/>
            <a:r>
              <a:rPr lang="en-US" dirty="0"/>
              <a:t>Unravel Earth is a passionate team of travel enthusiasts committed to making your journeys extraordinary</a:t>
            </a:r>
          </a:p>
          <a:p>
            <a:pPr marL="383540" lvl="1"/>
            <a:r>
              <a:rPr lang="en-US" dirty="0"/>
              <a:t>Our mission is to offer a seamless and personalized travel planning experience, ensuring every trip is as unique as the traveler</a:t>
            </a:r>
          </a:p>
        </p:txBody>
      </p:sp>
      <p:pic>
        <p:nvPicPr>
          <p:cNvPr id="6" name="Picture 5" descr="A black circle with mountains in the background&#10;&#10;Description automatically generated">
            <a:extLst>
              <a:ext uri="{FF2B5EF4-FFF2-40B4-BE49-F238E27FC236}">
                <a16:creationId xmlns:a16="http://schemas.microsoft.com/office/drawing/2014/main" id="{9C9F8F23-B67E-AC22-AC84-921BD0C114C3}"/>
              </a:ext>
            </a:extLst>
          </p:cNvPr>
          <p:cNvPicPr>
            <a:picLocks noChangeAspect="1"/>
          </p:cNvPicPr>
          <p:nvPr/>
        </p:nvPicPr>
        <p:blipFill rotWithShape="1">
          <a:blip r:embed="rId2"/>
          <a:srcRect r="3" b="2338"/>
          <a:stretch/>
        </p:blipFill>
        <p:spPr>
          <a:xfrm>
            <a:off x="4648201" y="640081"/>
            <a:ext cx="6909801" cy="5314406"/>
          </a:xfrm>
          <a:prstGeom prst="rect">
            <a:avLst/>
          </a:prstGeom>
        </p:spPr>
      </p:pic>
      <p:sp>
        <p:nvSpPr>
          <p:cNvPr id="23" name="Rectangle 2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90236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83619" y="286603"/>
            <a:ext cx="5983605" cy="1450757"/>
          </a:xfrm>
        </p:spPr>
        <p:txBody>
          <a:bodyPr>
            <a:normAutofit/>
          </a:bodyPr>
          <a:lstStyle/>
          <a:p>
            <a:r>
              <a:rPr lang="en-US" dirty="0"/>
              <a:t>The Power of Recommendations</a:t>
            </a:r>
          </a:p>
        </p:txBody>
      </p:sp>
      <p:pic>
        <p:nvPicPr>
          <p:cNvPr id="6" name="Picture 5">
            <a:extLst>
              <a:ext uri="{FF2B5EF4-FFF2-40B4-BE49-F238E27FC236}">
                <a16:creationId xmlns:a16="http://schemas.microsoft.com/office/drawing/2014/main" id="{552C04E3-1D78-8DE5-5BFC-77EBE01ED103}"/>
              </a:ext>
            </a:extLst>
          </p:cNvPr>
          <p:cNvPicPr>
            <a:picLocks noChangeAspect="1"/>
          </p:cNvPicPr>
          <p:nvPr/>
        </p:nvPicPr>
        <p:blipFill rotWithShape="1">
          <a:blip r:embed="rId2">
            <a:extLst>
              <a:ext uri="{28A0092B-C50C-407E-A947-70E740481C1C}">
                <a14:useLocalDpi xmlns:a14="http://schemas.microsoft.com/office/drawing/2010/main" val="0"/>
              </a:ext>
            </a:extLst>
          </a:blip>
          <a:srcRect l="2378" r="24276"/>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t>    Enhancing Your Journey</a:t>
            </a:r>
          </a:p>
          <a:p>
            <a:pPr marL="383540" lvl="1"/>
            <a:r>
              <a:rPr lang="en-US" dirty="0"/>
              <a:t>Personalized recommendations are the heart of , elevating your travel experience</a:t>
            </a:r>
          </a:p>
          <a:p>
            <a:pPr marL="383540" lvl="1"/>
            <a:r>
              <a:rPr lang="en-US" dirty="0"/>
              <a:t>By leveraging cutting-edge technology, we transform the way you plan and embark on your adventures, making it more efficient and enjoyable</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02291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sz="4000" dirty="0"/>
              <a:t>How Recommendations Work</a:t>
            </a:r>
          </a:p>
        </p:txBody>
      </p:sp>
      <p:pic>
        <p:nvPicPr>
          <p:cNvPr id="6" name="Picture 5" descr="A screenshot of a travel website&#10;&#10;Description automatically generated">
            <a:extLst>
              <a:ext uri="{FF2B5EF4-FFF2-40B4-BE49-F238E27FC236}">
                <a16:creationId xmlns:a16="http://schemas.microsoft.com/office/drawing/2014/main" id="{0C91525B-1C1C-CCE0-CC08-0B8C4D3CEE0A}"/>
              </a:ext>
            </a:extLst>
          </p:cNvPr>
          <p:cNvPicPr>
            <a:picLocks noChangeAspect="1"/>
          </p:cNvPicPr>
          <p:nvPr/>
        </p:nvPicPr>
        <p:blipFill rotWithShape="1">
          <a:blip r:embed="rId2"/>
          <a:srcRect l="9083" r="9083"/>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t>    Behind the Scenes</a:t>
            </a:r>
          </a:p>
          <a:p>
            <a:pPr marL="383540" lvl="1"/>
            <a:r>
              <a:rPr lang="en-US" dirty="0"/>
              <a:t>Our recommendation engine combines advanced algorithms and user preferences to generate tailor-made suggestions</a:t>
            </a:r>
          </a:p>
          <a:p>
            <a:pPr marL="383540" lvl="1"/>
            <a:r>
              <a:rPr lang="en-US" dirty="0"/>
              <a:t>Behind the scenes, powerful technology analyzes vast amounts of data to provide you with the most relevant and personalized recommendations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59691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2257" y="634946"/>
            <a:ext cx="3690257" cy="1450757"/>
          </a:xfrm>
        </p:spPr>
        <p:txBody>
          <a:bodyPr>
            <a:normAutofit/>
          </a:bodyPr>
          <a:lstStyle/>
          <a:p>
            <a:r>
              <a:rPr lang="en-US" dirty="0"/>
              <a:t>User Benefits</a:t>
            </a:r>
          </a:p>
        </p:txBody>
      </p:sp>
      <p:cxnSp>
        <p:nvCxnSpPr>
          <p:cNvPr id="36" name="Straight Connector 3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2257" y="2407436"/>
            <a:ext cx="3690257" cy="3461658"/>
          </a:xfrm>
        </p:spPr>
        <p:txBody>
          <a:bodyPr vert="horz" lIns="0" tIns="45720" rIns="0" bIns="45720" rtlCol="0" anchor="t">
            <a:normAutofit lnSpcReduction="10000"/>
          </a:bodyPr>
          <a:lstStyle/>
          <a:p>
            <a:r>
              <a:rPr lang="en-US" dirty="0"/>
              <a:t>     Your Journey, Your Way</a:t>
            </a:r>
          </a:p>
          <a:p>
            <a:pPr marL="383540" lvl="1"/>
            <a:r>
              <a:rPr lang="en-US" dirty="0"/>
              <a:t>Experience the benefits of  personalized recommendations</a:t>
            </a:r>
          </a:p>
          <a:p>
            <a:pPr marL="566420" lvl="2"/>
            <a:r>
              <a:rPr lang="en-US" sz="1800" dirty="0"/>
              <a:t>Save time with efficient trip planning</a:t>
            </a:r>
          </a:p>
          <a:p>
            <a:pPr marL="566420" lvl="2"/>
            <a:r>
              <a:rPr lang="en-US" sz="1800" dirty="0"/>
              <a:t>Enjoy tailored itineraries that match your preferences</a:t>
            </a:r>
          </a:p>
          <a:p>
            <a:pPr marL="566420" lvl="2"/>
            <a:r>
              <a:rPr lang="en-US" sz="1800" dirty="0"/>
              <a:t>Increase satisfaction by discovering hidden gems and personalized experiences</a:t>
            </a:r>
          </a:p>
        </p:txBody>
      </p:sp>
      <p:pic>
        <p:nvPicPr>
          <p:cNvPr id="6" name="Picture 5">
            <a:extLst>
              <a:ext uri="{FF2B5EF4-FFF2-40B4-BE49-F238E27FC236}">
                <a16:creationId xmlns:a16="http://schemas.microsoft.com/office/drawing/2014/main" id="{D9B77D75-7F32-1366-21A4-A71210CBFD1D}"/>
              </a:ext>
            </a:extLst>
          </p:cNvPr>
          <p:cNvPicPr>
            <a:picLocks noChangeAspect="1"/>
          </p:cNvPicPr>
          <p:nvPr/>
        </p:nvPicPr>
        <p:blipFill>
          <a:blip r:embed="rId2">
            <a:extLst>
              <a:ext uri="{28A0092B-C50C-407E-A947-70E740481C1C}">
                <a14:useLocalDpi xmlns:a14="http://schemas.microsoft.com/office/drawing/2010/main" val="0"/>
              </a:ext>
            </a:extLst>
          </a:blip>
          <a:srcRect l="1242" r="1242"/>
          <a:stretch/>
        </p:blipFill>
        <p:spPr>
          <a:xfrm>
            <a:off x="4648201" y="640081"/>
            <a:ext cx="6909801" cy="5314406"/>
          </a:xfrm>
          <a:prstGeom prst="rect">
            <a:avLst/>
          </a:prstGeom>
        </p:spPr>
      </p:pic>
      <p:sp>
        <p:nvSpPr>
          <p:cNvPr id="37" name="Rectangle 3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2786506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Types of Recommendations</a:t>
            </a:r>
          </a:p>
        </p:txBody>
      </p:sp>
      <p:pic>
        <p:nvPicPr>
          <p:cNvPr id="6" name="Picture 5">
            <a:extLst>
              <a:ext uri="{FF2B5EF4-FFF2-40B4-BE49-F238E27FC236}">
                <a16:creationId xmlns:a16="http://schemas.microsoft.com/office/drawing/2014/main" id="{C27D5D53-C6E9-315D-2E6A-775B56E6E618}"/>
              </a:ext>
            </a:extLst>
          </p:cNvPr>
          <p:cNvPicPr>
            <a:picLocks noChangeAspect="1"/>
          </p:cNvPicPr>
          <p:nvPr/>
        </p:nvPicPr>
        <p:blipFill>
          <a:blip r:embed="rId2">
            <a:extLst>
              <a:ext uri="{28A0092B-C50C-407E-A947-70E740481C1C}">
                <a14:useLocalDpi xmlns:a14="http://schemas.microsoft.com/office/drawing/2010/main" val="0"/>
              </a:ext>
            </a:extLst>
          </a:blip>
          <a:srcRect l="19343" r="19343"/>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pPr lvl="0"/>
            <a:r>
              <a:rPr lang="en-US" dirty="0"/>
              <a:t> Diverse Suggestions</a:t>
            </a:r>
          </a:p>
          <a:p>
            <a:pPr marL="383540" lvl="1"/>
            <a:r>
              <a:rPr lang="en-US" dirty="0"/>
              <a:t>offers a wide array of recommendations</a:t>
            </a:r>
          </a:p>
          <a:p>
            <a:pPr marL="566420" lvl="2"/>
            <a:r>
              <a:rPr lang="en-US" dirty="0"/>
              <a:t>Accommodations: From boutique hotels to cozy vacation rentals</a:t>
            </a:r>
          </a:p>
          <a:p>
            <a:pPr marL="566420" lvl="2"/>
            <a:r>
              <a:rPr lang="en-US" dirty="0"/>
              <a:t>Activities: Adventure, cultural, or relaxation – find the perfect activity for your trip</a:t>
            </a:r>
          </a:p>
          <a:p>
            <a:pPr marL="566420" lvl="2"/>
            <a:r>
              <a:rPr lang="en-US" dirty="0"/>
              <a:t>Dining: Discover local flavors and hidden culinary gems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42514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Testimonials</a:t>
            </a:r>
          </a:p>
        </p:txBody>
      </p:sp>
      <p:pic>
        <p:nvPicPr>
          <p:cNvPr id="6" name="Picture 5">
            <a:extLst>
              <a:ext uri="{FF2B5EF4-FFF2-40B4-BE49-F238E27FC236}">
                <a16:creationId xmlns:a16="http://schemas.microsoft.com/office/drawing/2014/main" id="{C312F061-33BC-3DCF-6FC6-F3B511085BA4}"/>
              </a:ext>
            </a:extLst>
          </p:cNvPr>
          <p:cNvPicPr>
            <a:picLocks noChangeAspect="1"/>
          </p:cNvPicPr>
          <p:nvPr/>
        </p:nvPicPr>
        <p:blipFill rotWithShape="1">
          <a:blip r:embed="rId2">
            <a:extLst>
              <a:ext uri="{28A0092B-C50C-407E-A947-70E740481C1C}">
                <a14:useLocalDpi xmlns:a14="http://schemas.microsoft.com/office/drawing/2010/main" val="0"/>
              </a:ext>
            </a:extLst>
          </a:blip>
          <a:srcRect l="9100" r="19997"/>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pPr lvl="0"/>
            <a:r>
              <a:rPr lang="en-US" dirty="0"/>
              <a:t> Hear from Our Travelers</a:t>
            </a:r>
          </a:p>
          <a:p>
            <a:pPr marL="383540" lvl="1"/>
            <a:r>
              <a:rPr lang="en-US" dirty="0"/>
              <a:t>"A truly personalized travel experience! made our trip unforgettable."</a:t>
            </a:r>
          </a:p>
          <a:p>
            <a:pPr marL="383540" lvl="1"/>
            <a:r>
              <a:rPr lang="en-US" dirty="0"/>
              <a:t>"The recommendations were spot-on, reflecting our interests and preferences perfectly."</a:t>
            </a:r>
          </a:p>
          <a:p>
            <a:pPr marL="383540" lvl="1"/>
            <a:r>
              <a:rPr lang="en-US" dirty="0"/>
              <a:t>Real testimonials from our satisfied users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7652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Case Studies</a:t>
            </a:r>
          </a:p>
        </p:txBody>
      </p:sp>
      <p:pic>
        <p:nvPicPr>
          <p:cNvPr id="6" name="Picture 5">
            <a:extLst>
              <a:ext uri="{FF2B5EF4-FFF2-40B4-BE49-F238E27FC236}">
                <a16:creationId xmlns:a16="http://schemas.microsoft.com/office/drawing/2014/main" id="{BDF51B2C-573E-7521-49F4-F83F77CD2BF2}"/>
              </a:ext>
            </a:extLst>
          </p:cNvPr>
          <p:cNvPicPr>
            <a:picLocks noChangeAspect="1"/>
          </p:cNvPicPr>
          <p:nvPr/>
        </p:nvPicPr>
        <p:blipFill>
          <a:blip r:embed="rId2">
            <a:extLst>
              <a:ext uri="{28A0092B-C50C-407E-A947-70E740481C1C}">
                <a14:useLocalDpi xmlns:a14="http://schemas.microsoft.com/office/drawing/2010/main" val="0"/>
              </a:ext>
            </a:extLst>
          </a:blip>
          <a:srcRect l="2297" r="2297"/>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vert="horz" lIns="0" tIns="45720" rIns="0" bIns="45720" rtlCol="0" anchor="t">
            <a:normAutofit/>
          </a:bodyPr>
          <a:lstStyle/>
          <a:p>
            <a:r>
              <a:rPr lang="en-US" dirty="0"/>
              <a:t>   Real-World Success Stories</a:t>
            </a:r>
          </a:p>
          <a:p>
            <a:pPr marL="383540" lvl="1"/>
            <a:r>
              <a:rPr lang="en-US" dirty="0"/>
              <a:t>Case Study 1: "Family Adventure in "</a:t>
            </a:r>
          </a:p>
          <a:p>
            <a:pPr marL="566420" lvl="2"/>
            <a:r>
              <a:rPr lang="en-US" dirty="0"/>
              <a:t>Personalized recommendations led to a seamless family vacation, creating lasting memories</a:t>
            </a:r>
          </a:p>
          <a:p>
            <a:pPr marL="383540" lvl="1"/>
            <a:r>
              <a:rPr lang="en-US" dirty="0"/>
              <a:t>Case Study 2: "Solo Explorer in "</a:t>
            </a:r>
          </a:p>
          <a:p>
            <a:pPr marL="566420" lvl="2"/>
            <a:r>
              <a:rPr lang="en-US" dirty="0"/>
              <a:t>A solo traveler's journey enriched by tailored suggestions, discovering the essence of the destination</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5221964"/>
      </p:ext>
    </p:extLst>
  </p:cSld>
  <p:clrMapOvr>
    <a:masterClrMapping/>
  </p:clrMapOvr>
  <p:transition spd="slow">
    <p:wipe/>
  </p:transition>
</p:sld>
</file>

<file path=ppt/theme/theme1.xml><?xml version="1.0" encoding="utf-8"?>
<a:theme xmlns:a="http://schemas.openxmlformats.org/drawingml/2006/main" name="RetrospectVTI">
  <a:themeElements>
    <a:clrScheme name="AnalogousFromLightSeedLeftStep">
      <a:dk1>
        <a:srgbClr val="000000"/>
      </a:dk1>
      <a:lt1>
        <a:srgbClr val="FFFFFF"/>
      </a:lt1>
      <a:dk2>
        <a:srgbClr val="3C2A22"/>
      </a:dk2>
      <a:lt2>
        <a:srgbClr val="E5E2E8"/>
      </a:lt2>
      <a:accent1>
        <a:srgbClr val="92A87F"/>
      </a:accent1>
      <a:accent2>
        <a:srgbClr val="A0A571"/>
      </a:accent2>
      <a:accent3>
        <a:srgbClr val="AE9F7F"/>
      </a:accent3>
      <a:accent4>
        <a:srgbClr val="BA8F7F"/>
      </a:accent4>
      <a:accent5>
        <a:srgbClr val="C4929A"/>
      </a:accent5>
      <a:accent6>
        <a:srgbClr val="BA7FA0"/>
      </a:accent6>
      <a:hlink>
        <a:srgbClr val="8D69AE"/>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35</TotalTime>
  <Words>514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Avenir Next LT Pro</vt:lpstr>
      <vt:lpstr>Avenir Next LT Pro Light</vt:lpstr>
      <vt:lpstr>Calibri</vt:lpstr>
      <vt:lpstr>RetrospectVTI</vt:lpstr>
      <vt:lpstr>Unravel Earth </vt:lpstr>
      <vt:lpstr>MOTIVATION</vt:lpstr>
      <vt:lpstr> About Us</vt:lpstr>
      <vt:lpstr>The Power of Recommendations</vt:lpstr>
      <vt:lpstr>How Recommendations Work</vt:lpstr>
      <vt:lpstr>User Benefits</vt:lpstr>
      <vt:lpstr>Types of Recommendations</vt:lpstr>
      <vt:lpstr>Testimonials</vt:lpstr>
      <vt:lpstr>Case Studies</vt:lpstr>
      <vt:lpstr>Future Developments</vt:lpstr>
      <vt:lpstr>Slide 10: Get Started Today</vt:lpstr>
      <vt:lpstr>Blogs and Merchandise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Abhinavaditya saxena</cp:lastModifiedBy>
  <cp:revision>327</cp:revision>
  <dcterms:created xsi:type="dcterms:W3CDTF">2023-11-26T16:38:19Z</dcterms:created>
  <dcterms:modified xsi:type="dcterms:W3CDTF">2023-12-13T20:36:56Z</dcterms:modified>
</cp:coreProperties>
</file>