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1"/>
  </p:sldMasterIdLst>
  <p:sldIdLst>
    <p:sldId id="258" r:id="rId2"/>
    <p:sldId id="260" r:id="rId3"/>
    <p:sldId id="259" r:id="rId4"/>
    <p:sldId id="261" r:id="rId5"/>
    <p:sldId id="262" r:id="rId6"/>
    <p:sldId id="257" r:id="rId7"/>
    <p:sldId id="256" r:id="rId8"/>
    <p:sldId id="278" r:id="rId9"/>
    <p:sldId id="265" r:id="rId10"/>
    <p:sldId id="263" r:id="rId11"/>
    <p:sldId id="264" r:id="rId12"/>
    <p:sldId id="266" r:id="rId13"/>
    <p:sldId id="267" r:id="rId14"/>
    <p:sldId id="268" r:id="rId15"/>
    <p:sldId id="269" r:id="rId16"/>
    <p:sldId id="270" r:id="rId17"/>
    <p:sldId id="272" r:id="rId18"/>
    <p:sldId id="273" r:id="rId19"/>
    <p:sldId id="271" r:id="rId20"/>
    <p:sldId id="274" r:id="rId21"/>
    <p:sldId id="275" r:id="rId22"/>
    <p:sldId id="276" r:id="rId23"/>
    <p:sldId id="277"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85063C-F45A-47BB-8E30-AFB798370E09}" v="92" dt="2024-08-08T12:22:34.3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7" d="100"/>
          <a:sy n="47" d="100"/>
        </p:scale>
        <p:origin x="104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30T17:03:46.087"/>
    </inkml:context>
    <inkml:brush xml:id="br0">
      <inkml:brushProperty name="width" value="0.035" units="cm"/>
      <inkml:brushProperty name="height" value="0.035" units="cm"/>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30T17:03:49.712"/>
    </inkml:context>
    <inkml:brush xml:id="br0">
      <inkml:brushProperty name="width" value="0.035" units="cm"/>
      <inkml:brushProperty name="height" value="0.035" units="cm"/>
    </inkml:brush>
  </inkml:definitions>
  <inkml:trace contextRef="#ctx0" brushRef="#br0">1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8F9105-1137-47B0-87B7-D55A30E200CF}"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F487F-DBF7-4756-BB94-D92D26BC72B2}" type="slidenum">
              <a:rPr lang="en-IN" smtClean="0"/>
              <a:t>‹#›</a:t>
            </a:fld>
            <a:endParaRPr lang="en-IN"/>
          </a:p>
        </p:txBody>
      </p:sp>
    </p:spTree>
    <p:extLst>
      <p:ext uri="{BB962C8B-B14F-4D97-AF65-F5344CB8AC3E}">
        <p14:creationId xmlns:p14="http://schemas.microsoft.com/office/powerpoint/2010/main" val="207238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8F9105-1137-47B0-87B7-D55A30E200CF}"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F487F-DBF7-4756-BB94-D92D26BC72B2}" type="slidenum">
              <a:rPr lang="en-IN" smtClean="0"/>
              <a:t>‹#›</a:t>
            </a:fld>
            <a:endParaRPr lang="en-IN"/>
          </a:p>
        </p:txBody>
      </p:sp>
    </p:spTree>
    <p:extLst>
      <p:ext uri="{BB962C8B-B14F-4D97-AF65-F5344CB8AC3E}">
        <p14:creationId xmlns:p14="http://schemas.microsoft.com/office/powerpoint/2010/main" val="608208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8F9105-1137-47B0-87B7-D55A30E200CF}"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F487F-DBF7-4756-BB94-D92D26BC72B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69535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8F9105-1137-47B0-87B7-D55A30E200CF}"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F487F-DBF7-4756-BB94-D92D26BC72B2}" type="slidenum">
              <a:rPr lang="en-IN" smtClean="0"/>
              <a:t>‹#›</a:t>
            </a:fld>
            <a:endParaRPr lang="en-IN"/>
          </a:p>
        </p:txBody>
      </p:sp>
    </p:spTree>
    <p:extLst>
      <p:ext uri="{BB962C8B-B14F-4D97-AF65-F5344CB8AC3E}">
        <p14:creationId xmlns:p14="http://schemas.microsoft.com/office/powerpoint/2010/main" val="1799350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8F9105-1137-47B0-87B7-D55A30E200CF}"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F487F-DBF7-4756-BB94-D92D26BC72B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146663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8F9105-1137-47B0-87B7-D55A30E200CF}"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F487F-DBF7-4756-BB94-D92D26BC72B2}" type="slidenum">
              <a:rPr lang="en-IN" smtClean="0"/>
              <a:t>‹#›</a:t>
            </a:fld>
            <a:endParaRPr lang="en-IN"/>
          </a:p>
        </p:txBody>
      </p:sp>
    </p:spTree>
    <p:extLst>
      <p:ext uri="{BB962C8B-B14F-4D97-AF65-F5344CB8AC3E}">
        <p14:creationId xmlns:p14="http://schemas.microsoft.com/office/powerpoint/2010/main" val="39773398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8F9105-1137-47B0-87B7-D55A30E200CF}"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F487F-DBF7-4756-BB94-D92D26BC72B2}" type="slidenum">
              <a:rPr lang="en-IN" smtClean="0"/>
              <a:t>‹#›</a:t>
            </a:fld>
            <a:endParaRPr lang="en-IN"/>
          </a:p>
        </p:txBody>
      </p:sp>
    </p:spTree>
    <p:extLst>
      <p:ext uri="{BB962C8B-B14F-4D97-AF65-F5344CB8AC3E}">
        <p14:creationId xmlns:p14="http://schemas.microsoft.com/office/powerpoint/2010/main" val="17106475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8F9105-1137-47B0-87B7-D55A30E200CF}"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F487F-DBF7-4756-BB94-D92D26BC72B2}" type="slidenum">
              <a:rPr lang="en-IN" smtClean="0"/>
              <a:t>‹#›</a:t>
            </a:fld>
            <a:endParaRPr lang="en-IN"/>
          </a:p>
        </p:txBody>
      </p:sp>
    </p:spTree>
    <p:extLst>
      <p:ext uri="{BB962C8B-B14F-4D97-AF65-F5344CB8AC3E}">
        <p14:creationId xmlns:p14="http://schemas.microsoft.com/office/powerpoint/2010/main" val="2027705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8F9105-1137-47B0-87B7-D55A30E200CF}"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F487F-DBF7-4756-BB94-D92D26BC72B2}" type="slidenum">
              <a:rPr lang="en-IN" smtClean="0"/>
              <a:t>‹#›</a:t>
            </a:fld>
            <a:endParaRPr lang="en-IN"/>
          </a:p>
        </p:txBody>
      </p:sp>
    </p:spTree>
    <p:extLst>
      <p:ext uri="{BB962C8B-B14F-4D97-AF65-F5344CB8AC3E}">
        <p14:creationId xmlns:p14="http://schemas.microsoft.com/office/powerpoint/2010/main" val="888761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8F9105-1137-47B0-87B7-D55A30E200CF}"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F487F-DBF7-4756-BB94-D92D26BC72B2}" type="slidenum">
              <a:rPr lang="en-IN" smtClean="0"/>
              <a:t>‹#›</a:t>
            </a:fld>
            <a:endParaRPr lang="en-IN"/>
          </a:p>
        </p:txBody>
      </p:sp>
    </p:spTree>
    <p:extLst>
      <p:ext uri="{BB962C8B-B14F-4D97-AF65-F5344CB8AC3E}">
        <p14:creationId xmlns:p14="http://schemas.microsoft.com/office/powerpoint/2010/main" val="3453933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8F9105-1137-47B0-87B7-D55A30E200CF}" type="datetimeFigureOut">
              <a:rPr lang="en-IN" smtClean="0"/>
              <a:t>08-08-2024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1F487F-DBF7-4756-BB94-D92D26BC72B2}" type="slidenum">
              <a:rPr lang="en-IN" smtClean="0"/>
              <a:t>‹#›</a:t>
            </a:fld>
            <a:endParaRPr lang="en-IN"/>
          </a:p>
        </p:txBody>
      </p:sp>
    </p:spTree>
    <p:extLst>
      <p:ext uri="{BB962C8B-B14F-4D97-AF65-F5344CB8AC3E}">
        <p14:creationId xmlns:p14="http://schemas.microsoft.com/office/powerpoint/2010/main" val="2572847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8F9105-1137-47B0-87B7-D55A30E200CF}" type="datetimeFigureOut">
              <a:rPr lang="en-IN" smtClean="0"/>
              <a:t>08-08-2024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1F487F-DBF7-4756-BB94-D92D26BC72B2}" type="slidenum">
              <a:rPr lang="en-IN" smtClean="0"/>
              <a:t>‹#›</a:t>
            </a:fld>
            <a:endParaRPr lang="en-IN"/>
          </a:p>
        </p:txBody>
      </p:sp>
    </p:spTree>
    <p:extLst>
      <p:ext uri="{BB962C8B-B14F-4D97-AF65-F5344CB8AC3E}">
        <p14:creationId xmlns:p14="http://schemas.microsoft.com/office/powerpoint/2010/main" val="3755837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8F9105-1137-47B0-87B7-D55A30E200CF}" type="datetimeFigureOut">
              <a:rPr lang="en-IN" smtClean="0"/>
              <a:t>08-08-2024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1F487F-DBF7-4756-BB94-D92D26BC72B2}" type="slidenum">
              <a:rPr lang="en-IN" smtClean="0"/>
              <a:t>‹#›</a:t>
            </a:fld>
            <a:endParaRPr lang="en-IN"/>
          </a:p>
        </p:txBody>
      </p:sp>
    </p:spTree>
    <p:extLst>
      <p:ext uri="{BB962C8B-B14F-4D97-AF65-F5344CB8AC3E}">
        <p14:creationId xmlns:p14="http://schemas.microsoft.com/office/powerpoint/2010/main" val="678956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8F9105-1137-47B0-87B7-D55A30E200CF}" type="datetimeFigureOut">
              <a:rPr lang="en-IN" smtClean="0"/>
              <a:t>08-08-2024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1F487F-DBF7-4756-BB94-D92D26BC72B2}" type="slidenum">
              <a:rPr lang="en-IN" smtClean="0"/>
              <a:t>‹#›</a:t>
            </a:fld>
            <a:endParaRPr lang="en-IN"/>
          </a:p>
        </p:txBody>
      </p:sp>
    </p:spTree>
    <p:extLst>
      <p:ext uri="{BB962C8B-B14F-4D97-AF65-F5344CB8AC3E}">
        <p14:creationId xmlns:p14="http://schemas.microsoft.com/office/powerpoint/2010/main" val="4053460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8F9105-1137-47B0-87B7-D55A30E200CF}" type="datetimeFigureOut">
              <a:rPr lang="en-IN" smtClean="0"/>
              <a:t>08-08-2024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1F487F-DBF7-4756-BB94-D92D26BC72B2}" type="slidenum">
              <a:rPr lang="en-IN" smtClean="0"/>
              <a:t>‹#›</a:t>
            </a:fld>
            <a:endParaRPr lang="en-IN"/>
          </a:p>
        </p:txBody>
      </p:sp>
    </p:spTree>
    <p:extLst>
      <p:ext uri="{BB962C8B-B14F-4D97-AF65-F5344CB8AC3E}">
        <p14:creationId xmlns:p14="http://schemas.microsoft.com/office/powerpoint/2010/main" val="2130613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8F9105-1137-47B0-87B7-D55A30E200CF}" type="datetimeFigureOut">
              <a:rPr lang="en-IN" smtClean="0"/>
              <a:t>08-08-2024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1F487F-DBF7-4756-BB94-D92D26BC72B2}" type="slidenum">
              <a:rPr lang="en-IN" smtClean="0"/>
              <a:t>‹#›</a:t>
            </a:fld>
            <a:endParaRPr lang="en-IN"/>
          </a:p>
        </p:txBody>
      </p:sp>
    </p:spTree>
    <p:extLst>
      <p:ext uri="{BB962C8B-B14F-4D97-AF65-F5344CB8AC3E}">
        <p14:creationId xmlns:p14="http://schemas.microsoft.com/office/powerpoint/2010/main" val="3766269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B8F9105-1137-47B0-87B7-D55A30E200CF}" type="datetimeFigureOut">
              <a:rPr lang="en-IN" smtClean="0"/>
              <a:t>08-08-2024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B1F487F-DBF7-4756-BB94-D92D26BC72B2}" type="slidenum">
              <a:rPr lang="en-IN" smtClean="0"/>
              <a:t>‹#›</a:t>
            </a:fld>
            <a:endParaRPr lang="en-IN"/>
          </a:p>
        </p:txBody>
      </p:sp>
    </p:spTree>
    <p:extLst>
      <p:ext uri="{BB962C8B-B14F-4D97-AF65-F5344CB8AC3E}">
        <p14:creationId xmlns:p14="http://schemas.microsoft.com/office/powerpoint/2010/main" val="3660768356"/>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 id="2147483835" r:id="rId15"/>
    <p:sldLayoutId id="214748383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hbr.org/2016/06/visualizations-that-really-work" TargetMode="External"/><Relationship Id="rId2" Type="http://schemas.openxmlformats.org/officeDocument/2006/relationships/hyperlink" Target="https://rigorousthemes.com/blog/best-power-bi-dashboard-example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3.xml"/><Relationship Id="rId4" Type="http://schemas.openxmlformats.org/officeDocument/2006/relationships/customXml" Target="../ink/ink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A23EB-EBAC-5088-2842-572EFF62DF76}"/>
              </a:ext>
            </a:extLst>
          </p:cNvPr>
          <p:cNvSpPr>
            <a:spLocks noGrp="1"/>
          </p:cNvSpPr>
          <p:nvPr>
            <p:ph type="ctrTitle"/>
          </p:nvPr>
        </p:nvSpPr>
        <p:spPr>
          <a:xfrm>
            <a:off x="2212532" y="2336522"/>
            <a:ext cx="7766936" cy="1646302"/>
          </a:xfrm>
          <a:blipFill>
            <a:blip r:embed="rId2"/>
            <a:tile tx="0" ty="0" sx="100000" sy="100000" flip="none" algn="tl"/>
          </a:blipFill>
          <a:scene3d>
            <a:camera prst="orthographicFront"/>
            <a:lightRig rig="threePt" dir="t"/>
          </a:scene3d>
          <a:sp3d>
            <a:bevelT w="101600" prst="riblet"/>
          </a:sp3d>
        </p:spPr>
        <p:txBody>
          <a:bodyPr/>
          <a:lstStyle/>
          <a:p>
            <a:pPr algn="ctr"/>
            <a:r>
              <a:rPr lang="en-IN" b="1" i="1" u="sng" dirty="0">
                <a:solidFill>
                  <a:schemeClr val="tx2">
                    <a:lumMod val="75000"/>
                  </a:schemeClr>
                </a:solidFill>
              </a:rPr>
              <a:t>CAPSTONE PROJECT</a:t>
            </a:r>
            <a:br>
              <a:rPr lang="en-IN" b="1" i="1" u="sng" dirty="0">
                <a:solidFill>
                  <a:schemeClr val="tx2">
                    <a:lumMod val="75000"/>
                  </a:schemeClr>
                </a:solidFill>
              </a:rPr>
            </a:br>
            <a:r>
              <a:rPr lang="en-IN" b="1" i="1" u="sng" dirty="0">
                <a:solidFill>
                  <a:schemeClr val="tx2">
                    <a:lumMod val="75000"/>
                  </a:schemeClr>
                </a:solidFill>
              </a:rPr>
              <a:t>SALES ANALYTICS</a:t>
            </a:r>
          </a:p>
        </p:txBody>
      </p:sp>
    </p:spTree>
    <p:extLst>
      <p:ext uri="{BB962C8B-B14F-4D97-AF65-F5344CB8AC3E}">
        <p14:creationId xmlns:p14="http://schemas.microsoft.com/office/powerpoint/2010/main" val="4200612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65920-61D3-F4C5-30E0-F1C7FEFBEE8D}"/>
              </a:ext>
            </a:extLst>
          </p:cNvPr>
          <p:cNvSpPr>
            <a:spLocks noGrp="1"/>
          </p:cNvSpPr>
          <p:nvPr>
            <p:ph type="title"/>
          </p:nvPr>
        </p:nvSpPr>
        <p:spPr>
          <a:xfrm>
            <a:off x="677334" y="491108"/>
            <a:ext cx="8596668" cy="762000"/>
          </a:xfrm>
        </p:spPr>
        <p:txBody>
          <a:bodyPr/>
          <a:lstStyle/>
          <a:p>
            <a:pPr algn="ctr"/>
            <a:r>
              <a:rPr lang="en-IN" dirty="0"/>
              <a:t>Title: Key Sales Metrics</a:t>
            </a:r>
          </a:p>
        </p:txBody>
      </p:sp>
      <p:sp>
        <p:nvSpPr>
          <p:cNvPr id="4" name="Rectangle 1">
            <a:extLst>
              <a:ext uri="{FF2B5EF4-FFF2-40B4-BE49-F238E27FC236}">
                <a16:creationId xmlns:a16="http://schemas.microsoft.com/office/drawing/2014/main" id="{DB174FF0-AF89-698E-B5EC-BB9FD7AB16C1}"/>
              </a:ext>
            </a:extLst>
          </p:cNvPr>
          <p:cNvSpPr>
            <a:spLocks noGrp="1" noChangeArrowheads="1"/>
          </p:cNvSpPr>
          <p:nvPr>
            <p:ph idx="1"/>
          </p:nvPr>
        </p:nvSpPr>
        <p:spPr bwMode="auto">
          <a:xfrm>
            <a:off x="1216178" y="1253108"/>
            <a:ext cx="8596668" cy="5370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600" b="1" dirty="0"/>
              <a:t>Content:</a:t>
            </a:r>
            <a:endParaRPr lang="en-US" sz="1600" dirty="0"/>
          </a:p>
          <a:p>
            <a:pPr>
              <a:buFont typeface="Arial" panose="020B0604020202020204" pitchFamily="34" charset="0"/>
              <a:buChar char="•"/>
            </a:pPr>
            <a:r>
              <a:rPr lang="en-US" sz="1600" b="1" dirty="0"/>
              <a:t>Total Sales:</a:t>
            </a:r>
            <a:r>
              <a:rPr lang="en-US" sz="1600" dirty="0"/>
              <a:t> The total revenue generated over the specified period. This metric provides a comprehensive view of overall sales performance.</a:t>
            </a:r>
          </a:p>
          <a:p>
            <a:pPr>
              <a:buFont typeface="Arial" panose="020B0604020202020204" pitchFamily="34" charset="0"/>
              <a:buChar char="•"/>
            </a:pPr>
            <a:r>
              <a:rPr lang="en-US" sz="1600" b="1" dirty="0"/>
              <a:t>Sales Growth:</a:t>
            </a:r>
            <a:r>
              <a:rPr lang="en-US" sz="1600" dirty="0"/>
              <a:t> The percentage increase or decrease in sales compared to the previous period. This helps evaluate the success of sales strategies and market trends.</a:t>
            </a:r>
          </a:p>
          <a:p>
            <a:pPr>
              <a:buFont typeface="Arial" panose="020B0604020202020204" pitchFamily="34" charset="0"/>
              <a:buChar char="•"/>
            </a:pPr>
            <a:r>
              <a:rPr lang="en-US" sz="1600" b="1" dirty="0"/>
              <a:t>Market Share:</a:t>
            </a:r>
            <a:r>
              <a:rPr lang="en-US" sz="1600" dirty="0"/>
              <a:t> The company's percentage of total market sales compared to competitors. This indicates the company's competitive position within the industry.</a:t>
            </a:r>
          </a:p>
          <a:p>
            <a:r>
              <a:rPr lang="en-US" b="1" dirty="0"/>
              <a:t>Visual:</a:t>
            </a:r>
            <a:endParaRPr lang="en-US" dirty="0"/>
          </a:p>
          <a:p>
            <a:pPr>
              <a:buFont typeface="Arial" panose="020B0604020202020204" pitchFamily="34" charset="0"/>
              <a:buChar char="•"/>
            </a:pPr>
            <a:r>
              <a:rPr lang="en-US" b="1" dirty="0"/>
              <a:t>PowerBI Screenshot/Infographic:</a:t>
            </a:r>
            <a:endParaRPr lang="en-US" dirty="0"/>
          </a:p>
          <a:p>
            <a:pPr marL="742950" lvl="1" indent="-285750">
              <a:buFont typeface="Arial" panose="020B0604020202020204" pitchFamily="34" charset="0"/>
              <a:buChar char="•"/>
            </a:pPr>
            <a:r>
              <a:rPr lang="en-US" b="1" dirty="0"/>
              <a:t>Total Sales:</a:t>
            </a:r>
            <a:r>
              <a:rPr lang="en-US" dirty="0"/>
              <a:t> Display a bar chart or a table from PowerBI showing total sales figures.</a:t>
            </a:r>
          </a:p>
          <a:p>
            <a:pPr marL="742950" lvl="1" indent="-285750">
              <a:buFont typeface="Arial" panose="020B0604020202020204" pitchFamily="34" charset="0"/>
              <a:buChar char="•"/>
            </a:pPr>
            <a:r>
              <a:rPr lang="en-US" b="1" dirty="0"/>
              <a:t>Sales Growth:</a:t>
            </a:r>
            <a:r>
              <a:rPr lang="en-US" dirty="0"/>
              <a:t> Use a line chart or area graph to illustrate changes in sales growth over time.</a:t>
            </a:r>
          </a:p>
          <a:p>
            <a:pPr marL="742950" lvl="1" indent="-285750">
              <a:buFont typeface="Arial" panose="020B0604020202020204" pitchFamily="34" charset="0"/>
              <a:buChar char="•"/>
            </a:pPr>
            <a:r>
              <a:rPr lang="en-US" b="1" dirty="0"/>
              <a:t>Market Share:</a:t>
            </a:r>
            <a:r>
              <a:rPr lang="en-US" dirty="0"/>
              <a:t> Present a pie chart or donut chart from PowerBI to show the company’s market share relative to competitors.</a:t>
            </a:r>
          </a:p>
          <a:p>
            <a:pPr>
              <a:buFont typeface="Arial" panose="020B0604020202020204" pitchFamily="34" charset="0"/>
              <a:buChar char="•"/>
            </a:pPr>
            <a:endParaRPr lang="en-US" sz="20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6489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4908C5-106C-745D-E4DC-5D135FEFF7A1}"/>
              </a:ext>
            </a:extLst>
          </p:cNvPr>
          <p:cNvSpPr>
            <a:spLocks noGrp="1"/>
          </p:cNvSpPr>
          <p:nvPr>
            <p:ph idx="1"/>
          </p:nvPr>
        </p:nvSpPr>
        <p:spPr>
          <a:xfrm>
            <a:off x="1150862" y="217490"/>
            <a:ext cx="8596668" cy="2835954"/>
          </a:xfrm>
        </p:spPr>
        <p:txBody>
          <a:bodyPr/>
          <a:lstStyle/>
          <a:p>
            <a:r>
              <a:rPr lang="en-US" dirty="0"/>
              <a:t>Example Layout:</a:t>
            </a:r>
          </a:p>
          <a:p>
            <a:r>
              <a:rPr lang="en-US" dirty="0"/>
              <a:t>Title: Key Sales Metrics</a:t>
            </a:r>
          </a:p>
          <a:p>
            <a:r>
              <a:rPr lang="en-US" dirty="0"/>
              <a:t>Content:</a:t>
            </a:r>
          </a:p>
          <a:p>
            <a:r>
              <a:rPr lang="en-US" dirty="0"/>
              <a:t>Total Sales: $X million (Y% increase from previous period)Sales </a:t>
            </a:r>
          </a:p>
          <a:p>
            <a:r>
              <a:rPr lang="en-US" dirty="0"/>
              <a:t>Growth: Z% growth (compared to [Previous Period/Quarter/Year])Market Share: A% of total market</a:t>
            </a:r>
          </a:p>
          <a:p>
            <a:r>
              <a:rPr lang="en-US" dirty="0"/>
              <a:t>Visual:</a:t>
            </a:r>
            <a:endParaRPr lang="en-IN" dirty="0"/>
          </a:p>
        </p:txBody>
      </p:sp>
      <p:pic>
        <p:nvPicPr>
          <p:cNvPr id="9" name="Picture 8">
            <a:extLst>
              <a:ext uri="{FF2B5EF4-FFF2-40B4-BE49-F238E27FC236}">
                <a16:creationId xmlns:a16="http://schemas.microsoft.com/office/drawing/2014/main" id="{02934913-CCF7-6D51-3839-701E2027287A}"/>
              </a:ext>
            </a:extLst>
          </p:cNvPr>
          <p:cNvPicPr>
            <a:picLocks noChangeAspect="1"/>
          </p:cNvPicPr>
          <p:nvPr/>
        </p:nvPicPr>
        <p:blipFill>
          <a:blip r:embed="rId2"/>
          <a:stretch>
            <a:fillRect/>
          </a:stretch>
        </p:blipFill>
        <p:spPr>
          <a:xfrm>
            <a:off x="3004457" y="2498272"/>
            <a:ext cx="5910943" cy="4142238"/>
          </a:xfrm>
          <a:prstGeom prst="rect">
            <a:avLst/>
          </a:prstGeom>
        </p:spPr>
      </p:pic>
    </p:spTree>
    <p:extLst>
      <p:ext uri="{BB962C8B-B14F-4D97-AF65-F5344CB8AC3E}">
        <p14:creationId xmlns:p14="http://schemas.microsoft.com/office/powerpoint/2010/main" val="2204619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B65ED-8606-A5AE-D85D-8527B1511B76}"/>
              </a:ext>
            </a:extLst>
          </p:cNvPr>
          <p:cNvSpPr>
            <a:spLocks noGrp="1"/>
          </p:cNvSpPr>
          <p:nvPr>
            <p:ph type="title"/>
          </p:nvPr>
        </p:nvSpPr>
        <p:spPr>
          <a:xfrm>
            <a:off x="677334" y="609600"/>
            <a:ext cx="8596668" cy="696686"/>
          </a:xfrm>
        </p:spPr>
        <p:txBody>
          <a:bodyPr/>
          <a:lstStyle/>
          <a:p>
            <a:r>
              <a:rPr lang="en-US" dirty="0"/>
              <a:t>Slide Title: Sales Performance by Region</a:t>
            </a:r>
            <a:endParaRPr lang="en-IN" dirty="0"/>
          </a:p>
        </p:txBody>
      </p:sp>
      <p:sp>
        <p:nvSpPr>
          <p:cNvPr id="3" name="Content Placeholder 2">
            <a:extLst>
              <a:ext uri="{FF2B5EF4-FFF2-40B4-BE49-F238E27FC236}">
                <a16:creationId xmlns:a16="http://schemas.microsoft.com/office/drawing/2014/main" id="{7C59C24D-6840-2E74-151A-9CC04A2EE52F}"/>
              </a:ext>
            </a:extLst>
          </p:cNvPr>
          <p:cNvSpPr>
            <a:spLocks noGrp="1"/>
          </p:cNvSpPr>
          <p:nvPr>
            <p:ph idx="1"/>
          </p:nvPr>
        </p:nvSpPr>
        <p:spPr>
          <a:xfrm>
            <a:off x="677334" y="1306286"/>
            <a:ext cx="8596668" cy="3880773"/>
          </a:xfrm>
        </p:spPr>
        <p:txBody>
          <a:bodyPr>
            <a:normAutofit/>
          </a:bodyPr>
          <a:lstStyle/>
          <a:p>
            <a:r>
              <a:rPr lang="en-US" b="1" dirty="0"/>
              <a:t>Content:</a:t>
            </a:r>
            <a:endParaRPr lang="en-US" dirty="0"/>
          </a:p>
          <a:p>
            <a:pPr>
              <a:buFont typeface="Arial" panose="020B0604020202020204" pitchFamily="34" charset="0"/>
              <a:buChar char="•"/>
            </a:pPr>
            <a:r>
              <a:rPr lang="en-US" b="1" dirty="0"/>
              <a:t>Overview:</a:t>
            </a:r>
            <a:r>
              <a:rPr lang="en-US" dirty="0"/>
              <a:t> This section highlights how sales are distributed across different regions or territories. Understanding regional performance helps identify high-performing areas and regions needing improvement.</a:t>
            </a:r>
          </a:p>
          <a:p>
            <a:pPr>
              <a:buFont typeface="Arial" panose="020B0604020202020204" pitchFamily="34" charset="0"/>
              <a:buChar char="•"/>
            </a:pPr>
            <a:r>
              <a:rPr lang="en-US" b="1" dirty="0"/>
              <a:t>Key Metrics:</a:t>
            </a:r>
            <a:endParaRPr lang="en-US" dirty="0"/>
          </a:p>
          <a:p>
            <a:pPr marL="742950" lvl="1" indent="-285750">
              <a:buFont typeface="Arial" panose="020B0604020202020204" pitchFamily="34" charset="0"/>
              <a:buChar char="•"/>
            </a:pPr>
            <a:r>
              <a:rPr lang="en-US" b="1" dirty="0"/>
              <a:t>Total Sales by Region:</a:t>
            </a:r>
            <a:r>
              <a:rPr lang="en-US" dirty="0"/>
              <a:t> Compare sales figures across various regions to determine which areas are driving the most revenue.</a:t>
            </a:r>
          </a:p>
          <a:p>
            <a:pPr marL="742950" lvl="1" indent="-285750">
              <a:buFont typeface="Arial" panose="020B0604020202020204" pitchFamily="34" charset="0"/>
              <a:buChar char="•"/>
            </a:pPr>
            <a:r>
              <a:rPr lang="en-US" b="1" dirty="0"/>
              <a:t>Sales Growth by Region:</a:t>
            </a:r>
            <a:r>
              <a:rPr lang="en-US" dirty="0"/>
              <a:t> Evaluate how sales have changed over time in different regions.</a:t>
            </a:r>
          </a:p>
          <a:p>
            <a:pPr marL="742950" lvl="1" indent="-285750">
              <a:buFont typeface="Arial" panose="020B0604020202020204" pitchFamily="34" charset="0"/>
              <a:buChar char="•"/>
            </a:pPr>
            <a:r>
              <a:rPr lang="en-US" b="1" dirty="0"/>
              <a:t>Regional Market Share:</a:t>
            </a:r>
            <a:r>
              <a:rPr lang="en-US" dirty="0"/>
              <a:t> Analyze each region's contribution to the overall market share.</a:t>
            </a:r>
          </a:p>
          <a:p>
            <a:endParaRPr lang="en-IN" sz="2000" dirty="0"/>
          </a:p>
        </p:txBody>
      </p:sp>
    </p:spTree>
    <p:extLst>
      <p:ext uri="{BB962C8B-B14F-4D97-AF65-F5344CB8AC3E}">
        <p14:creationId xmlns:p14="http://schemas.microsoft.com/office/powerpoint/2010/main" val="3155168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4CE41C-FCE3-631E-305A-B61393DD403E}"/>
              </a:ext>
            </a:extLst>
          </p:cNvPr>
          <p:cNvSpPr>
            <a:spLocks noGrp="1"/>
          </p:cNvSpPr>
          <p:nvPr>
            <p:ph idx="1"/>
          </p:nvPr>
        </p:nvSpPr>
        <p:spPr>
          <a:xfrm>
            <a:off x="1797666" y="462418"/>
            <a:ext cx="8596668" cy="6395581"/>
          </a:xfrm>
        </p:spPr>
        <p:txBody>
          <a:bodyPr>
            <a:normAutofit/>
          </a:bodyPr>
          <a:lstStyle/>
          <a:p>
            <a:r>
              <a:rPr lang="en-US" b="1" dirty="0"/>
              <a:t>Visual:</a:t>
            </a:r>
            <a:endParaRPr lang="en-US" dirty="0"/>
          </a:p>
          <a:p>
            <a:pPr>
              <a:buFont typeface="Arial" panose="020B0604020202020204" pitchFamily="34" charset="0"/>
              <a:buChar char="•"/>
            </a:pPr>
            <a:r>
              <a:rPr lang="en-US" b="1" dirty="0"/>
              <a:t>PowerBI Screenshot/Infographic:</a:t>
            </a:r>
            <a:endParaRPr lang="en-US" dirty="0"/>
          </a:p>
          <a:p>
            <a:pPr marL="742950" lvl="1" indent="-285750">
              <a:buFont typeface="Arial" panose="020B0604020202020204" pitchFamily="34" charset="0"/>
              <a:buChar char="•"/>
            </a:pPr>
            <a:r>
              <a:rPr lang="en-US" sz="1800" b="1" dirty="0"/>
              <a:t>Map Visualization:</a:t>
            </a:r>
            <a:r>
              <a:rPr lang="en-US" sz="1800" dirty="0"/>
              <a:t> Include a map from PowerBI showing sales distribution across different regions. Highlight regions with the highest and lowest sales.</a:t>
            </a:r>
          </a:p>
          <a:p>
            <a:pPr marL="742950" lvl="1" indent="-285750">
              <a:buFont typeface="Arial" panose="020B0604020202020204" pitchFamily="34" charset="0"/>
              <a:buChar char="•"/>
            </a:pPr>
            <a:r>
              <a:rPr lang="en-US" sz="1800" b="1" dirty="0"/>
              <a:t>Bar Chart:</a:t>
            </a:r>
            <a:r>
              <a:rPr lang="en-US" sz="1800" dirty="0"/>
              <a:t> Present a bar chart or column chart from PowerBI depicting total sales figures for each region.</a:t>
            </a:r>
          </a:p>
          <a:p>
            <a:pPr marL="742950" lvl="1" indent="-285750">
              <a:buFont typeface="Arial" panose="020B0604020202020204" pitchFamily="34" charset="0"/>
              <a:buChar char="•"/>
            </a:pPr>
            <a:r>
              <a:rPr lang="en-US" sz="1800" b="1" dirty="0"/>
              <a:t>Regional Breakdown:</a:t>
            </a:r>
            <a:r>
              <a:rPr lang="en-US" sz="1800" dirty="0"/>
              <a:t> Use a table or pie chart from PowerBI to show the proportion of total sales attributed to each region.</a:t>
            </a:r>
          </a:p>
          <a:p>
            <a:pPr marL="0" indent="0">
              <a:buNone/>
            </a:pPr>
            <a:r>
              <a:rPr lang="en-US" b="1" dirty="0"/>
              <a:t>Example Layout</a:t>
            </a:r>
            <a:r>
              <a:rPr lang="en-US" dirty="0"/>
              <a:t>:</a:t>
            </a:r>
          </a:p>
          <a:p>
            <a:r>
              <a:rPr lang="en-US" dirty="0"/>
              <a:t>Title: Sales Performance by Region</a:t>
            </a:r>
          </a:p>
          <a:p>
            <a:r>
              <a:rPr lang="en-US" dirty="0"/>
              <a:t>Content:</a:t>
            </a:r>
          </a:p>
          <a:p>
            <a:r>
              <a:rPr lang="en-US" dirty="0"/>
              <a:t>Total Sales by Region: Overview of sales figures across all regions.</a:t>
            </a:r>
          </a:p>
          <a:p>
            <a:r>
              <a:rPr lang="en-US" dirty="0"/>
              <a:t>Sales Growth by Region: Growth percentages for each region.</a:t>
            </a:r>
          </a:p>
          <a:p>
            <a:r>
              <a:rPr lang="en-US" dirty="0"/>
              <a:t>Regional Market Share: Market share distribution by region.</a:t>
            </a:r>
          </a:p>
          <a:p>
            <a:r>
              <a:rPr lang="en-US" dirty="0"/>
              <a:t>Visual:</a:t>
            </a:r>
            <a:endParaRPr lang="en-IN" dirty="0"/>
          </a:p>
        </p:txBody>
      </p:sp>
    </p:spTree>
    <p:extLst>
      <p:ext uri="{BB962C8B-B14F-4D97-AF65-F5344CB8AC3E}">
        <p14:creationId xmlns:p14="http://schemas.microsoft.com/office/powerpoint/2010/main" val="1590508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880B728-4207-689A-1438-49AF850FE4D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31010" y="195944"/>
            <a:ext cx="4694134" cy="3641272"/>
          </a:xfrm>
          <a:prstGeom prst="rect">
            <a:avLst/>
          </a:prstGeom>
        </p:spPr>
      </p:pic>
      <p:pic>
        <p:nvPicPr>
          <p:cNvPr id="7" name="Picture 6">
            <a:extLst>
              <a:ext uri="{FF2B5EF4-FFF2-40B4-BE49-F238E27FC236}">
                <a16:creationId xmlns:a16="http://schemas.microsoft.com/office/drawing/2014/main" id="{A7481CBB-D68D-DA6A-1F4D-EBDB7942EC16}"/>
              </a:ext>
            </a:extLst>
          </p:cNvPr>
          <p:cNvPicPr>
            <a:picLocks noChangeAspect="1"/>
          </p:cNvPicPr>
          <p:nvPr/>
        </p:nvPicPr>
        <p:blipFill>
          <a:blip r:embed="rId3"/>
          <a:stretch>
            <a:fillRect/>
          </a:stretch>
        </p:blipFill>
        <p:spPr>
          <a:xfrm>
            <a:off x="5225144" y="195944"/>
            <a:ext cx="4147456" cy="3641272"/>
          </a:xfrm>
          <a:prstGeom prst="rect">
            <a:avLst/>
          </a:prstGeom>
        </p:spPr>
      </p:pic>
      <p:pic>
        <p:nvPicPr>
          <p:cNvPr id="9" name="Picture 8">
            <a:extLst>
              <a:ext uri="{FF2B5EF4-FFF2-40B4-BE49-F238E27FC236}">
                <a16:creationId xmlns:a16="http://schemas.microsoft.com/office/drawing/2014/main" id="{491C00BB-E0CE-DC20-DE5E-BEACC7BB4BD8}"/>
              </a:ext>
            </a:extLst>
          </p:cNvPr>
          <p:cNvPicPr>
            <a:picLocks noChangeAspect="1"/>
          </p:cNvPicPr>
          <p:nvPr/>
        </p:nvPicPr>
        <p:blipFill>
          <a:blip r:embed="rId4"/>
          <a:stretch>
            <a:fillRect/>
          </a:stretch>
        </p:blipFill>
        <p:spPr>
          <a:xfrm>
            <a:off x="1992086" y="3837216"/>
            <a:ext cx="6841671" cy="2824840"/>
          </a:xfrm>
          <a:prstGeom prst="rect">
            <a:avLst/>
          </a:prstGeom>
        </p:spPr>
      </p:pic>
    </p:spTree>
    <p:extLst>
      <p:ext uri="{BB962C8B-B14F-4D97-AF65-F5344CB8AC3E}">
        <p14:creationId xmlns:p14="http://schemas.microsoft.com/office/powerpoint/2010/main" val="2939561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AED0E-43B2-EC0B-B6A0-7EFC01C53DB7}"/>
              </a:ext>
            </a:extLst>
          </p:cNvPr>
          <p:cNvSpPr>
            <a:spLocks noGrp="1"/>
          </p:cNvSpPr>
          <p:nvPr>
            <p:ph type="title"/>
          </p:nvPr>
        </p:nvSpPr>
        <p:spPr>
          <a:xfrm>
            <a:off x="677334" y="609600"/>
            <a:ext cx="8596668" cy="745671"/>
          </a:xfrm>
        </p:spPr>
        <p:txBody>
          <a:bodyPr>
            <a:normAutofit/>
          </a:bodyPr>
          <a:lstStyle/>
          <a:p>
            <a:pPr algn="ctr"/>
            <a:r>
              <a:rPr lang="en-IN" b="1" dirty="0"/>
              <a:t>SALES TRENDS OVER TIME</a:t>
            </a:r>
          </a:p>
        </p:txBody>
      </p:sp>
      <p:sp>
        <p:nvSpPr>
          <p:cNvPr id="3" name="Content Placeholder 2">
            <a:extLst>
              <a:ext uri="{FF2B5EF4-FFF2-40B4-BE49-F238E27FC236}">
                <a16:creationId xmlns:a16="http://schemas.microsoft.com/office/drawing/2014/main" id="{DCB2CA73-7D7F-DADE-EB41-A232894D1109}"/>
              </a:ext>
            </a:extLst>
          </p:cNvPr>
          <p:cNvSpPr>
            <a:spLocks noGrp="1"/>
          </p:cNvSpPr>
          <p:nvPr>
            <p:ph idx="1"/>
          </p:nvPr>
        </p:nvSpPr>
        <p:spPr>
          <a:xfrm>
            <a:off x="677334" y="1488614"/>
            <a:ext cx="8596668" cy="4373344"/>
          </a:xfrm>
        </p:spPr>
        <p:txBody>
          <a:bodyPr>
            <a:normAutofit/>
          </a:bodyPr>
          <a:lstStyle/>
          <a:p>
            <a:r>
              <a:rPr lang="en-US" b="1" dirty="0"/>
              <a:t>Title:</a:t>
            </a:r>
            <a:r>
              <a:rPr lang="en-US" dirty="0"/>
              <a:t> Sales Trends Over Time</a:t>
            </a:r>
          </a:p>
          <a:p>
            <a:r>
              <a:rPr lang="en-US" b="1" dirty="0"/>
              <a:t>Content:</a:t>
            </a:r>
            <a:endParaRPr lang="en-US" dirty="0"/>
          </a:p>
          <a:p>
            <a:pPr>
              <a:buFont typeface="Arial" panose="020B0604020202020204" pitchFamily="34" charset="0"/>
              <a:buChar char="•"/>
            </a:pPr>
            <a:r>
              <a:rPr lang="en-US" b="1" dirty="0"/>
              <a:t>Overview:</a:t>
            </a:r>
            <a:r>
              <a:rPr lang="en-US" dirty="0"/>
              <a:t> Analyze how sales figures have evolved over the specified period to identify trends and patterns. This helps in understanding seasonal effects, market dynamics, and the impact of various sales strategies.</a:t>
            </a:r>
          </a:p>
          <a:p>
            <a:pPr>
              <a:buFont typeface="Arial" panose="020B0604020202020204" pitchFamily="34" charset="0"/>
              <a:buChar char="•"/>
            </a:pPr>
            <a:r>
              <a:rPr lang="en-US" b="1" dirty="0"/>
              <a:t>Key Points:</a:t>
            </a:r>
            <a:endParaRPr lang="en-US" dirty="0"/>
          </a:p>
          <a:p>
            <a:pPr marL="742950" lvl="1" indent="-285750">
              <a:buFont typeface="Arial" panose="020B0604020202020204" pitchFamily="34" charset="0"/>
              <a:buChar char="•"/>
            </a:pPr>
            <a:r>
              <a:rPr lang="en-US" b="1" dirty="0"/>
              <a:t>Overall Trend:</a:t>
            </a:r>
            <a:r>
              <a:rPr lang="en-US" dirty="0"/>
              <a:t> Highlight the general direction of sales over time (e.g., upward, downward, or stable).</a:t>
            </a:r>
          </a:p>
          <a:p>
            <a:pPr marL="742950" lvl="1" indent="-285750">
              <a:buFont typeface="Arial" panose="020B0604020202020204" pitchFamily="34" charset="0"/>
              <a:buChar char="•"/>
            </a:pPr>
            <a:r>
              <a:rPr lang="en-US" b="1" dirty="0"/>
              <a:t>Seasonal Patterns:</a:t>
            </a:r>
            <a:r>
              <a:rPr lang="en-US" dirty="0"/>
              <a:t> Identify any recurring patterns or fluctuations in sales that correspond to different times of the year.</a:t>
            </a:r>
          </a:p>
          <a:p>
            <a:pPr marL="742950" lvl="1" indent="-285750">
              <a:buFont typeface="Arial" panose="020B0604020202020204" pitchFamily="34" charset="0"/>
              <a:buChar char="•"/>
            </a:pPr>
            <a:r>
              <a:rPr lang="en-US" b="1" dirty="0"/>
              <a:t>Impact of Events:</a:t>
            </a:r>
            <a:r>
              <a:rPr lang="en-US" dirty="0"/>
              <a:t> Note any significant events or promotions that may have influenced sales trends.</a:t>
            </a:r>
          </a:p>
          <a:p>
            <a:endParaRPr lang="en-IN" dirty="0"/>
          </a:p>
        </p:txBody>
      </p:sp>
    </p:spTree>
    <p:extLst>
      <p:ext uri="{BB962C8B-B14F-4D97-AF65-F5344CB8AC3E}">
        <p14:creationId xmlns:p14="http://schemas.microsoft.com/office/powerpoint/2010/main" val="3334941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197F15-DB40-DEC3-83B8-FC6E5F1680C6}"/>
              </a:ext>
            </a:extLst>
          </p:cNvPr>
          <p:cNvSpPr>
            <a:spLocks noGrp="1"/>
          </p:cNvSpPr>
          <p:nvPr>
            <p:ph idx="1"/>
          </p:nvPr>
        </p:nvSpPr>
        <p:spPr>
          <a:xfrm>
            <a:off x="758976" y="310244"/>
            <a:ext cx="9707638" cy="5976256"/>
          </a:xfrm>
        </p:spPr>
        <p:txBody>
          <a:bodyPr>
            <a:normAutofit lnSpcReduction="10000"/>
          </a:bodyPr>
          <a:lstStyle/>
          <a:p>
            <a:pPr marL="0" indent="0">
              <a:buNone/>
            </a:pPr>
            <a:r>
              <a:rPr lang="en-US" b="1" dirty="0"/>
              <a:t>Visual:</a:t>
            </a:r>
          </a:p>
          <a:p>
            <a:pPr marL="0" indent="0">
              <a:buNone/>
            </a:pPr>
            <a:r>
              <a:rPr lang="en-US" dirty="0"/>
              <a:t>PowerBI Line Chart/Time Series Graph:</a:t>
            </a:r>
          </a:p>
          <a:p>
            <a:pPr marL="0" indent="0">
              <a:buNone/>
            </a:pPr>
            <a:r>
              <a:rPr lang="en-US" dirty="0"/>
              <a:t>Line Chart: Include a line chart from PowerBI showing sales data across the specified period. This visual should depict changes in sales over time, with clear markers for significant peaks or troughs.</a:t>
            </a:r>
          </a:p>
          <a:p>
            <a:pPr marL="0" indent="0">
              <a:buNone/>
            </a:pPr>
            <a:r>
              <a:rPr lang="en-US" dirty="0"/>
              <a:t>Time Series Graph: Alternatively, use a time series graph to illustrate sales performance, showing trends, seasonality, and anomalies.</a:t>
            </a:r>
          </a:p>
          <a:p>
            <a:pPr marL="0" indent="0">
              <a:buNone/>
            </a:pPr>
            <a:r>
              <a:rPr lang="en-US" sz="2200" b="1" dirty="0"/>
              <a:t>Example Layout:</a:t>
            </a:r>
          </a:p>
          <a:p>
            <a:pPr marL="0" indent="0">
              <a:buNone/>
            </a:pPr>
            <a:r>
              <a:rPr lang="en-US" b="1" dirty="0"/>
              <a:t>Title: </a:t>
            </a:r>
          </a:p>
          <a:p>
            <a:pPr marL="0" indent="0">
              <a:buNone/>
            </a:pPr>
            <a:r>
              <a:rPr lang="en-US" dirty="0"/>
              <a:t>Sales Trends Over Time</a:t>
            </a:r>
          </a:p>
          <a:p>
            <a:pPr marL="0" indent="0">
              <a:buNone/>
            </a:pPr>
            <a:r>
              <a:rPr lang="en-US" b="1" dirty="0"/>
              <a:t>Content:</a:t>
            </a:r>
          </a:p>
          <a:p>
            <a:pPr marL="0" indent="0">
              <a:buNone/>
            </a:pPr>
            <a:r>
              <a:rPr lang="en-US" dirty="0"/>
              <a:t>Overall Trend: Describe the general direction of sales (e.g., increasing steadily, experiencing seasonal highs and lows).</a:t>
            </a:r>
          </a:p>
          <a:p>
            <a:pPr marL="0" indent="0">
              <a:buNone/>
            </a:pPr>
            <a:r>
              <a:rPr lang="en-US" dirty="0"/>
              <a:t>Seasonal Patterns: Point out any seasonal variations in sales figures.</a:t>
            </a:r>
          </a:p>
          <a:p>
            <a:pPr marL="0" indent="0">
              <a:buNone/>
            </a:pPr>
            <a:r>
              <a:rPr lang="en-US" dirty="0"/>
              <a:t>Impact of Events: Mention any specific events or strategies that significantly impacted sales.</a:t>
            </a:r>
          </a:p>
          <a:p>
            <a:pPr marL="0" indent="0">
              <a:buNone/>
            </a:pPr>
            <a:r>
              <a:rPr lang="en-US" dirty="0"/>
              <a:t>Visual:[Insert PowerBI Line Chart/Time Series Graph Here]</a:t>
            </a:r>
            <a:endParaRPr lang="en-IN" dirty="0"/>
          </a:p>
        </p:txBody>
      </p:sp>
    </p:spTree>
    <p:extLst>
      <p:ext uri="{BB962C8B-B14F-4D97-AF65-F5344CB8AC3E}">
        <p14:creationId xmlns:p14="http://schemas.microsoft.com/office/powerpoint/2010/main" val="3976811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2FF6C13-B86A-900D-AC2D-F60CB242E336}"/>
              </a:ext>
            </a:extLst>
          </p:cNvPr>
          <p:cNvPicPr>
            <a:picLocks noGrp="1" noChangeAspect="1"/>
          </p:cNvPicPr>
          <p:nvPr>
            <p:ph idx="1"/>
          </p:nvPr>
        </p:nvPicPr>
        <p:blipFill>
          <a:blip r:embed="rId2"/>
          <a:stretch>
            <a:fillRect/>
          </a:stretch>
        </p:blipFill>
        <p:spPr>
          <a:xfrm>
            <a:off x="1812471" y="1499153"/>
            <a:ext cx="6678385" cy="4313818"/>
          </a:xfrm>
        </p:spPr>
      </p:pic>
    </p:spTree>
    <p:extLst>
      <p:ext uri="{BB962C8B-B14F-4D97-AF65-F5344CB8AC3E}">
        <p14:creationId xmlns:p14="http://schemas.microsoft.com/office/powerpoint/2010/main" val="3978352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65295-76BF-3745-16C4-819BDB849398}"/>
              </a:ext>
            </a:extLst>
          </p:cNvPr>
          <p:cNvSpPr>
            <a:spLocks noGrp="1"/>
          </p:cNvSpPr>
          <p:nvPr>
            <p:ph type="title"/>
          </p:nvPr>
        </p:nvSpPr>
        <p:spPr>
          <a:xfrm>
            <a:off x="677334" y="609600"/>
            <a:ext cx="8596668" cy="876300"/>
          </a:xfrm>
        </p:spPr>
        <p:txBody>
          <a:bodyPr/>
          <a:lstStyle/>
          <a:p>
            <a:pPr algn="ctr"/>
            <a:r>
              <a:rPr lang="en-IN" dirty="0"/>
              <a:t>CUSTOMER SEGMENTATION</a:t>
            </a:r>
          </a:p>
        </p:txBody>
      </p:sp>
      <p:sp>
        <p:nvSpPr>
          <p:cNvPr id="3" name="Content Placeholder 2">
            <a:extLst>
              <a:ext uri="{FF2B5EF4-FFF2-40B4-BE49-F238E27FC236}">
                <a16:creationId xmlns:a16="http://schemas.microsoft.com/office/drawing/2014/main" id="{D262AF92-FC61-5545-4431-9DFBBFD4103A}"/>
              </a:ext>
            </a:extLst>
          </p:cNvPr>
          <p:cNvSpPr>
            <a:spLocks noGrp="1"/>
          </p:cNvSpPr>
          <p:nvPr>
            <p:ph idx="1"/>
          </p:nvPr>
        </p:nvSpPr>
        <p:spPr>
          <a:xfrm>
            <a:off x="954920" y="1278846"/>
            <a:ext cx="8596668" cy="4354511"/>
          </a:xfrm>
        </p:spPr>
        <p:txBody>
          <a:bodyPr>
            <a:normAutofit/>
          </a:bodyPr>
          <a:lstStyle/>
          <a:p>
            <a:pPr marL="0" indent="0">
              <a:buNone/>
            </a:pPr>
            <a:endParaRPr lang="en-US" dirty="0"/>
          </a:p>
          <a:p>
            <a:r>
              <a:rPr lang="en-US" b="1" dirty="0"/>
              <a:t>Content:</a:t>
            </a:r>
            <a:endParaRPr lang="en-US" dirty="0"/>
          </a:p>
          <a:p>
            <a:pPr>
              <a:buFont typeface="Arial" panose="020B0604020202020204" pitchFamily="34" charset="0"/>
              <a:buChar char="•"/>
            </a:pPr>
            <a:r>
              <a:rPr lang="en-US" b="1" dirty="0"/>
              <a:t>Overview:</a:t>
            </a:r>
            <a:r>
              <a:rPr lang="en-US" dirty="0"/>
              <a:t> Analyze different customer segments and their impact on overall sales. Understanding customer segmentation helps tailor marketing strategies and optimize sales approaches for each group.</a:t>
            </a:r>
          </a:p>
          <a:p>
            <a:pPr>
              <a:buFont typeface="Arial" panose="020B0604020202020204" pitchFamily="34" charset="0"/>
              <a:buChar char="•"/>
            </a:pPr>
            <a:r>
              <a:rPr lang="en-US" b="1" dirty="0"/>
              <a:t>Key Insights:</a:t>
            </a:r>
            <a:endParaRPr lang="en-US" dirty="0"/>
          </a:p>
          <a:p>
            <a:pPr marL="742950" lvl="1" indent="-285750">
              <a:buFont typeface="Arial" panose="020B0604020202020204" pitchFamily="34" charset="0"/>
              <a:buChar char="•"/>
            </a:pPr>
            <a:r>
              <a:rPr lang="en-US" b="1" dirty="0"/>
              <a:t>Segment Contributions:</a:t>
            </a:r>
            <a:r>
              <a:rPr lang="en-US" dirty="0"/>
              <a:t> Highlight how each customer segment contributes to total sales, identifying the most profitable or largest segments.</a:t>
            </a:r>
          </a:p>
          <a:p>
            <a:pPr marL="742950" lvl="1" indent="-285750">
              <a:buFont typeface="Arial" panose="020B0604020202020204" pitchFamily="34" charset="0"/>
              <a:buChar char="•"/>
            </a:pPr>
            <a:r>
              <a:rPr lang="en-US" b="1" dirty="0"/>
              <a:t>Behavioral Trends:</a:t>
            </a:r>
            <a:r>
              <a:rPr lang="en-US" dirty="0"/>
              <a:t> Discuss any notable purchasing behaviors or preferences within different segments.</a:t>
            </a:r>
          </a:p>
          <a:p>
            <a:pPr marL="742950" lvl="1" indent="-285750">
              <a:buFont typeface="Arial" panose="020B0604020202020204" pitchFamily="34" charset="0"/>
              <a:buChar char="•"/>
            </a:pPr>
            <a:r>
              <a:rPr lang="en-US" b="1" dirty="0"/>
              <a:t>Opportunities for Growth:</a:t>
            </a:r>
            <a:r>
              <a:rPr lang="en-US" dirty="0"/>
              <a:t> Identify potential opportunities for targeting underperforming or emerging segments.</a:t>
            </a:r>
          </a:p>
          <a:p>
            <a:endParaRPr lang="en-IN" dirty="0"/>
          </a:p>
        </p:txBody>
      </p:sp>
    </p:spTree>
    <p:extLst>
      <p:ext uri="{BB962C8B-B14F-4D97-AF65-F5344CB8AC3E}">
        <p14:creationId xmlns:p14="http://schemas.microsoft.com/office/powerpoint/2010/main" val="3290237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5503DA-9AFE-89FC-D79D-0DF9A5EF1F56}"/>
              </a:ext>
            </a:extLst>
          </p:cNvPr>
          <p:cNvSpPr>
            <a:spLocks noGrp="1"/>
          </p:cNvSpPr>
          <p:nvPr>
            <p:ph idx="1"/>
          </p:nvPr>
        </p:nvSpPr>
        <p:spPr>
          <a:xfrm>
            <a:off x="1085547" y="491161"/>
            <a:ext cx="9234109" cy="5875677"/>
          </a:xfrm>
        </p:spPr>
        <p:txBody>
          <a:bodyPr>
            <a:normAutofit lnSpcReduction="10000"/>
          </a:bodyPr>
          <a:lstStyle/>
          <a:p>
            <a:pPr marL="0" indent="0">
              <a:buNone/>
            </a:pPr>
            <a:r>
              <a:rPr lang="en-US" sz="2000" b="1" dirty="0"/>
              <a:t>Visual:</a:t>
            </a:r>
            <a:endParaRPr lang="en-US" sz="2000" dirty="0"/>
          </a:p>
          <a:p>
            <a:pPr>
              <a:buFont typeface="Arial" panose="020B0604020202020204" pitchFamily="34" charset="0"/>
              <a:buChar char="•"/>
            </a:pPr>
            <a:r>
              <a:rPr lang="en-US" sz="2000" b="1" dirty="0"/>
              <a:t>PowerBI Pie Chart/Bar Chart:</a:t>
            </a:r>
            <a:endParaRPr lang="en-US" sz="2000" dirty="0"/>
          </a:p>
          <a:p>
            <a:pPr marL="742950" lvl="1" indent="-285750">
              <a:buFont typeface="Arial" panose="020B0604020202020204" pitchFamily="34" charset="0"/>
              <a:buChar char="•"/>
            </a:pPr>
            <a:r>
              <a:rPr lang="en-US" sz="2000" b="1" dirty="0"/>
              <a:t>Pie Chart:</a:t>
            </a:r>
            <a:r>
              <a:rPr lang="en-US" sz="2000" dirty="0"/>
              <a:t> Include a pie chart from PowerBI showing the proportion of total sales attributed to each customer segment. This visual will illustrate how each segment contributes to overall revenue.</a:t>
            </a:r>
          </a:p>
          <a:p>
            <a:pPr marL="742950" lvl="1" indent="-285750">
              <a:buFont typeface="Arial" panose="020B0604020202020204" pitchFamily="34" charset="0"/>
              <a:buChar char="•"/>
            </a:pPr>
            <a:r>
              <a:rPr lang="en-US" sz="2000" b="1" dirty="0"/>
              <a:t>Bar Chart:</a:t>
            </a:r>
            <a:r>
              <a:rPr lang="en-US" sz="2000" dirty="0"/>
              <a:t> Alternatively, use a bar chart from PowerBI to display sales figures for each segment, providing a clear comparison of segment performance.</a:t>
            </a:r>
          </a:p>
          <a:p>
            <a:pPr marL="457200" lvl="1" indent="0">
              <a:buNone/>
            </a:pPr>
            <a:r>
              <a:rPr lang="en-US" sz="2000" b="1" dirty="0"/>
              <a:t>EXAMPLE LAYOUT</a:t>
            </a:r>
          </a:p>
          <a:p>
            <a:pPr marL="0" indent="0">
              <a:buNone/>
            </a:pPr>
            <a:r>
              <a:rPr lang="en-US" sz="2000" b="1" dirty="0"/>
              <a:t>Content:</a:t>
            </a:r>
            <a:endParaRPr lang="en-US" sz="2000" dirty="0"/>
          </a:p>
          <a:p>
            <a:pPr>
              <a:buFont typeface="Arial" panose="020B0604020202020204" pitchFamily="34" charset="0"/>
              <a:buChar char="•"/>
            </a:pPr>
            <a:r>
              <a:rPr lang="en-US" sz="2000" b="1" dirty="0"/>
              <a:t>Segment Contributions:</a:t>
            </a:r>
            <a:r>
              <a:rPr lang="en-US" sz="2000" dirty="0"/>
              <a:t> Breakdown of total sales by different customer segments (e.g., demographics, purchase frequency).</a:t>
            </a:r>
          </a:p>
          <a:p>
            <a:pPr>
              <a:buFont typeface="Arial" panose="020B0604020202020204" pitchFamily="34" charset="0"/>
              <a:buChar char="•"/>
            </a:pPr>
            <a:r>
              <a:rPr lang="en-US" sz="2000" b="1" dirty="0"/>
              <a:t>Behavioral Trends:</a:t>
            </a:r>
            <a:r>
              <a:rPr lang="en-US" sz="2000" dirty="0"/>
              <a:t> Insights into purchasing behaviors within segments.</a:t>
            </a:r>
          </a:p>
          <a:p>
            <a:pPr>
              <a:buFont typeface="Arial" panose="020B0604020202020204" pitchFamily="34" charset="0"/>
              <a:buChar char="•"/>
            </a:pPr>
            <a:r>
              <a:rPr lang="en-US" sz="2000" b="1" dirty="0"/>
              <a:t>Opportunities for Growth:</a:t>
            </a:r>
            <a:r>
              <a:rPr lang="en-US" sz="2000" dirty="0"/>
              <a:t> Areas to focus on for improving sales within various segments.</a:t>
            </a:r>
          </a:p>
          <a:p>
            <a:pPr marL="0" indent="0">
              <a:buNone/>
            </a:pPr>
            <a:r>
              <a:rPr lang="en-US" sz="2000" b="1" dirty="0"/>
              <a:t>Visual:</a:t>
            </a:r>
            <a:endParaRPr lang="en-US" sz="2000" dirty="0"/>
          </a:p>
          <a:p>
            <a:pPr marL="0" indent="0">
              <a:buNone/>
            </a:pPr>
            <a:endParaRPr lang="en-IN" dirty="0"/>
          </a:p>
        </p:txBody>
      </p:sp>
    </p:spTree>
    <p:extLst>
      <p:ext uri="{BB962C8B-B14F-4D97-AF65-F5344CB8AC3E}">
        <p14:creationId xmlns:p14="http://schemas.microsoft.com/office/powerpoint/2010/main" val="2269887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5303D7-DA61-A282-827B-27D7EAF1894D}"/>
              </a:ext>
            </a:extLst>
          </p:cNvPr>
          <p:cNvSpPr>
            <a:spLocks noGrp="1"/>
          </p:cNvSpPr>
          <p:nvPr>
            <p:ph idx="1"/>
          </p:nvPr>
        </p:nvSpPr>
        <p:spPr>
          <a:xfrm>
            <a:off x="677334" y="653143"/>
            <a:ext cx="8596668" cy="5388219"/>
          </a:xfrm>
        </p:spPr>
        <p:txBody>
          <a:bodyPr>
            <a:normAutofit/>
          </a:bodyPr>
          <a:lstStyle/>
          <a:p>
            <a:pPr marL="0" indent="0">
              <a:buNone/>
            </a:pPr>
            <a:r>
              <a:rPr lang="en-US" sz="4000" b="1" u="sng" dirty="0">
                <a:solidFill>
                  <a:srgbClr val="FF0000"/>
                </a:solidFill>
                <a:latin typeface="Algerian" panose="04020705040A02060702" pitchFamily="82" charset="0"/>
              </a:rPr>
              <a:t>OVERVIEW</a:t>
            </a:r>
          </a:p>
          <a:p>
            <a:pPr marL="0" indent="0">
              <a:buNone/>
            </a:pPr>
            <a:r>
              <a:rPr lang="en-US" sz="2800" dirty="0"/>
              <a:t>Analyzing sales performance, trends, and key metrics to identify growth opportunities and optimize strategies for improved revenue outcomes.</a:t>
            </a:r>
          </a:p>
          <a:p>
            <a:pPr marL="0" indent="0">
              <a:buNone/>
            </a:pPr>
            <a:r>
              <a:rPr lang="en-US" sz="2800" b="1" i="1" u="sng" dirty="0">
                <a:solidFill>
                  <a:srgbClr val="FF0000"/>
                </a:solidFill>
              </a:rPr>
              <a:t>SUBTITLE</a:t>
            </a:r>
            <a:r>
              <a:rPr lang="en-US" sz="2800" dirty="0"/>
              <a:t>:- Sales Data Analysis for the given data.</a:t>
            </a:r>
          </a:p>
          <a:p>
            <a:pPr marL="0" indent="0" algn="ctr">
              <a:buNone/>
            </a:pPr>
            <a:endParaRPr lang="en-US" sz="3200" b="1" i="1" u="sng" dirty="0">
              <a:solidFill>
                <a:schemeClr val="accent5">
                  <a:lumMod val="60000"/>
                  <a:lumOff val="40000"/>
                </a:schemeClr>
              </a:solidFill>
              <a:latin typeface="Arial Black" panose="020B0A04020102020204" pitchFamily="34" charset="0"/>
            </a:endParaRPr>
          </a:p>
          <a:p>
            <a:pPr marL="0" indent="0">
              <a:buNone/>
            </a:pPr>
            <a:r>
              <a:rPr lang="en-US" sz="3200" b="1" i="1" u="sng" dirty="0">
                <a:solidFill>
                  <a:schemeClr val="accent5">
                    <a:lumMod val="60000"/>
                    <a:lumOff val="40000"/>
                  </a:schemeClr>
                </a:solidFill>
                <a:latin typeface="Arial Black" panose="020B0A04020102020204" pitchFamily="34" charset="0"/>
              </a:rPr>
              <a:t>AYUSH KUMAR</a:t>
            </a:r>
          </a:p>
          <a:p>
            <a:endParaRPr lang="en-IN" sz="2800" dirty="0"/>
          </a:p>
        </p:txBody>
      </p:sp>
    </p:spTree>
    <p:extLst>
      <p:ext uri="{BB962C8B-B14F-4D97-AF65-F5344CB8AC3E}">
        <p14:creationId xmlns:p14="http://schemas.microsoft.com/office/powerpoint/2010/main" val="626919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03CD011-97C4-400C-929A-7FA10C70E8F1}"/>
              </a:ext>
            </a:extLst>
          </p:cNvPr>
          <p:cNvPicPr>
            <a:picLocks noGrp="1" noChangeAspect="1"/>
          </p:cNvPicPr>
          <p:nvPr>
            <p:ph idx="1"/>
          </p:nvPr>
        </p:nvPicPr>
        <p:blipFill>
          <a:blip r:embed="rId2"/>
          <a:stretch>
            <a:fillRect/>
          </a:stretch>
        </p:blipFill>
        <p:spPr>
          <a:xfrm>
            <a:off x="1237955" y="2128656"/>
            <a:ext cx="3921874" cy="3897958"/>
          </a:xfrm>
        </p:spPr>
      </p:pic>
      <p:pic>
        <p:nvPicPr>
          <p:cNvPr id="7" name="Picture 6">
            <a:extLst>
              <a:ext uri="{FF2B5EF4-FFF2-40B4-BE49-F238E27FC236}">
                <a16:creationId xmlns:a16="http://schemas.microsoft.com/office/drawing/2014/main" id="{106F6176-604A-EFFE-60B9-F6CFEDD3CB46}"/>
              </a:ext>
            </a:extLst>
          </p:cNvPr>
          <p:cNvPicPr>
            <a:picLocks noChangeAspect="1"/>
          </p:cNvPicPr>
          <p:nvPr/>
        </p:nvPicPr>
        <p:blipFill>
          <a:blip r:embed="rId3"/>
          <a:stretch>
            <a:fillRect/>
          </a:stretch>
        </p:blipFill>
        <p:spPr>
          <a:xfrm>
            <a:off x="5825710" y="2128656"/>
            <a:ext cx="4885833" cy="3897958"/>
          </a:xfrm>
          <a:prstGeom prst="rect">
            <a:avLst/>
          </a:prstGeom>
        </p:spPr>
      </p:pic>
    </p:spTree>
    <p:extLst>
      <p:ext uri="{BB962C8B-B14F-4D97-AF65-F5344CB8AC3E}">
        <p14:creationId xmlns:p14="http://schemas.microsoft.com/office/powerpoint/2010/main" val="53877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62412-470B-491A-0423-0FD449F0DD6D}"/>
              </a:ext>
            </a:extLst>
          </p:cNvPr>
          <p:cNvSpPr>
            <a:spLocks noGrp="1"/>
          </p:cNvSpPr>
          <p:nvPr>
            <p:ph type="title"/>
          </p:nvPr>
        </p:nvSpPr>
        <p:spPr>
          <a:xfrm>
            <a:off x="677334" y="609600"/>
            <a:ext cx="8596668" cy="827314"/>
          </a:xfrm>
        </p:spPr>
        <p:txBody>
          <a:bodyPr/>
          <a:lstStyle/>
          <a:p>
            <a:pPr algn="ctr"/>
            <a:r>
              <a:rPr lang="en-IN" dirty="0"/>
              <a:t>Product Performance</a:t>
            </a:r>
          </a:p>
        </p:txBody>
      </p:sp>
      <p:sp>
        <p:nvSpPr>
          <p:cNvPr id="3" name="Content Placeholder 2">
            <a:extLst>
              <a:ext uri="{FF2B5EF4-FFF2-40B4-BE49-F238E27FC236}">
                <a16:creationId xmlns:a16="http://schemas.microsoft.com/office/drawing/2014/main" id="{E08A9457-C499-F43B-9E1A-8EA693439F82}"/>
              </a:ext>
            </a:extLst>
          </p:cNvPr>
          <p:cNvSpPr>
            <a:spLocks noGrp="1"/>
          </p:cNvSpPr>
          <p:nvPr>
            <p:ph idx="1"/>
          </p:nvPr>
        </p:nvSpPr>
        <p:spPr>
          <a:xfrm>
            <a:off x="677334" y="1436914"/>
            <a:ext cx="8596668" cy="4604449"/>
          </a:xfrm>
        </p:spPr>
        <p:txBody>
          <a:bodyPr/>
          <a:lstStyle/>
          <a:p>
            <a:r>
              <a:rPr lang="en-US" b="1" dirty="0"/>
              <a:t>Content:</a:t>
            </a:r>
            <a:endParaRPr lang="en-US" dirty="0"/>
          </a:p>
          <a:p>
            <a:pPr>
              <a:buFont typeface="Arial" panose="020B0604020202020204" pitchFamily="34" charset="0"/>
              <a:buChar char="•"/>
            </a:pPr>
            <a:r>
              <a:rPr lang="en-US" b="1" dirty="0"/>
              <a:t>Overview:</a:t>
            </a:r>
            <a:r>
              <a:rPr lang="en-US" dirty="0"/>
              <a:t> Evaluate the performance of various products or product categories to understand their contributions to total sales and profitability. This analysis helps identify high-performing products and areas where improvements are needed.</a:t>
            </a:r>
          </a:p>
          <a:p>
            <a:pPr>
              <a:buFont typeface="Arial" panose="020B0604020202020204" pitchFamily="34" charset="0"/>
              <a:buChar char="•"/>
            </a:pPr>
            <a:r>
              <a:rPr lang="en-US" b="1" dirty="0"/>
              <a:t>Key Insights:</a:t>
            </a:r>
            <a:endParaRPr lang="en-US" dirty="0"/>
          </a:p>
          <a:p>
            <a:pPr marL="742950" lvl="1" indent="-285750">
              <a:buFont typeface="Arial" panose="020B0604020202020204" pitchFamily="34" charset="0"/>
              <a:buChar char="•"/>
            </a:pPr>
            <a:r>
              <a:rPr lang="en-US" sz="1800" b="1" dirty="0"/>
              <a:t>Top Performers:</a:t>
            </a:r>
            <a:r>
              <a:rPr lang="en-US" sz="1800" dirty="0"/>
              <a:t> Highlight which products are generating the most revenue and which are the most popular among customers.</a:t>
            </a:r>
          </a:p>
          <a:p>
            <a:pPr marL="742950" lvl="1" indent="-285750">
              <a:buFont typeface="Arial" panose="020B0604020202020204" pitchFamily="34" charset="0"/>
              <a:buChar char="•"/>
            </a:pPr>
            <a:r>
              <a:rPr lang="en-US" sz="1800" b="1" dirty="0"/>
              <a:t>Underperformers:</a:t>
            </a:r>
            <a:r>
              <a:rPr lang="en-US" sz="1800" dirty="0"/>
              <a:t> Identify products that are not meeting sales expectations and explore potential reasons for their underperformance.</a:t>
            </a:r>
          </a:p>
          <a:p>
            <a:pPr marL="742950" lvl="1" indent="-285750">
              <a:buFont typeface="Arial" panose="020B0604020202020204" pitchFamily="34" charset="0"/>
              <a:buChar char="•"/>
            </a:pPr>
            <a:r>
              <a:rPr lang="en-US" sz="1800" b="1" dirty="0"/>
              <a:t>Sales Trends:</a:t>
            </a:r>
            <a:r>
              <a:rPr lang="en-US" sz="1800" dirty="0"/>
              <a:t> Discuss any trends in product performance, such as seasonal variations or shifts in customer preferences.</a:t>
            </a:r>
          </a:p>
          <a:p>
            <a:endParaRPr lang="en-IN" dirty="0"/>
          </a:p>
        </p:txBody>
      </p:sp>
    </p:spTree>
    <p:extLst>
      <p:ext uri="{BB962C8B-B14F-4D97-AF65-F5344CB8AC3E}">
        <p14:creationId xmlns:p14="http://schemas.microsoft.com/office/powerpoint/2010/main" val="3173583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8C509-5DF6-FA29-130B-5510940F1BD3}"/>
              </a:ext>
            </a:extLst>
          </p:cNvPr>
          <p:cNvSpPr>
            <a:spLocks noGrp="1"/>
          </p:cNvSpPr>
          <p:nvPr>
            <p:ph idx="1"/>
          </p:nvPr>
        </p:nvSpPr>
        <p:spPr>
          <a:xfrm>
            <a:off x="677334" y="342901"/>
            <a:ext cx="8596668" cy="5698462"/>
          </a:xfrm>
        </p:spPr>
        <p:txBody>
          <a:bodyPr/>
          <a:lstStyle/>
          <a:p>
            <a:pPr marL="0" indent="0">
              <a:buNone/>
            </a:pPr>
            <a:r>
              <a:rPr lang="en-US" dirty="0"/>
              <a:t>Visual:</a:t>
            </a:r>
          </a:p>
          <a:p>
            <a:pPr marL="0" indent="0">
              <a:buNone/>
            </a:pPr>
            <a:r>
              <a:rPr lang="en-US" dirty="0"/>
              <a:t>PowerBI Bar Chart/Product Performance Matrix:</a:t>
            </a:r>
          </a:p>
          <a:p>
            <a:pPr marL="0" indent="0">
              <a:buNone/>
            </a:pPr>
            <a:r>
              <a:rPr lang="en-US" dirty="0"/>
              <a:t>Bar Chart: Include a bar chart from PowerBI showing sales figures for each product. This visual allows for easy comparison of product performance.</a:t>
            </a:r>
          </a:p>
          <a:p>
            <a:pPr marL="0" indent="0">
              <a:buNone/>
            </a:pPr>
            <a:r>
              <a:rPr lang="en-US" dirty="0"/>
              <a:t>Product Performance Matrix: Alternatively, use a product performance matrix from PowerBI to provide a more detailed view of various metrics such as sales volume, revenue, and profit margins across different products.</a:t>
            </a:r>
          </a:p>
          <a:p>
            <a:pPr marL="0" indent="0">
              <a:buNone/>
            </a:pPr>
            <a:r>
              <a:rPr lang="en-US" dirty="0"/>
              <a:t>Example Layout:</a:t>
            </a:r>
          </a:p>
          <a:p>
            <a:pPr marL="0" indent="0">
              <a:buNone/>
            </a:pPr>
            <a:r>
              <a:rPr lang="en-US" dirty="0"/>
              <a:t>Content:</a:t>
            </a:r>
          </a:p>
          <a:p>
            <a:pPr marL="0" indent="0">
              <a:buNone/>
            </a:pPr>
            <a:r>
              <a:rPr lang="en-US" dirty="0"/>
              <a:t>Top Performers: Products with the highest sales figures and revenue.</a:t>
            </a:r>
          </a:p>
          <a:p>
            <a:pPr marL="0" indent="0">
              <a:buNone/>
            </a:pPr>
            <a:r>
              <a:rPr lang="en-US" dirty="0"/>
              <a:t>Underperformers: Products falling short of sales targets.</a:t>
            </a:r>
          </a:p>
          <a:p>
            <a:pPr marL="0" indent="0">
              <a:buNone/>
            </a:pPr>
            <a:r>
              <a:rPr lang="en-US" dirty="0"/>
              <a:t>Sales Trends: Observations on how product performance varies over time or seasonally.</a:t>
            </a:r>
          </a:p>
          <a:p>
            <a:pPr marL="0" indent="0">
              <a:buNone/>
            </a:pPr>
            <a:r>
              <a:rPr lang="en-US" dirty="0"/>
              <a:t>Visual:[Insert PowerBI Bar Chart Here][Insert PowerBI Product Performance Matrix Here]</a:t>
            </a:r>
            <a:endParaRPr lang="en-IN" dirty="0"/>
          </a:p>
        </p:txBody>
      </p:sp>
    </p:spTree>
    <p:extLst>
      <p:ext uri="{BB962C8B-B14F-4D97-AF65-F5344CB8AC3E}">
        <p14:creationId xmlns:p14="http://schemas.microsoft.com/office/powerpoint/2010/main" val="570840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794012F-C3D5-2DCE-2D0A-7229C9EB0D9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63665" y="1143001"/>
            <a:ext cx="5118677" cy="4474028"/>
          </a:xfrm>
          <a:prstGeom prst="rect">
            <a:avLst/>
          </a:prstGeom>
        </p:spPr>
      </p:pic>
      <p:pic>
        <p:nvPicPr>
          <p:cNvPr id="7" name="Picture 6">
            <a:extLst>
              <a:ext uri="{FF2B5EF4-FFF2-40B4-BE49-F238E27FC236}">
                <a16:creationId xmlns:a16="http://schemas.microsoft.com/office/drawing/2014/main" id="{B54F9B54-E47E-B40E-0C74-5BBB27F88A32}"/>
              </a:ext>
            </a:extLst>
          </p:cNvPr>
          <p:cNvPicPr>
            <a:picLocks noChangeAspect="1"/>
          </p:cNvPicPr>
          <p:nvPr/>
        </p:nvPicPr>
        <p:blipFill>
          <a:blip r:embed="rId3"/>
          <a:stretch>
            <a:fillRect/>
          </a:stretch>
        </p:blipFill>
        <p:spPr>
          <a:xfrm>
            <a:off x="6259285" y="1143001"/>
            <a:ext cx="4468586" cy="4474028"/>
          </a:xfrm>
          <a:prstGeom prst="rect">
            <a:avLst/>
          </a:prstGeom>
        </p:spPr>
      </p:pic>
    </p:spTree>
    <p:extLst>
      <p:ext uri="{BB962C8B-B14F-4D97-AF65-F5344CB8AC3E}">
        <p14:creationId xmlns:p14="http://schemas.microsoft.com/office/powerpoint/2010/main" val="2527170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BB3BD-3810-901F-9037-C8E6EA5BC7AF}"/>
              </a:ext>
            </a:extLst>
          </p:cNvPr>
          <p:cNvSpPr>
            <a:spLocks noGrp="1"/>
          </p:cNvSpPr>
          <p:nvPr>
            <p:ph type="title"/>
          </p:nvPr>
        </p:nvSpPr>
        <p:spPr>
          <a:xfrm>
            <a:off x="677334" y="609600"/>
            <a:ext cx="8596668" cy="762000"/>
          </a:xfrm>
        </p:spPr>
        <p:txBody>
          <a:bodyPr/>
          <a:lstStyle/>
          <a:p>
            <a:pPr algn="ctr"/>
            <a:r>
              <a:rPr lang="en-IN" dirty="0"/>
              <a:t>Key Insights and Recommendations</a:t>
            </a:r>
          </a:p>
        </p:txBody>
      </p:sp>
      <p:sp>
        <p:nvSpPr>
          <p:cNvPr id="3" name="Content Placeholder 2">
            <a:extLst>
              <a:ext uri="{FF2B5EF4-FFF2-40B4-BE49-F238E27FC236}">
                <a16:creationId xmlns:a16="http://schemas.microsoft.com/office/drawing/2014/main" id="{F1121D60-D2EB-2DB6-C650-AE16A400BC10}"/>
              </a:ext>
            </a:extLst>
          </p:cNvPr>
          <p:cNvSpPr>
            <a:spLocks noGrp="1"/>
          </p:cNvSpPr>
          <p:nvPr>
            <p:ph idx="1"/>
          </p:nvPr>
        </p:nvSpPr>
        <p:spPr>
          <a:xfrm>
            <a:off x="677334" y="1583872"/>
            <a:ext cx="8596668" cy="4098262"/>
          </a:xfrm>
        </p:spPr>
        <p:txBody>
          <a:bodyPr/>
          <a:lstStyle/>
          <a:p>
            <a:r>
              <a:rPr lang="en-US" sz="2000" b="1" dirty="0"/>
              <a:t>Content:</a:t>
            </a:r>
            <a:endParaRPr lang="en-US" sz="2000" dirty="0"/>
          </a:p>
          <a:p>
            <a:pPr>
              <a:buFont typeface="Arial" panose="020B0604020202020204" pitchFamily="34" charset="0"/>
              <a:buChar char="•"/>
            </a:pPr>
            <a:r>
              <a:rPr lang="en-US" sz="2000" b="1" dirty="0"/>
              <a:t>Key Insights:</a:t>
            </a:r>
            <a:endParaRPr lang="en-US" sz="2000" dirty="0"/>
          </a:p>
          <a:p>
            <a:pPr marL="742950" lvl="1" indent="-285750">
              <a:buFont typeface="Arial" panose="020B0604020202020204" pitchFamily="34" charset="0"/>
              <a:buChar char="•"/>
            </a:pPr>
            <a:r>
              <a:rPr lang="en-US" sz="2000" b="1" dirty="0"/>
              <a:t>Sales Performance:</a:t>
            </a:r>
            <a:r>
              <a:rPr lang="en-US" sz="2000" dirty="0"/>
              <a:t> Highlight major trends observed in overall sales performance, such as growth areas or declines.</a:t>
            </a:r>
          </a:p>
          <a:p>
            <a:pPr marL="742950" lvl="1" indent="-285750">
              <a:buFont typeface="Arial" panose="020B0604020202020204" pitchFamily="34" charset="0"/>
              <a:buChar char="•"/>
            </a:pPr>
            <a:r>
              <a:rPr lang="en-US" sz="2000" b="1" dirty="0"/>
              <a:t>Regional Insights:</a:t>
            </a:r>
            <a:r>
              <a:rPr lang="en-US" sz="2000" dirty="0"/>
              <a:t> Summarize findings related to regional sales performance and any notable geographic patterns.</a:t>
            </a:r>
          </a:p>
          <a:p>
            <a:pPr marL="742950" lvl="1" indent="-285750">
              <a:buFont typeface="Arial" panose="020B0604020202020204" pitchFamily="34" charset="0"/>
              <a:buChar char="•"/>
            </a:pPr>
            <a:r>
              <a:rPr lang="en-US" sz="2000" b="1" dirty="0"/>
              <a:t>Customer Segmentation:</a:t>
            </a:r>
            <a:r>
              <a:rPr lang="en-US" sz="2000" dirty="0"/>
              <a:t> Outline important observations about customer segments and their impact on sales.</a:t>
            </a:r>
          </a:p>
          <a:p>
            <a:pPr marL="742950" lvl="1" indent="-285750">
              <a:buFont typeface="Arial" panose="020B0604020202020204" pitchFamily="34" charset="0"/>
              <a:buChar char="•"/>
            </a:pPr>
            <a:r>
              <a:rPr lang="en-US" sz="2000" b="1" dirty="0"/>
              <a:t>Product Performance:</a:t>
            </a:r>
            <a:r>
              <a:rPr lang="en-US" sz="2000" dirty="0"/>
              <a:t> Summarize which products are performing well and which are underperforming.</a:t>
            </a:r>
          </a:p>
          <a:p>
            <a:endParaRPr lang="en-IN" dirty="0"/>
          </a:p>
        </p:txBody>
      </p:sp>
    </p:spTree>
    <p:extLst>
      <p:ext uri="{BB962C8B-B14F-4D97-AF65-F5344CB8AC3E}">
        <p14:creationId xmlns:p14="http://schemas.microsoft.com/office/powerpoint/2010/main" val="3248480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2B92BD-21B2-5088-637F-C88D163AD268}"/>
              </a:ext>
            </a:extLst>
          </p:cNvPr>
          <p:cNvSpPr>
            <a:spLocks noGrp="1"/>
          </p:cNvSpPr>
          <p:nvPr>
            <p:ph idx="1"/>
          </p:nvPr>
        </p:nvSpPr>
        <p:spPr>
          <a:xfrm>
            <a:off x="677334" y="881743"/>
            <a:ext cx="8596668" cy="4555671"/>
          </a:xfrm>
        </p:spPr>
        <p:txBody>
          <a:bodyPr>
            <a:normAutofit/>
          </a:bodyPr>
          <a:lstStyle/>
          <a:p>
            <a:r>
              <a:rPr lang="en-US" sz="2000" b="1" dirty="0"/>
              <a:t>Recommendations:</a:t>
            </a:r>
            <a:endParaRPr lang="en-US" sz="2000" dirty="0"/>
          </a:p>
          <a:p>
            <a:pPr>
              <a:buFont typeface="Arial" panose="020B0604020202020204" pitchFamily="34" charset="0"/>
              <a:buChar char="•"/>
            </a:pPr>
            <a:r>
              <a:rPr lang="en-US" sz="2000" b="1" dirty="0"/>
              <a:t>Strategy Adjustments:</a:t>
            </a:r>
            <a:r>
              <a:rPr lang="en-US" sz="2000" dirty="0"/>
              <a:t> Suggest specific strategies to enhance sales performance based on the insights, such as targeted marketing campaigns or sales promotions.</a:t>
            </a:r>
          </a:p>
          <a:p>
            <a:pPr>
              <a:buFont typeface="Arial" panose="020B0604020202020204" pitchFamily="34" charset="0"/>
              <a:buChar char="•"/>
            </a:pPr>
            <a:r>
              <a:rPr lang="en-US" sz="2000" b="1" dirty="0"/>
              <a:t>Focus Areas:</a:t>
            </a:r>
            <a:r>
              <a:rPr lang="en-US" sz="2000" dirty="0"/>
              <a:t> Recommend focusing on high-performing regions or customer segments to maximize growth.</a:t>
            </a:r>
          </a:p>
          <a:p>
            <a:pPr>
              <a:buFont typeface="Arial" panose="020B0604020202020204" pitchFamily="34" charset="0"/>
              <a:buChar char="•"/>
            </a:pPr>
            <a:r>
              <a:rPr lang="en-US" sz="2000" b="1" dirty="0"/>
              <a:t>Product Optimization:</a:t>
            </a:r>
            <a:r>
              <a:rPr lang="en-US" sz="2000" dirty="0"/>
              <a:t> Propose actions for improving the performance of underperforming products, such as adjusting pricing, enhancing features, or modifying the marketing approach.</a:t>
            </a:r>
          </a:p>
          <a:p>
            <a:pPr>
              <a:buFont typeface="Arial" panose="020B0604020202020204" pitchFamily="34" charset="0"/>
              <a:buChar char="•"/>
            </a:pPr>
            <a:r>
              <a:rPr lang="en-US" sz="2000" b="1" dirty="0"/>
              <a:t>Future Monitoring:</a:t>
            </a:r>
            <a:r>
              <a:rPr lang="en-US" sz="2000" dirty="0"/>
              <a:t> Advise on metrics and trends to monitor moving forward to ensure continued growth and identify new opportunities.</a:t>
            </a:r>
          </a:p>
          <a:p>
            <a:endParaRPr lang="en-IN" sz="2000" dirty="0"/>
          </a:p>
        </p:txBody>
      </p:sp>
    </p:spTree>
    <p:extLst>
      <p:ext uri="{BB962C8B-B14F-4D97-AF65-F5344CB8AC3E}">
        <p14:creationId xmlns:p14="http://schemas.microsoft.com/office/powerpoint/2010/main" val="1108012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B26E9-659A-A61B-E2DA-962AFA6C962A}"/>
              </a:ext>
            </a:extLst>
          </p:cNvPr>
          <p:cNvSpPr>
            <a:spLocks noGrp="1"/>
          </p:cNvSpPr>
          <p:nvPr>
            <p:ph type="title"/>
          </p:nvPr>
        </p:nvSpPr>
        <p:spPr>
          <a:xfrm>
            <a:off x="677334" y="609600"/>
            <a:ext cx="8596668" cy="794657"/>
          </a:xfrm>
        </p:spPr>
        <p:txBody>
          <a:bodyPr/>
          <a:lstStyle/>
          <a:p>
            <a:pPr algn="ctr"/>
            <a:r>
              <a:rPr lang="en-IN" dirty="0"/>
              <a:t>Challenges and Opportunities</a:t>
            </a:r>
          </a:p>
        </p:txBody>
      </p:sp>
      <p:sp>
        <p:nvSpPr>
          <p:cNvPr id="3" name="Content Placeholder 2">
            <a:extLst>
              <a:ext uri="{FF2B5EF4-FFF2-40B4-BE49-F238E27FC236}">
                <a16:creationId xmlns:a16="http://schemas.microsoft.com/office/drawing/2014/main" id="{7EFF9DD5-A2CA-AD02-755F-B485B9204B13}"/>
              </a:ext>
            </a:extLst>
          </p:cNvPr>
          <p:cNvSpPr>
            <a:spLocks noGrp="1"/>
          </p:cNvSpPr>
          <p:nvPr>
            <p:ph idx="1"/>
          </p:nvPr>
        </p:nvSpPr>
        <p:spPr>
          <a:xfrm>
            <a:off x="677334" y="1632857"/>
            <a:ext cx="8596668" cy="4408505"/>
          </a:xfrm>
        </p:spPr>
        <p:txBody>
          <a:bodyPr/>
          <a:lstStyle/>
          <a:p>
            <a:r>
              <a:rPr lang="en-US" b="1" dirty="0"/>
              <a:t>Challenges:</a:t>
            </a:r>
            <a:endParaRPr lang="en-US" dirty="0"/>
          </a:p>
          <a:p>
            <a:pPr>
              <a:buFont typeface="Arial" panose="020B0604020202020204" pitchFamily="34" charset="0"/>
              <a:buChar char="•"/>
            </a:pPr>
            <a:r>
              <a:rPr lang="en-US" b="1" dirty="0"/>
              <a:t>Declining Sales in Key Regions:</a:t>
            </a:r>
            <a:r>
              <a:rPr lang="en-US" dirty="0"/>
              <a:t> Identify regions where sales are decreasing and potential reasons (e.g., market saturation, competition).</a:t>
            </a:r>
          </a:p>
          <a:p>
            <a:pPr>
              <a:buFont typeface="Arial" panose="020B0604020202020204" pitchFamily="34" charset="0"/>
              <a:buChar char="•"/>
            </a:pPr>
            <a:r>
              <a:rPr lang="en-US" b="1" dirty="0"/>
              <a:t>Underperforming Products:</a:t>
            </a:r>
            <a:r>
              <a:rPr lang="en-US" dirty="0"/>
              <a:t> Highlight products that are not meeting sales expectations and possible causes (e.g., lack of market fit, poor marketing).</a:t>
            </a:r>
          </a:p>
          <a:p>
            <a:pPr>
              <a:buFont typeface="Arial" panose="020B0604020202020204" pitchFamily="34" charset="0"/>
              <a:buChar char="•"/>
            </a:pPr>
            <a:r>
              <a:rPr lang="en-US" b="1" dirty="0"/>
              <a:t>Customer Retention Issues:</a:t>
            </a:r>
            <a:r>
              <a:rPr lang="en-US" dirty="0"/>
              <a:t> Discuss any difficulties in retaining customers and factors contributing to churn (e.g., customer dissatisfaction, better competitor offerings).</a:t>
            </a:r>
          </a:p>
          <a:p>
            <a:pPr>
              <a:buFont typeface="Arial" panose="020B0604020202020204" pitchFamily="34" charset="0"/>
              <a:buChar char="•"/>
            </a:pPr>
            <a:r>
              <a:rPr lang="en-US" b="1" dirty="0"/>
              <a:t>Operational Constraints:</a:t>
            </a:r>
            <a:r>
              <a:rPr lang="en-US" dirty="0"/>
              <a:t> Note any internal issues affecting sales performance (e.g., supply chain disruptions, limited resources).</a:t>
            </a:r>
          </a:p>
          <a:p>
            <a:endParaRPr lang="en-IN" dirty="0"/>
          </a:p>
        </p:txBody>
      </p:sp>
    </p:spTree>
    <p:extLst>
      <p:ext uri="{BB962C8B-B14F-4D97-AF65-F5344CB8AC3E}">
        <p14:creationId xmlns:p14="http://schemas.microsoft.com/office/powerpoint/2010/main" val="1300778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13DA8C-2094-82FC-2150-F3457BBB9BA6}"/>
              </a:ext>
            </a:extLst>
          </p:cNvPr>
          <p:cNvSpPr>
            <a:spLocks noGrp="1"/>
          </p:cNvSpPr>
          <p:nvPr>
            <p:ph idx="1"/>
          </p:nvPr>
        </p:nvSpPr>
        <p:spPr>
          <a:xfrm>
            <a:off x="677334" y="1208315"/>
            <a:ext cx="8596668" cy="4212771"/>
          </a:xfrm>
        </p:spPr>
        <p:txBody>
          <a:bodyPr/>
          <a:lstStyle/>
          <a:p>
            <a:r>
              <a:rPr lang="en-US" sz="2000" b="1" dirty="0"/>
              <a:t>Opportunities:</a:t>
            </a:r>
            <a:endParaRPr lang="en-US" sz="2000" dirty="0"/>
          </a:p>
          <a:p>
            <a:pPr>
              <a:buFont typeface="Arial" panose="020B0604020202020204" pitchFamily="34" charset="0"/>
              <a:buChar char="•"/>
            </a:pPr>
            <a:r>
              <a:rPr lang="en-US" sz="2000" b="1" dirty="0"/>
              <a:t>Market Expansion:</a:t>
            </a:r>
            <a:r>
              <a:rPr lang="en-US" sz="2000" dirty="0"/>
              <a:t> Explore potential new markets or regions where the company could grow its sales.</a:t>
            </a:r>
          </a:p>
          <a:p>
            <a:pPr>
              <a:buFont typeface="Arial" panose="020B0604020202020204" pitchFamily="34" charset="0"/>
              <a:buChar char="•"/>
            </a:pPr>
            <a:r>
              <a:rPr lang="en-US" sz="2000" b="1" dirty="0"/>
              <a:t>Product Innovation:</a:t>
            </a:r>
            <a:r>
              <a:rPr lang="en-US" sz="2000" dirty="0"/>
              <a:t> Suggest opportunities for developing new products or improving existing ones to meet customer needs.</a:t>
            </a:r>
          </a:p>
          <a:p>
            <a:pPr>
              <a:buFont typeface="Arial" panose="020B0604020202020204" pitchFamily="34" charset="0"/>
              <a:buChar char="•"/>
            </a:pPr>
            <a:r>
              <a:rPr lang="en-US" sz="2000" b="1" dirty="0"/>
              <a:t>Enhanced Marketing Strategies:</a:t>
            </a:r>
            <a:r>
              <a:rPr lang="en-US" sz="2000" dirty="0"/>
              <a:t> Recommend targeted marketing efforts or new promotional campaigns to boost sales.</a:t>
            </a:r>
          </a:p>
          <a:p>
            <a:pPr>
              <a:buFont typeface="Arial" panose="020B0604020202020204" pitchFamily="34" charset="0"/>
              <a:buChar char="•"/>
            </a:pPr>
            <a:r>
              <a:rPr lang="en-US" sz="2000" b="1" dirty="0"/>
              <a:t>Customer Engagement:</a:t>
            </a:r>
            <a:r>
              <a:rPr lang="en-US" sz="2000" dirty="0"/>
              <a:t> Propose strategies to improve customer retention and loyalty, such as personalized experiences or loyalty programs.</a:t>
            </a:r>
          </a:p>
          <a:p>
            <a:endParaRPr lang="en-IN" dirty="0"/>
          </a:p>
        </p:txBody>
      </p:sp>
    </p:spTree>
    <p:extLst>
      <p:ext uri="{BB962C8B-B14F-4D97-AF65-F5344CB8AC3E}">
        <p14:creationId xmlns:p14="http://schemas.microsoft.com/office/powerpoint/2010/main" val="30332070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6DD53-7D9D-8C78-2164-3D5FA8F60C94}"/>
              </a:ext>
            </a:extLst>
          </p:cNvPr>
          <p:cNvSpPr>
            <a:spLocks noGrp="1"/>
          </p:cNvSpPr>
          <p:nvPr>
            <p:ph type="title"/>
          </p:nvPr>
        </p:nvSpPr>
        <p:spPr>
          <a:xfrm>
            <a:off x="677334" y="609600"/>
            <a:ext cx="8596668" cy="957943"/>
          </a:xfrm>
        </p:spPr>
        <p:txBody>
          <a:bodyPr/>
          <a:lstStyle/>
          <a:p>
            <a:pPr algn="ctr"/>
            <a:r>
              <a:rPr lang="en-IN" dirty="0"/>
              <a:t>Conclusion</a:t>
            </a:r>
          </a:p>
        </p:txBody>
      </p:sp>
      <p:sp>
        <p:nvSpPr>
          <p:cNvPr id="3" name="Content Placeholder 2">
            <a:extLst>
              <a:ext uri="{FF2B5EF4-FFF2-40B4-BE49-F238E27FC236}">
                <a16:creationId xmlns:a16="http://schemas.microsoft.com/office/drawing/2014/main" id="{92EEF044-CA98-32E4-B92D-79B891BF54B0}"/>
              </a:ext>
            </a:extLst>
          </p:cNvPr>
          <p:cNvSpPr>
            <a:spLocks noGrp="1"/>
          </p:cNvSpPr>
          <p:nvPr>
            <p:ph idx="1"/>
          </p:nvPr>
        </p:nvSpPr>
        <p:spPr>
          <a:xfrm>
            <a:off x="677334" y="1567543"/>
            <a:ext cx="8596668" cy="3880773"/>
          </a:xfrm>
        </p:spPr>
        <p:txBody>
          <a:bodyPr>
            <a:normAutofit/>
          </a:bodyPr>
          <a:lstStyle/>
          <a:p>
            <a:r>
              <a:rPr lang="en-US" b="1" dirty="0"/>
              <a:t>Content:</a:t>
            </a:r>
            <a:endParaRPr lang="en-US" dirty="0"/>
          </a:p>
          <a:p>
            <a:pPr>
              <a:buFont typeface="Arial" panose="020B0604020202020204" pitchFamily="34" charset="0"/>
              <a:buChar char="•"/>
            </a:pPr>
            <a:r>
              <a:rPr lang="en-US" b="1" dirty="0"/>
              <a:t>Recap of Main Points:</a:t>
            </a:r>
            <a:endParaRPr lang="en-US" dirty="0"/>
          </a:p>
          <a:p>
            <a:pPr marL="742950" lvl="1" indent="-285750">
              <a:buFont typeface="Arial" panose="020B0604020202020204" pitchFamily="34" charset="0"/>
              <a:buChar char="•"/>
            </a:pPr>
            <a:r>
              <a:rPr lang="en-US" b="1" dirty="0"/>
              <a:t>Sales Performance Overview:</a:t>
            </a:r>
            <a:r>
              <a:rPr lang="en-US" dirty="0"/>
              <a:t> Summarize key sales metrics, trends, and overall performance.</a:t>
            </a:r>
          </a:p>
          <a:p>
            <a:pPr marL="742950" lvl="1" indent="-285750">
              <a:buFont typeface="Arial" panose="020B0604020202020204" pitchFamily="34" charset="0"/>
              <a:buChar char="•"/>
            </a:pPr>
            <a:r>
              <a:rPr lang="en-US" b="1" dirty="0"/>
              <a:t>Regional Analysis:</a:t>
            </a:r>
            <a:r>
              <a:rPr lang="en-US" dirty="0"/>
              <a:t> Highlight insights from regional sales data and significant findings.</a:t>
            </a:r>
          </a:p>
          <a:p>
            <a:pPr marL="742950" lvl="1" indent="-285750">
              <a:buFont typeface="Arial" panose="020B0604020202020204" pitchFamily="34" charset="0"/>
              <a:buChar char="•"/>
            </a:pPr>
            <a:r>
              <a:rPr lang="en-US" b="1" dirty="0"/>
              <a:t>Customer Segmentation:</a:t>
            </a:r>
            <a:r>
              <a:rPr lang="en-US" dirty="0"/>
              <a:t> Recap important details about customer segments and their contributions to sales.</a:t>
            </a:r>
          </a:p>
          <a:p>
            <a:pPr marL="742950" lvl="1" indent="-285750">
              <a:buFont typeface="Arial" panose="020B0604020202020204" pitchFamily="34" charset="0"/>
              <a:buChar char="•"/>
            </a:pPr>
            <a:r>
              <a:rPr lang="en-US" b="1" dirty="0"/>
              <a:t>Product Performance:</a:t>
            </a:r>
            <a:r>
              <a:rPr lang="en-US" dirty="0"/>
              <a:t> Summarize the performance of key products and any notable trends.</a:t>
            </a:r>
          </a:p>
          <a:p>
            <a:pPr marL="742950" lvl="1" indent="-285750">
              <a:buFont typeface="Arial" panose="020B0604020202020204" pitchFamily="34" charset="0"/>
              <a:buChar char="•"/>
            </a:pPr>
            <a:r>
              <a:rPr lang="en-US" b="1" dirty="0"/>
              <a:t>Challenges and Opportunities:</a:t>
            </a:r>
            <a:r>
              <a:rPr lang="en-US" dirty="0"/>
              <a:t> Review identified challenges and potential growth opportunities.</a:t>
            </a:r>
          </a:p>
          <a:p>
            <a:pPr marL="0" indent="0">
              <a:buNone/>
            </a:pPr>
            <a:endParaRPr lang="en-IN" sz="2000" dirty="0"/>
          </a:p>
        </p:txBody>
      </p:sp>
    </p:spTree>
    <p:extLst>
      <p:ext uri="{BB962C8B-B14F-4D97-AF65-F5344CB8AC3E}">
        <p14:creationId xmlns:p14="http://schemas.microsoft.com/office/powerpoint/2010/main" val="2974504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120A86-64E3-694A-4C96-7BC3DD1089C7}"/>
              </a:ext>
            </a:extLst>
          </p:cNvPr>
          <p:cNvSpPr>
            <a:spLocks noGrp="1"/>
          </p:cNvSpPr>
          <p:nvPr>
            <p:ph idx="1"/>
          </p:nvPr>
        </p:nvSpPr>
        <p:spPr>
          <a:xfrm>
            <a:off x="709991" y="571497"/>
            <a:ext cx="9723966" cy="5633359"/>
          </a:xfrm>
        </p:spPr>
        <p:txBody>
          <a:bodyPr>
            <a:normAutofit lnSpcReduction="10000"/>
          </a:bodyPr>
          <a:lstStyle/>
          <a:p>
            <a:r>
              <a:rPr lang="en-US" sz="2200" b="1" dirty="0"/>
              <a:t>Final Thoughts:</a:t>
            </a:r>
            <a:endParaRPr lang="en-US" sz="2200" dirty="0"/>
          </a:p>
          <a:p>
            <a:pPr>
              <a:buFont typeface="Arial" panose="020B0604020202020204" pitchFamily="34" charset="0"/>
              <a:buChar char="•"/>
            </a:pPr>
            <a:r>
              <a:rPr lang="en-US" sz="2200" b="1" dirty="0"/>
              <a:t>Strategic Implications:</a:t>
            </a:r>
            <a:r>
              <a:rPr lang="en-US" sz="2200" dirty="0"/>
              <a:t> Emphasize how the findings should inform strategic decisions and actions.</a:t>
            </a:r>
          </a:p>
          <a:p>
            <a:pPr>
              <a:buFont typeface="Arial" panose="020B0604020202020204" pitchFamily="34" charset="0"/>
              <a:buChar char="•"/>
            </a:pPr>
            <a:r>
              <a:rPr lang="en-US" sz="2200" b="1" dirty="0"/>
              <a:t>Next Steps:</a:t>
            </a:r>
            <a:r>
              <a:rPr lang="en-US" sz="2200" dirty="0"/>
              <a:t> Suggest immediate actions or follow-up analyses to address challenges and leverage opportunities.</a:t>
            </a:r>
          </a:p>
          <a:p>
            <a:pPr>
              <a:buFont typeface="Arial" panose="020B0604020202020204" pitchFamily="34" charset="0"/>
              <a:buChar char="•"/>
            </a:pPr>
            <a:r>
              <a:rPr lang="en-US" sz="2200" b="1" dirty="0"/>
              <a:t>Encouragement for Action:</a:t>
            </a:r>
            <a:r>
              <a:rPr lang="en-US" sz="2200" dirty="0"/>
              <a:t> Encourage stakeholders to use the insights for improving sales strategies and achieving business goals.</a:t>
            </a:r>
          </a:p>
          <a:p>
            <a:r>
              <a:rPr lang="en-US" sz="2400" b="1" dirty="0"/>
              <a:t>Visual:</a:t>
            </a:r>
            <a:endParaRPr lang="en-US" sz="2400" dirty="0"/>
          </a:p>
          <a:p>
            <a:pPr>
              <a:buFont typeface="Arial" panose="020B0604020202020204" pitchFamily="34" charset="0"/>
              <a:buChar char="•"/>
            </a:pPr>
            <a:r>
              <a:rPr lang="en-US" sz="2400" b="1" dirty="0"/>
              <a:t>Optional: Summary Infographic or Key Takeaways:</a:t>
            </a:r>
            <a:endParaRPr lang="en-US" sz="2400" dirty="0"/>
          </a:p>
          <a:p>
            <a:pPr marL="742950" lvl="1" indent="-285750">
              <a:buFont typeface="Arial" panose="020B0604020202020204" pitchFamily="34" charset="0"/>
              <a:buChar char="•"/>
            </a:pPr>
            <a:r>
              <a:rPr lang="en-US" sz="2400" b="1" dirty="0"/>
              <a:t>Infographic:</a:t>
            </a:r>
            <a:r>
              <a:rPr lang="en-US" sz="2400" dirty="0"/>
              <a:t> A visual summary highlighting key metrics, insights, and recommendations in a visually engaging format.</a:t>
            </a:r>
          </a:p>
          <a:p>
            <a:pPr marL="742950" lvl="1" indent="-285750">
              <a:buFont typeface="Arial" panose="020B0604020202020204" pitchFamily="34" charset="0"/>
              <a:buChar char="•"/>
            </a:pPr>
            <a:r>
              <a:rPr lang="en-US" sz="2400" b="1" dirty="0"/>
              <a:t>Key Takeaways:</a:t>
            </a:r>
            <a:r>
              <a:rPr lang="en-US" sz="2400" dirty="0"/>
              <a:t> A concise list of the most important points from the analysis, presented as bullet points or a simple graphic.</a:t>
            </a:r>
          </a:p>
          <a:p>
            <a:endParaRPr lang="en-IN" dirty="0"/>
          </a:p>
        </p:txBody>
      </p:sp>
    </p:spTree>
    <p:extLst>
      <p:ext uri="{BB962C8B-B14F-4D97-AF65-F5344CB8AC3E}">
        <p14:creationId xmlns:p14="http://schemas.microsoft.com/office/powerpoint/2010/main" val="2407636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A689E-59F1-AD15-84D8-54F65F0149BA}"/>
              </a:ext>
            </a:extLst>
          </p:cNvPr>
          <p:cNvSpPr>
            <a:spLocks noGrp="1"/>
          </p:cNvSpPr>
          <p:nvPr>
            <p:ph type="title"/>
          </p:nvPr>
        </p:nvSpPr>
        <p:spPr/>
        <p:txBody>
          <a:bodyPr>
            <a:normAutofit fontScale="90000"/>
          </a:bodyPr>
          <a:lstStyle/>
          <a:p>
            <a:r>
              <a:rPr lang="en-US" b="1" i="0" dirty="0">
                <a:solidFill>
                  <a:srgbClr val="000000"/>
                </a:solidFill>
                <a:effectLst/>
                <a:highlight>
                  <a:srgbClr val="FFFFFF"/>
                </a:highlight>
                <a:latin typeface="Montserrat" panose="020F0502020204030204" pitchFamily="2" charset="0"/>
              </a:rPr>
              <a:t>What Is Power BI?</a:t>
            </a:r>
            <a:br>
              <a:rPr lang="en-US" b="1" i="0" dirty="0">
                <a:solidFill>
                  <a:srgbClr val="000000"/>
                </a:solidFill>
                <a:effectLst/>
                <a:highlight>
                  <a:srgbClr val="FFFFFF"/>
                </a:highlight>
                <a:latin typeface="Montserrat" panose="020F0502020204030204" pitchFamily="2" charset="0"/>
              </a:rPr>
            </a:br>
            <a:r>
              <a:rPr lang="en-US" b="0" i="0" u="none" strike="noStrike" dirty="0">
                <a:solidFill>
                  <a:srgbClr val="1E73BE"/>
                </a:solidFill>
                <a:effectLst/>
                <a:highlight>
                  <a:srgbClr val="FFFFFF"/>
                </a:highlight>
                <a:latin typeface="Helvetica" panose="020B0604020202020204" pitchFamily="34" charset="0"/>
                <a:hlinkClick r:id="rId2"/>
              </a:rPr>
              <a:t>Data is an asset and it is highly valuable to businesses</a:t>
            </a:r>
            <a:r>
              <a:rPr lang="en-US" b="0" i="0" dirty="0">
                <a:solidFill>
                  <a:srgbClr val="000000"/>
                </a:solidFill>
                <a:effectLst/>
                <a:highlight>
                  <a:srgbClr val="FFFFFF"/>
                </a:highlight>
                <a:latin typeface="Helvetica" panose="020B0604020202020204" pitchFamily="34" charset="0"/>
              </a:rPr>
              <a:t>. But data alone is difficult to understand and challenging to comprehend.</a:t>
            </a:r>
            <a:br>
              <a:rPr lang="en-US" b="0" i="0" dirty="0">
                <a:solidFill>
                  <a:srgbClr val="000000"/>
                </a:solidFill>
                <a:effectLst/>
                <a:highlight>
                  <a:srgbClr val="FFFFFF"/>
                </a:highlight>
                <a:latin typeface="Helvetica" panose="020B0604020202020204" pitchFamily="34" charset="0"/>
              </a:rPr>
            </a:br>
            <a:r>
              <a:rPr lang="en-US" b="0" i="0" dirty="0">
                <a:solidFill>
                  <a:srgbClr val="000000"/>
                </a:solidFill>
                <a:effectLst/>
                <a:highlight>
                  <a:srgbClr val="FFFFFF"/>
                </a:highlight>
                <a:latin typeface="Helvetica" panose="020B0604020202020204" pitchFamily="34" charset="0"/>
              </a:rPr>
              <a:t>Microsoft’s Power BI is a data visualization tool. It enables users to</a:t>
            </a:r>
            <a:r>
              <a:rPr lang="en-US" b="0" i="0" u="none" strike="noStrike" dirty="0">
                <a:solidFill>
                  <a:srgbClr val="1E73BE"/>
                </a:solidFill>
                <a:effectLst/>
                <a:highlight>
                  <a:srgbClr val="FFFFFF"/>
                </a:highlight>
                <a:latin typeface="Helvetica" panose="020B0604020202020204" pitchFamily="34" charset="0"/>
                <a:hlinkClick r:id="rId3"/>
              </a:rPr>
              <a:t> create dynamic and interactive visualizations of data</a:t>
            </a:r>
            <a:r>
              <a:rPr lang="en-US" b="0" i="0" dirty="0">
                <a:solidFill>
                  <a:srgbClr val="000000"/>
                </a:solidFill>
                <a:effectLst/>
                <a:highlight>
                  <a:srgbClr val="FFFFFF"/>
                </a:highlight>
                <a:latin typeface="Helvetica" panose="020B0604020202020204" pitchFamily="34" charset="0"/>
              </a:rPr>
              <a:t>. Microsoft claims that it is simple enough for anybody to be able to create an effective dashboard and that it can be used by students and schools, as well as data professionals and marketing teams.</a:t>
            </a:r>
            <a:br>
              <a:rPr lang="en-US" b="0" i="0" dirty="0">
                <a:solidFill>
                  <a:srgbClr val="000000"/>
                </a:solidFill>
                <a:effectLst/>
                <a:highlight>
                  <a:srgbClr val="FFFFFF"/>
                </a:highlight>
                <a:latin typeface="Helvetica" panose="020B0604020202020204" pitchFamily="34" charset="0"/>
              </a:rPr>
            </a:br>
            <a:endParaRPr lang="en-IN" dirty="0"/>
          </a:p>
        </p:txBody>
      </p:sp>
    </p:spTree>
    <p:extLst>
      <p:ext uri="{BB962C8B-B14F-4D97-AF65-F5344CB8AC3E}">
        <p14:creationId xmlns:p14="http://schemas.microsoft.com/office/powerpoint/2010/main" val="33211851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7AB3DD-99C7-507A-0442-A2C9D882200B}"/>
              </a:ext>
            </a:extLst>
          </p:cNvPr>
          <p:cNvSpPr>
            <a:spLocks noGrp="1"/>
          </p:cNvSpPr>
          <p:nvPr>
            <p:ph idx="1"/>
          </p:nvPr>
        </p:nvSpPr>
        <p:spPr>
          <a:xfrm>
            <a:off x="677334" y="2160589"/>
            <a:ext cx="8596668" cy="2117497"/>
          </a:xfrm>
        </p:spPr>
        <p:txBody>
          <a:bodyPr>
            <a:normAutofit/>
          </a:bodyPr>
          <a:lstStyle/>
          <a:p>
            <a:pPr algn="ctr"/>
            <a:endParaRPr lang="en-IN" sz="4000" dirty="0"/>
          </a:p>
          <a:p>
            <a:pPr marL="0" indent="0" algn="ctr">
              <a:buNone/>
            </a:pPr>
            <a:r>
              <a:rPr lang="en-IN" sz="4800" dirty="0">
                <a:solidFill>
                  <a:schemeClr val="accent2">
                    <a:lumMod val="60000"/>
                    <a:lumOff val="40000"/>
                  </a:schemeClr>
                </a:solidFill>
              </a:rPr>
              <a:t>THANK YOU</a:t>
            </a:r>
          </a:p>
        </p:txBody>
      </p:sp>
    </p:spTree>
    <p:extLst>
      <p:ext uri="{BB962C8B-B14F-4D97-AF65-F5344CB8AC3E}">
        <p14:creationId xmlns:p14="http://schemas.microsoft.com/office/powerpoint/2010/main" val="881859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A06C1-32F8-79A8-4057-7974B6BC4540}"/>
              </a:ext>
            </a:extLst>
          </p:cNvPr>
          <p:cNvSpPr>
            <a:spLocks noGrp="1"/>
          </p:cNvSpPr>
          <p:nvPr>
            <p:ph type="title"/>
          </p:nvPr>
        </p:nvSpPr>
        <p:spPr/>
        <p:txBody>
          <a:bodyPr>
            <a:normAutofit/>
          </a:bodyPr>
          <a:lstStyle/>
          <a:p>
            <a:pPr algn="ctr"/>
            <a:r>
              <a:rPr lang="en-IN" sz="4000" b="1" u="sng" dirty="0"/>
              <a:t>OBJECTIVES</a:t>
            </a:r>
          </a:p>
        </p:txBody>
      </p:sp>
      <p:sp>
        <p:nvSpPr>
          <p:cNvPr id="3" name="Content Placeholder 2">
            <a:extLst>
              <a:ext uri="{FF2B5EF4-FFF2-40B4-BE49-F238E27FC236}">
                <a16:creationId xmlns:a16="http://schemas.microsoft.com/office/drawing/2014/main" id="{DD8054FA-0263-EA51-BDB6-4A5DB2CBD209}"/>
              </a:ext>
            </a:extLst>
          </p:cNvPr>
          <p:cNvSpPr>
            <a:spLocks noGrp="1"/>
          </p:cNvSpPr>
          <p:nvPr>
            <p:ph idx="1"/>
          </p:nvPr>
        </p:nvSpPr>
        <p:spPr>
          <a:xfrm>
            <a:off x="677334" y="2323875"/>
            <a:ext cx="8940196" cy="3685040"/>
          </a:xfrm>
        </p:spPr>
        <p:txBody>
          <a:bodyPr>
            <a:normAutofit/>
          </a:bodyPr>
          <a:lstStyle/>
          <a:p>
            <a:pPr marL="0" indent="0" algn="ctr">
              <a:buNone/>
            </a:pPr>
            <a:r>
              <a:rPr lang="en-US" sz="2800" dirty="0"/>
              <a:t>The objective of this sales analytics report is to provide a detailed overview of sales performance across various metrics, identify key trends and patterns, and offer actionable insights. This analysis aims to enhance decision-making, optimize sales strategies, and drive revenue growth by leveraging data-driven insights.</a:t>
            </a:r>
            <a:endParaRPr lang="en-IN" sz="2800" dirty="0"/>
          </a:p>
        </p:txBody>
      </p:sp>
    </p:spTree>
    <p:extLst>
      <p:ext uri="{BB962C8B-B14F-4D97-AF65-F5344CB8AC3E}">
        <p14:creationId xmlns:p14="http://schemas.microsoft.com/office/powerpoint/2010/main" val="3420019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F0185-BB73-7768-6160-72A28A32763C}"/>
              </a:ext>
            </a:extLst>
          </p:cNvPr>
          <p:cNvSpPr>
            <a:spLocks noGrp="1"/>
          </p:cNvSpPr>
          <p:nvPr>
            <p:ph type="title"/>
          </p:nvPr>
        </p:nvSpPr>
        <p:spPr>
          <a:xfrm>
            <a:off x="677334" y="555171"/>
            <a:ext cx="8596668" cy="1436915"/>
          </a:xfrm>
        </p:spPr>
        <p:txBody>
          <a:bodyPr>
            <a:normAutofit/>
          </a:bodyPr>
          <a:lstStyle/>
          <a:p>
            <a:pPr algn="ctr"/>
            <a:r>
              <a:rPr lang="en-IN" sz="4400" b="1" u="sng" dirty="0"/>
              <a:t>SCOPE</a:t>
            </a:r>
          </a:p>
        </p:txBody>
      </p:sp>
      <p:sp>
        <p:nvSpPr>
          <p:cNvPr id="3" name="Content Placeholder 2">
            <a:extLst>
              <a:ext uri="{FF2B5EF4-FFF2-40B4-BE49-F238E27FC236}">
                <a16:creationId xmlns:a16="http://schemas.microsoft.com/office/drawing/2014/main" id="{909C7629-5AB2-7A9D-E24B-7BB074BA3DB8}"/>
              </a:ext>
            </a:extLst>
          </p:cNvPr>
          <p:cNvSpPr>
            <a:spLocks noGrp="1"/>
          </p:cNvSpPr>
          <p:nvPr>
            <p:ph idx="1"/>
          </p:nvPr>
        </p:nvSpPr>
        <p:spPr>
          <a:xfrm>
            <a:off x="677334" y="1992086"/>
            <a:ext cx="8596668" cy="3880773"/>
          </a:xfrm>
        </p:spPr>
        <p:txBody>
          <a:bodyPr>
            <a:normAutofit/>
          </a:bodyPr>
          <a:lstStyle/>
          <a:p>
            <a:pPr marL="0" indent="0" algn="ctr">
              <a:buNone/>
            </a:pPr>
            <a:r>
              <a:rPr lang="en-US" sz="2800" dirty="0"/>
              <a:t>The report covers the fiscal year 2023, focusing on key areas such as total sales performance, regional sales distribution, product category analysis, and customer segmentation. It aims to highlight trends, evaluate growth, and uncover opportunities for strategic improvements in sales processes and market reach.</a:t>
            </a:r>
            <a:endParaRPr lang="en-IN" sz="2800" dirty="0"/>
          </a:p>
        </p:txBody>
      </p:sp>
    </p:spTree>
    <p:extLst>
      <p:ext uri="{BB962C8B-B14F-4D97-AF65-F5344CB8AC3E}">
        <p14:creationId xmlns:p14="http://schemas.microsoft.com/office/powerpoint/2010/main" val="678637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C2560-B223-F698-E75E-9249C8A6FE9E}"/>
              </a:ext>
            </a:extLst>
          </p:cNvPr>
          <p:cNvSpPr>
            <a:spLocks noGrp="1"/>
          </p:cNvSpPr>
          <p:nvPr>
            <p:ph type="title"/>
          </p:nvPr>
        </p:nvSpPr>
        <p:spPr>
          <a:xfrm rot="10800000" flipV="1">
            <a:off x="838200" y="1058637"/>
            <a:ext cx="10515600" cy="2260826"/>
          </a:xfrm>
        </p:spPr>
        <p:txBody>
          <a:bodyPr>
            <a:noAutofit/>
          </a:bodyPr>
          <a:lstStyle/>
          <a:p>
            <a:r>
              <a:rPr lang="en-US" sz="2800" dirty="0">
                <a:highlight>
                  <a:srgbClr val="FFFF00"/>
                </a:highlight>
                <a:latin typeface="Algerian" panose="04020705040A02060702" pitchFamily="82" charset="0"/>
              </a:rPr>
              <a:t>Sales and order analysis </a:t>
            </a:r>
            <a:r>
              <a:rPr lang="en-US" sz="2800" dirty="0"/>
              <a:t>- They trends to identify patterns and make data-driven decisions.</a:t>
            </a:r>
            <a:br>
              <a:rPr lang="en-US" sz="2800" dirty="0"/>
            </a:br>
            <a:r>
              <a:rPr lang="en-US" sz="2800" dirty="0">
                <a:highlight>
                  <a:srgbClr val="FFFF00"/>
                </a:highlight>
                <a:latin typeface="Algerian" panose="04020705040A02060702" pitchFamily="82" charset="0"/>
              </a:rPr>
              <a:t>Customer analysis </a:t>
            </a:r>
            <a:r>
              <a:rPr lang="en-US" sz="2800" dirty="0"/>
              <a:t>- To understand distinct needs, behaviors, and characteristics, facilitating targeted strategies and decision-making.</a:t>
            </a:r>
            <a:br>
              <a:rPr lang="en-US" sz="2800" dirty="0"/>
            </a:br>
            <a:r>
              <a:rPr lang="en-US" sz="2800" dirty="0">
                <a:highlight>
                  <a:srgbClr val="FFFF00"/>
                </a:highlight>
                <a:latin typeface="Algerian" panose="04020705040A02060702" pitchFamily="82" charset="0"/>
              </a:rPr>
              <a:t>Product analysis </a:t>
            </a:r>
            <a:r>
              <a:rPr lang="en-US" sz="2800" dirty="0"/>
              <a:t>- It involves categorizing and evaluating product performance and attributes to identify strengths, weaknesses, and opportunities for improvement.</a:t>
            </a:r>
            <a:br>
              <a:rPr lang="en-US" sz="2800" dirty="0"/>
            </a:br>
            <a:r>
              <a:rPr lang="en-US" sz="2800" dirty="0">
                <a:highlight>
                  <a:srgbClr val="FFFF00"/>
                </a:highlight>
                <a:latin typeface="Algerian" panose="04020705040A02060702" pitchFamily="82" charset="0"/>
              </a:rPr>
              <a:t>Shipping and logistics analysis </a:t>
            </a:r>
            <a:r>
              <a:rPr lang="en-US" sz="2800" dirty="0"/>
              <a:t>- It involves evaluating the efficiency, costs, and performance of transportation and supply chain processes to optimize delivery operations and reduce expenses.</a:t>
            </a:r>
            <a:endParaRPr lang="en-IN" sz="2800" dirty="0"/>
          </a:p>
        </p:txBody>
      </p:sp>
      <p:sp>
        <p:nvSpPr>
          <p:cNvPr id="3" name="Content Placeholder 2">
            <a:extLst>
              <a:ext uri="{FF2B5EF4-FFF2-40B4-BE49-F238E27FC236}">
                <a16:creationId xmlns:a16="http://schemas.microsoft.com/office/drawing/2014/main" id="{0ED7816A-0B7B-A80D-0DF3-63227222ED26}"/>
              </a:ext>
            </a:extLst>
          </p:cNvPr>
          <p:cNvSpPr>
            <a:spLocks noGrp="1"/>
          </p:cNvSpPr>
          <p:nvPr>
            <p:ph idx="1"/>
          </p:nvPr>
        </p:nvSpPr>
        <p:spPr>
          <a:xfrm>
            <a:off x="838200" y="0"/>
            <a:ext cx="10515600" cy="1049792"/>
          </a:xfrm>
        </p:spPr>
        <p:txBody>
          <a:bodyPr>
            <a:normAutofit fontScale="70000" lnSpcReduction="20000"/>
          </a:bodyPr>
          <a:lstStyle/>
          <a:p>
            <a:pPr marL="0" indent="0">
              <a:buNone/>
            </a:pPr>
            <a:r>
              <a:rPr lang="en-IN" sz="3600" dirty="0"/>
              <a:t>                            </a:t>
            </a:r>
          </a:p>
          <a:p>
            <a:pPr marL="0" indent="0">
              <a:buNone/>
            </a:pPr>
            <a:r>
              <a:rPr lang="en-IN" sz="3600" dirty="0"/>
              <a:t>                         </a:t>
            </a:r>
            <a:r>
              <a:rPr lang="en-IN" sz="5200" dirty="0">
                <a:solidFill>
                  <a:schemeClr val="accent2">
                    <a:lumMod val="75000"/>
                  </a:schemeClr>
                </a:solidFill>
                <a:latin typeface="Arial Black" panose="020B0A04020102020204" pitchFamily="34" charset="0"/>
              </a:rPr>
              <a:t>    </a:t>
            </a:r>
            <a:r>
              <a:rPr lang="en-IN" sz="5200" u="sng" dirty="0">
                <a:solidFill>
                  <a:schemeClr val="accent2">
                    <a:lumMod val="75000"/>
                  </a:schemeClr>
                </a:solidFill>
                <a:latin typeface="Arial Black" panose="020B0A04020102020204" pitchFamily="34" charset="0"/>
              </a:rPr>
              <a:t>EXPLANATION</a:t>
            </a:r>
          </a:p>
        </p:txBody>
      </p:sp>
    </p:spTree>
    <p:extLst>
      <p:ext uri="{BB962C8B-B14F-4D97-AF65-F5344CB8AC3E}">
        <p14:creationId xmlns:p14="http://schemas.microsoft.com/office/powerpoint/2010/main" val="2496022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189ED97E-4525-9A07-C159-D0331E5089C9}"/>
              </a:ext>
            </a:extLst>
          </p:cNvPr>
          <p:cNvGraphicFramePr>
            <a:graphicFrameLocks noGrp="1"/>
          </p:cNvGraphicFramePr>
          <p:nvPr>
            <p:extLst>
              <p:ext uri="{D42A27DB-BD31-4B8C-83A1-F6EECF244321}">
                <p14:modId xmlns:p14="http://schemas.microsoft.com/office/powerpoint/2010/main" val="1812619610"/>
              </p:ext>
            </p:extLst>
          </p:nvPr>
        </p:nvGraphicFramePr>
        <p:xfrm>
          <a:off x="3393648" y="1319187"/>
          <a:ext cx="8609814" cy="1310640"/>
        </p:xfrm>
        <a:graphic>
          <a:graphicData uri="http://schemas.openxmlformats.org/drawingml/2006/table">
            <a:tbl>
              <a:tblPr firstRow="1" bandRow="1">
                <a:tableStyleId>{93296810-A885-4BE3-A3E7-6D5BEEA58F35}</a:tableStyleId>
              </a:tblPr>
              <a:tblGrid>
                <a:gridCol w="2869938">
                  <a:extLst>
                    <a:ext uri="{9D8B030D-6E8A-4147-A177-3AD203B41FA5}">
                      <a16:colId xmlns:a16="http://schemas.microsoft.com/office/drawing/2014/main" val="3997818893"/>
                    </a:ext>
                  </a:extLst>
                </a:gridCol>
                <a:gridCol w="2869938">
                  <a:extLst>
                    <a:ext uri="{9D8B030D-6E8A-4147-A177-3AD203B41FA5}">
                      <a16:colId xmlns:a16="http://schemas.microsoft.com/office/drawing/2014/main" val="3881415848"/>
                    </a:ext>
                  </a:extLst>
                </a:gridCol>
                <a:gridCol w="2869938">
                  <a:extLst>
                    <a:ext uri="{9D8B030D-6E8A-4147-A177-3AD203B41FA5}">
                      <a16:colId xmlns:a16="http://schemas.microsoft.com/office/drawing/2014/main" val="1028572902"/>
                    </a:ext>
                  </a:extLst>
                </a:gridCol>
              </a:tblGrid>
              <a:tr h="0">
                <a:tc>
                  <a:txBody>
                    <a:bodyPr/>
                    <a:lstStyle/>
                    <a:p>
                      <a:r>
                        <a:rPr lang="en-IN" dirty="0"/>
                        <a:t>Order Details Analysis</a:t>
                      </a:r>
                    </a:p>
                  </a:txBody>
                  <a:tcPr anchor="ctr"/>
                </a:tc>
                <a:tc>
                  <a:txBody>
                    <a:bodyPr/>
                    <a:lstStyle/>
                    <a:p>
                      <a:r>
                        <a:rPr lang="en-IN" dirty="0"/>
                        <a:t>Order Trends</a:t>
                      </a:r>
                    </a:p>
                  </a:txBody>
                  <a:tcPr/>
                </a:tc>
                <a:tc>
                  <a:txBody>
                    <a:bodyPr/>
                    <a:lstStyle/>
                    <a:p>
                      <a:r>
                        <a:rPr lang="en-IN" dirty="0"/>
                        <a:t>Employee Performance</a:t>
                      </a:r>
                    </a:p>
                  </a:txBody>
                  <a:tcPr/>
                </a:tc>
                <a:extLst>
                  <a:ext uri="{0D108BD9-81ED-4DB2-BD59-A6C34878D82A}">
                    <a16:rowId xmlns:a16="http://schemas.microsoft.com/office/drawing/2014/main" val="1247261927"/>
                  </a:ext>
                </a:extLst>
              </a:tr>
              <a:tr h="767610">
                <a:tc>
                  <a:txBody>
                    <a:bodyPr/>
                    <a:lstStyle/>
                    <a:p>
                      <a:r>
                        <a:rPr lang="en-US" sz="1400" dirty="0"/>
                        <a:t>Analyze order quantities, prices, and discounts. Evaluate order completion rates and average order value.</a:t>
                      </a:r>
                      <a:endParaRPr lang="en-IN" sz="1400" dirty="0"/>
                    </a:p>
                  </a:txBody>
                  <a:tcPr/>
                </a:tc>
                <a:tc>
                  <a:txBody>
                    <a:bodyPr/>
                    <a:lstStyle/>
                    <a:p>
                      <a:r>
                        <a:rPr lang="en-US" sz="1400" dirty="0"/>
                        <a:t>Assess order trends over time (seasonal, monthly, yearly). Identify peak sales periods and slow periods.</a:t>
                      </a:r>
                      <a:endParaRPr lang="en-IN" sz="1400" dirty="0"/>
                    </a:p>
                  </a:txBody>
                  <a:tcPr/>
                </a:tc>
                <a:tc>
                  <a:txBody>
                    <a:bodyPr/>
                    <a:lstStyle/>
                    <a:p>
                      <a:r>
                        <a:rPr lang="en-US" sz="1400" dirty="0"/>
                        <a:t>Evaluate sales performance by employee. Assess impact of employee interactions on sales.</a:t>
                      </a:r>
                      <a:endParaRPr lang="en-IN" sz="1400" dirty="0"/>
                    </a:p>
                  </a:txBody>
                  <a:tcPr/>
                </a:tc>
                <a:extLst>
                  <a:ext uri="{0D108BD9-81ED-4DB2-BD59-A6C34878D82A}">
                    <a16:rowId xmlns:a16="http://schemas.microsoft.com/office/drawing/2014/main" val="3078616551"/>
                  </a:ext>
                </a:extLst>
              </a:tr>
            </a:tbl>
          </a:graphicData>
        </a:graphic>
      </p:graphicFrame>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60CCE918-0E83-283A-14F0-7F2BB9397994}"/>
                  </a:ext>
                </a:extLst>
              </p14:cNvPr>
              <p14:cNvContentPartPr/>
              <p14:nvPr/>
            </p14:nvContentPartPr>
            <p14:xfrm>
              <a:off x="-1046208" y="754185"/>
              <a:ext cx="360" cy="360"/>
            </p14:xfrm>
          </p:contentPart>
        </mc:Choice>
        <mc:Fallback xmlns="">
          <p:pic>
            <p:nvPicPr>
              <p:cNvPr id="8" name="Ink 7">
                <a:extLst>
                  <a:ext uri="{FF2B5EF4-FFF2-40B4-BE49-F238E27FC236}">
                    <a16:creationId xmlns:a16="http://schemas.microsoft.com/office/drawing/2014/main" id="{60CCE918-0E83-283A-14F0-7F2BB9397994}"/>
                  </a:ext>
                </a:extLst>
              </p:cNvPr>
              <p:cNvPicPr/>
              <p:nvPr/>
            </p:nvPicPr>
            <p:blipFill>
              <a:blip r:embed="rId3"/>
              <a:stretch>
                <a:fillRect/>
              </a:stretch>
            </p:blipFill>
            <p:spPr>
              <a:xfrm>
                <a:off x="-1052328" y="74806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093AFB27-9569-FCBD-71F3-8F2A9FBD0239}"/>
                  </a:ext>
                </a:extLst>
              </p14:cNvPr>
              <p14:cNvContentPartPr/>
              <p14:nvPr/>
            </p14:nvContentPartPr>
            <p14:xfrm>
              <a:off x="-603768" y="763545"/>
              <a:ext cx="360" cy="360"/>
            </p14:xfrm>
          </p:contentPart>
        </mc:Choice>
        <mc:Fallback xmlns="">
          <p:pic>
            <p:nvPicPr>
              <p:cNvPr id="9" name="Ink 8">
                <a:extLst>
                  <a:ext uri="{FF2B5EF4-FFF2-40B4-BE49-F238E27FC236}">
                    <a16:creationId xmlns:a16="http://schemas.microsoft.com/office/drawing/2014/main" id="{093AFB27-9569-FCBD-71F3-8F2A9FBD0239}"/>
                  </a:ext>
                </a:extLst>
              </p:cNvPr>
              <p:cNvPicPr/>
              <p:nvPr/>
            </p:nvPicPr>
            <p:blipFill>
              <a:blip r:embed="rId3"/>
              <a:stretch>
                <a:fillRect/>
              </a:stretch>
            </p:blipFill>
            <p:spPr>
              <a:xfrm>
                <a:off x="-609888" y="757425"/>
                <a:ext cx="12600" cy="12600"/>
              </a:xfrm>
              <a:prstGeom prst="rect">
                <a:avLst/>
              </a:prstGeom>
            </p:spPr>
          </p:pic>
        </mc:Fallback>
      </mc:AlternateContent>
      <p:graphicFrame>
        <p:nvGraphicFramePr>
          <p:cNvPr id="13" name="Table 12">
            <a:extLst>
              <a:ext uri="{FF2B5EF4-FFF2-40B4-BE49-F238E27FC236}">
                <a16:creationId xmlns:a16="http://schemas.microsoft.com/office/drawing/2014/main" id="{DA54CFF6-2698-1A1D-E08D-6323EF2176CD}"/>
              </a:ext>
            </a:extLst>
          </p:cNvPr>
          <p:cNvGraphicFramePr>
            <a:graphicFrameLocks noGrp="1"/>
          </p:cNvGraphicFramePr>
          <p:nvPr>
            <p:extLst>
              <p:ext uri="{D42A27DB-BD31-4B8C-83A1-F6EECF244321}">
                <p14:modId xmlns:p14="http://schemas.microsoft.com/office/powerpoint/2010/main" val="2130574321"/>
              </p:ext>
            </p:extLst>
          </p:nvPr>
        </p:nvGraphicFramePr>
        <p:xfrm>
          <a:off x="3393648" y="2633691"/>
          <a:ext cx="8609815" cy="1432560"/>
        </p:xfrm>
        <a:graphic>
          <a:graphicData uri="http://schemas.openxmlformats.org/drawingml/2006/table">
            <a:tbl>
              <a:tblPr firstRow="1" bandRow="1">
                <a:tableStyleId>{5C22544A-7EE6-4342-B048-85BDC9FD1C3A}</a:tableStyleId>
              </a:tblPr>
              <a:tblGrid>
                <a:gridCol w="2860195">
                  <a:extLst>
                    <a:ext uri="{9D8B030D-6E8A-4147-A177-3AD203B41FA5}">
                      <a16:colId xmlns:a16="http://schemas.microsoft.com/office/drawing/2014/main" val="3966083623"/>
                    </a:ext>
                  </a:extLst>
                </a:gridCol>
                <a:gridCol w="2839556">
                  <a:extLst>
                    <a:ext uri="{9D8B030D-6E8A-4147-A177-3AD203B41FA5}">
                      <a16:colId xmlns:a16="http://schemas.microsoft.com/office/drawing/2014/main" val="1444607653"/>
                    </a:ext>
                  </a:extLst>
                </a:gridCol>
                <a:gridCol w="2910064">
                  <a:extLst>
                    <a:ext uri="{9D8B030D-6E8A-4147-A177-3AD203B41FA5}">
                      <a16:colId xmlns:a16="http://schemas.microsoft.com/office/drawing/2014/main" val="732168854"/>
                    </a:ext>
                  </a:extLst>
                </a:gridCol>
              </a:tblGrid>
              <a:tr h="426118">
                <a:tc>
                  <a:txBody>
                    <a:bodyPr/>
                    <a:lstStyle/>
                    <a:p>
                      <a:r>
                        <a:rPr lang="en-IN" dirty="0"/>
                        <a:t>Customer Demographics</a:t>
                      </a:r>
                    </a:p>
                  </a:txBody>
                  <a:tcPr/>
                </a:tc>
                <a:tc>
                  <a:txBody>
                    <a:bodyPr/>
                    <a:lstStyle/>
                    <a:p>
                      <a:r>
                        <a:rPr lang="en-IN" dirty="0"/>
                        <a:t>Customer Purchase Behaviour</a:t>
                      </a:r>
                    </a:p>
                  </a:txBody>
                  <a:tcPr/>
                </a:tc>
                <a:tc>
                  <a:txBody>
                    <a:bodyPr/>
                    <a:lstStyle/>
                    <a:p>
                      <a:r>
                        <a:rPr lang="en-IN" dirty="0"/>
                        <a:t>Customer Lifetime Value</a:t>
                      </a:r>
                    </a:p>
                  </a:txBody>
                  <a:tcPr/>
                </a:tc>
                <a:extLst>
                  <a:ext uri="{0D108BD9-81ED-4DB2-BD59-A6C34878D82A}">
                    <a16:rowId xmlns:a16="http://schemas.microsoft.com/office/drawing/2014/main" val="1344559573"/>
                  </a:ext>
                </a:extLst>
              </a:tr>
              <a:tr h="669614">
                <a:tc>
                  <a:txBody>
                    <a:bodyPr/>
                    <a:lstStyle/>
                    <a:p>
                      <a:r>
                        <a:rPr lang="en-US" sz="1400" dirty="0"/>
                        <a:t>Segment customers based on demographics (age, gender, location).</a:t>
                      </a:r>
                      <a:endParaRPr lang="en-IN" sz="1400" dirty="0"/>
                    </a:p>
                  </a:txBody>
                  <a:tcPr/>
                </a:tc>
                <a:tc>
                  <a:txBody>
                    <a:bodyPr/>
                    <a:lstStyle/>
                    <a:p>
                      <a:r>
                        <a:rPr lang="en-US" sz="1400" dirty="0"/>
                        <a:t>Analyze purchasing patterns and preferences. Evaluate frequency and volume of purchases</a:t>
                      </a:r>
                      <a:r>
                        <a:rPr lang="en-US" dirty="0"/>
                        <a:t>.</a:t>
                      </a:r>
                      <a:endParaRPr lang="en-IN" dirty="0"/>
                    </a:p>
                  </a:txBody>
                  <a:tcPr/>
                </a:tc>
                <a:tc>
                  <a:txBody>
                    <a:bodyPr/>
                    <a:lstStyle/>
                    <a:p>
                      <a:r>
                        <a:rPr lang="en-US" sz="1400" dirty="0"/>
                        <a:t>Calculate the lifetime value of different customer segments.</a:t>
                      </a:r>
                      <a:endParaRPr lang="en-IN" sz="1400" dirty="0"/>
                    </a:p>
                  </a:txBody>
                  <a:tcPr/>
                </a:tc>
                <a:extLst>
                  <a:ext uri="{0D108BD9-81ED-4DB2-BD59-A6C34878D82A}">
                    <a16:rowId xmlns:a16="http://schemas.microsoft.com/office/drawing/2014/main" val="1649234362"/>
                  </a:ext>
                </a:extLst>
              </a:tr>
            </a:tbl>
          </a:graphicData>
        </a:graphic>
      </p:graphicFrame>
      <p:graphicFrame>
        <p:nvGraphicFramePr>
          <p:cNvPr id="16" name="Table 15">
            <a:extLst>
              <a:ext uri="{FF2B5EF4-FFF2-40B4-BE49-F238E27FC236}">
                <a16:creationId xmlns:a16="http://schemas.microsoft.com/office/drawing/2014/main" id="{AF35693D-A69F-987A-49D9-F33DE02327E5}"/>
              </a:ext>
            </a:extLst>
          </p:cNvPr>
          <p:cNvGraphicFramePr>
            <a:graphicFrameLocks noGrp="1"/>
          </p:cNvGraphicFramePr>
          <p:nvPr>
            <p:extLst>
              <p:ext uri="{D42A27DB-BD31-4B8C-83A1-F6EECF244321}">
                <p14:modId xmlns:p14="http://schemas.microsoft.com/office/powerpoint/2010/main" val="3107740255"/>
              </p:ext>
            </p:extLst>
          </p:nvPr>
        </p:nvGraphicFramePr>
        <p:xfrm>
          <a:off x="3393648" y="4070115"/>
          <a:ext cx="8609814" cy="1447541"/>
        </p:xfrm>
        <a:graphic>
          <a:graphicData uri="http://schemas.openxmlformats.org/drawingml/2006/table">
            <a:tbl>
              <a:tblPr firstRow="1" bandRow="1">
                <a:tableStyleId>{93296810-A885-4BE3-A3E7-6D5BEEA58F35}</a:tableStyleId>
              </a:tblPr>
              <a:tblGrid>
                <a:gridCol w="2869938">
                  <a:extLst>
                    <a:ext uri="{9D8B030D-6E8A-4147-A177-3AD203B41FA5}">
                      <a16:colId xmlns:a16="http://schemas.microsoft.com/office/drawing/2014/main" val="3636810827"/>
                    </a:ext>
                  </a:extLst>
                </a:gridCol>
                <a:gridCol w="2869938">
                  <a:extLst>
                    <a:ext uri="{9D8B030D-6E8A-4147-A177-3AD203B41FA5}">
                      <a16:colId xmlns:a16="http://schemas.microsoft.com/office/drawing/2014/main" val="297195125"/>
                    </a:ext>
                  </a:extLst>
                </a:gridCol>
                <a:gridCol w="2869938">
                  <a:extLst>
                    <a:ext uri="{9D8B030D-6E8A-4147-A177-3AD203B41FA5}">
                      <a16:colId xmlns:a16="http://schemas.microsoft.com/office/drawing/2014/main" val="2486782060"/>
                    </a:ext>
                  </a:extLst>
                </a:gridCol>
              </a:tblGrid>
              <a:tr h="441701">
                <a:tc>
                  <a:txBody>
                    <a:bodyPr/>
                    <a:lstStyle/>
                    <a:p>
                      <a:r>
                        <a:rPr lang="en-IN" dirty="0"/>
                        <a:t>Categories Analysis</a:t>
                      </a:r>
                    </a:p>
                  </a:txBody>
                  <a:tcPr anchor="ctr"/>
                </a:tc>
                <a:tc>
                  <a:txBody>
                    <a:bodyPr/>
                    <a:lstStyle/>
                    <a:p>
                      <a:r>
                        <a:rPr lang="en-IN" dirty="0"/>
                        <a:t>Product Performance</a:t>
                      </a:r>
                    </a:p>
                  </a:txBody>
                  <a:tcPr/>
                </a:tc>
                <a:tc>
                  <a:txBody>
                    <a:bodyPr/>
                    <a:lstStyle/>
                    <a:p>
                      <a:r>
                        <a:rPr lang="en-IN" dirty="0"/>
                        <a:t>Supplier Analysis</a:t>
                      </a:r>
                    </a:p>
                  </a:txBody>
                  <a:tcPr/>
                </a:tc>
                <a:extLst>
                  <a:ext uri="{0D108BD9-81ED-4DB2-BD59-A6C34878D82A}">
                    <a16:rowId xmlns:a16="http://schemas.microsoft.com/office/drawing/2014/main" val="3710697973"/>
                  </a:ext>
                </a:extLst>
              </a:tr>
              <a:tr h="819900">
                <a:tc>
                  <a:txBody>
                    <a:bodyPr/>
                    <a:lstStyle/>
                    <a:p>
                      <a:r>
                        <a:rPr lang="en-US" sz="1400" dirty="0"/>
                        <a:t>Assess sales performance by product categories. Analyze trends within each category.</a:t>
                      </a:r>
                      <a:endParaRPr lang="en-IN" sz="1400" dirty="0"/>
                    </a:p>
                  </a:txBody>
                  <a:tcPr/>
                </a:tc>
                <a:tc>
                  <a:txBody>
                    <a:bodyPr/>
                    <a:lstStyle/>
                    <a:p>
                      <a:r>
                        <a:rPr lang="en-US" sz="1400" dirty="0"/>
                        <a:t>Evaluate individual product sales. Identify top-selling and low-performing products.</a:t>
                      </a:r>
                      <a:endParaRPr lang="en-IN" sz="1400" dirty="0"/>
                    </a:p>
                  </a:txBody>
                  <a:tcPr/>
                </a:tc>
                <a:tc>
                  <a:txBody>
                    <a:bodyPr/>
                    <a:lstStyle/>
                    <a:p>
                      <a:r>
                        <a:rPr lang="en-US" sz="1400" dirty="0"/>
                        <a:t>Analyze supplier performance. Assess the impact of supplier relationships on product</a:t>
                      </a:r>
                      <a:r>
                        <a:rPr lang="en-US" dirty="0"/>
                        <a:t> </a:t>
                      </a:r>
                      <a:r>
                        <a:rPr lang="en-US" sz="1400" dirty="0"/>
                        <a:t>availability and sales.</a:t>
                      </a:r>
                      <a:endParaRPr lang="en-IN" sz="1400" dirty="0"/>
                    </a:p>
                  </a:txBody>
                  <a:tcPr/>
                </a:tc>
                <a:extLst>
                  <a:ext uri="{0D108BD9-81ED-4DB2-BD59-A6C34878D82A}">
                    <a16:rowId xmlns:a16="http://schemas.microsoft.com/office/drawing/2014/main" val="1707209983"/>
                  </a:ext>
                </a:extLst>
              </a:tr>
            </a:tbl>
          </a:graphicData>
        </a:graphic>
      </p:graphicFrame>
      <p:graphicFrame>
        <p:nvGraphicFramePr>
          <p:cNvPr id="17" name="Table 16">
            <a:extLst>
              <a:ext uri="{FF2B5EF4-FFF2-40B4-BE49-F238E27FC236}">
                <a16:creationId xmlns:a16="http://schemas.microsoft.com/office/drawing/2014/main" id="{72D794C9-EC23-A2FA-A554-21D8D7D00B0A}"/>
              </a:ext>
            </a:extLst>
          </p:cNvPr>
          <p:cNvGraphicFramePr>
            <a:graphicFrameLocks noGrp="1"/>
          </p:cNvGraphicFramePr>
          <p:nvPr>
            <p:extLst>
              <p:ext uri="{D42A27DB-BD31-4B8C-83A1-F6EECF244321}">
                <p14:modId xmlns:p14="http://schemas.microsoft.com/office/powerpoint/2010/main" val="179992660"/>
              </p:ext>
            </p:extLst>
          </p:nvPr>
        </p:nvGraphicFramePr>
        <p:xfrm>
          <a:off x="3393648" y="5442410"/>
          <a:ext cx="8609814" cy="1386076"/>
        </p:xfrm>
        <a:graphic>
          <a:graphicData uri="http://schemas.openxmlformats.org/drawingml/2006/table">
            <a:tbl>
              <a:tblPr firstRow="1" bandRow="1">
                <a:tableStyleId>{5C22544A-7EE6-4342-B048-85BDC9FD1C3A}</a:tableStyleId>
              </a:tblPr>
              <a:tblGrid>
                <a:gridCol w="2869938">
                  <a:extLst>
                    <a:ext uri="{9D8B030D-6E8A-4147-A177-3AD203B41FA5}">
                      <a16:colId xmlns:a16="http://schemas.microsoft.com/office/drawing/2014/main" val="858150882"/>
                    </a:ext>
                  </a:extLst>
                </a:gridCol>
                <a:gridCol w="2869938">
                  <a:extLst>
                    <a:ext uri="{9D8B030D-6E8A-4147-A177-3AD203B41FA5}">
                      <a16:colId xmlns:a16="http://schemas.microsoft.com/office/drawing/2014/main" val="3007240548"/>
                    </a:ext>
                  </a:extLst>
                </a:gridCol>
                <a:gridCol w="2869938">
                  <a:extLst>
                    <a:ext uri="{9D8B030D-6E8A-4147-A177-3AD203B41FA5}">
                      <a16:colId xmlns:a16="http://schemas.microsoft.com/office/drawing/2014/main" val="2940305413"/>
                    </a:ext>
                  </a:extLst>
                </a:gridCol>
              </a:tblGrid>
              <a:tr h="441196">
                <a:tc>
                  <a:txBody>
                    <a:bodyPr/>
                    <a:lstStyle/>
                    <a:p>
                      <a:r>
                        <a:rPr lang="en-IN" dirty="0"/>
                        <a:t>Shipping Analysis</a:t>
                      </a:r>
                    </a:p>
                  </a:txBody>
                  <a:tcPr/>
                </a:tc>
                <a:tc>
                  <a:txBody>
                    <a:bodyPr/>
                    <a:lstStyle/>
                    <a:p>
                      <a:r>
                        <a:rPr lang="en-IN" dirty="0"/>
                        <a:t>Order Fulfilment</a:t>
                      </a:r>
                    </a:p>
                  </a:txBody>
                  <a:tcPr/>
                </a:tc>
                <a:tc>
                  <a:txBody>
                    <a:bodyPr/>
                    <a:lstStyle/>
                    <a:p>
                      <a:r>
                        <a:rPr lang="en-IN" dirty="0"/>
                        <a:t>By Order Details</a:t>
                      </a:r>
                    </a:p>
                  </a:txBody>
                  <a:tcPr/>
                </a:tc>
                <a:extLst>
                  <a:ext uri="{0D108BD9-81ED-4DB2-BD59-A6C34878D82A}">
                    <a16:rowId xmlns:a16="http://schemas.microsoft.com/office/drawing/2014/main" val="3688571209"/>
                  </a:ext>
                </a:extLst>
              </a:tr>
              <a:tr h="835523">
                <a:tc>
                  <a:txBody>
                    <a:bodyPr/>
                    <a:lstStyle/>
                    <a:p>
                      <a:r>
                        <a:rPr lang="en-US" sz="1400" dirty="0"/>
                        <a:t>The </a:t>
                      </a:r>
                      <a:r>
                        <a:rPr lang="en-US" sz="1400" b="1" dirty="0"/>
                        <a:t>Shippers</a:t>
                      </a:r>
                      <a:r>
                        <a:rPr lang="en-US" sz="1400" dirty="0"/>
                        <a:t> table offers insights into shipping costs, efficiency, and potential areas for improvement.</a:t>
                      </a:r>
                      <a:endParaRPr lang="en-IN" sz="1400" dirty="0"/>
                    </a:p>
                  </a:txBody>
                  <a:tcPr/>
                </a:tc>
                <a:tc>
                  <a:txBody>
                    <a:bodyPr/>
                    <a:lstStyle/>
                    <a:p>
                      <a:r>
                        <a:rPr lang="en-US" sz="1400" dirty="0"/>
                        <a:t>Assess the efficiency of the order fulfillment process. Identify bottlenecks and areas for improvement.</a:t>
                      </a:r>
                      <a:endParaRPr lang="en-IN" sz="1400" dirty="0"/>
                    </a:p>
                  </a:txBody>
                  <a:tcPr/>
                </a:tc>
                <a:tc>
                  <a:txBody>
                    <a:bodyPr/>
                    <a:lstStyle/>
                    <a:p>
                      <a:r>
                        <a:rPr lang="en-US" sz="1400" dirty="0"/>
                        <a:t>The </a:t>
                      </a:r>
                      <a:r>
                        <a:rPr lang="en-US" sz="1400" b="1" dirty="0"/>
                        <a:t>Order Details</a:t>
                      </a:r>
                      <a:r>
                        <a:rPr lang="en-US" sz="1400" dirty="0"/>
                        <a:t> table provides a breakdown of each order, including quantities of products sold.</a:t>
                      </a:r>
                      <a:endParaRPr lang="en-IN" sz="1400" dirty="0"/>
                    </a:p>
                  </a:txBody>
                  <a:tcPr/>
                </a:tc>
                <a:extLst>
                  <a:ext uri="{0D108BD9-81ED-4DB2-BD59-A6C34878D82A}">
                    <a16:rowId xmlns:a16="http://schemas.microsoft.com/office/drawing/2014/main" val="1515223423"/>
                  </a:ext>
                </a:extLst>
              </a:tr>
            </a:tbl>
          </a:graphicData>
        </a:graphic>
      </p:graphicFrame>
      <p:sp>
        <p:nvSpPr>
          <p:cNvPr id="26" name="Arrow: Chevron 25">
            <a:extLst>
              <a:ext uri="{FF2B5EF4-FFF2-40B4-BE49-F238E27FC236}">
                <a16:creationId xmlns:a16="http://schemas.microsoft.com/office/drawing/2014/main" id="{CD540A57-0D4E-4F5A-921B-C4C4F3073D77}"/>
              </a:ext>
            </a:extLst>
          </p:cNvPr>
          <p:cNvSpPr/>
          <p:nvPr/>
        </p:nvSpPr>
        <p:spPr>
          <a:xfrm>
            <a:off x="509047" y="6018865"/>
            <a:ext cx="2349179" cy="521209"/>
          </a:xfrm>
          <a:prstGeom prst="chevr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Logistics and Shipping Analysis</a:t>
            </a:r>
          </a:p>
        </p:txBody>
      </p:sp>
      <p:sp>
        <p:nvSpPr>
          <p:cNvPr id="27" name="Arrow: Chevron 26">
            <a:extLst>
              <a:ext uri="{FF2B5EF4-FFF2-40B4-BE49-F238E27FC236}">
                <a16:creationId xmlns:a16="http://schemas.microsoft.com/office/drawing/2014/main" id="{4D2BC505-91FD-EFC4-8383-78E5BDA60F0B}"/>
              </a:ext>
            </a:extLst>
          </p:cNvPr>
          <p:cNvSpPr/>
          <p:nvPr/>
        </p:nvSpPr>
        <p:spPr>
          <a:xfrm>
            <a:off x="2713298" y="6000577"/>
            <a:ext cx="481640" cy="539497"/>
          </a:xfrm>
          <a:prstGeom prst="chevron">
            <a:avLst>
              <a:gd name="adj" fmla="val 5194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32" name="Arrow: Chevron 31">
            <a:extLst>
              <a:ext uri="{FF2B5EF4-FFF2-40B4-BE49-F238E27FC236}">
                <a16:creationId xmlns:a16="http://schemas.microsoft.com/office/drawing/2014/main" id="{733B1301-4D8A-57D3-F7AB-B74F2840B543}"/>
              </a:ext>
            </a:extLst>
          </p:cNvPr>
          <p:cNvSpPr/>
          <p:nvPr/>
        </p:nvSpPr>
        <p:spPr>
          <a:xfrm>
            <a:off x="549952" y="4774402"/>
            <a:ext cx="2349179" cy="521209"/>
          </a:xfrm>
          <a:prstGeom prst="chevron">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dirty="0"/>
              <a:t>Product Analysis</a:t>
            </a:r>
            <a:endParaRPr lang="en-IN" dirty="0">
              <a:solidFill>
                <a:schemeClr val="tx1"/>
              </a:solidFill>
            </a:endParaRPr>
          </a:p>
        </p:txBody>
      </p:sp>
      <p:sp>
        <p:nvSpPr>
          <p:cNvPr id="33" name="Arrow: Chevron 32">
            <a:extLst>
              <a:ext uri="{FF2B5EF4-FFF2-40B4-BE49-F238E27FC236}">
                <a16:creationId xmlns:a16="http://schemas.microsoft.com/office/drawing/2014/main" id="{F8211873-9454-51BB-574D-946E4FA56085}"/>
              </a:ext>
            </a:extLst>
          </p:cNvPr>
          <p:cNvSpPr/>
          <p:nvPr/>
        </p:nvSpPr>
        <p:spPr>
          <a:xfrm>
            <a:off x="2754016" y="4739344"/>
            <a:ext cx="481640" cy="539497"/>
          </a:xfrm>
          <a:prstGeom prst="chevron">
            <a:avLst>
              <a:gd name="adj" fmla="val 51945"/>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dirty="0">
              <a:solidFill>
                <a:schemeClr val="tx1"/>
              </a:solidFill>
            </a:endParaRPr>
          </a:p>
        </p:txBody>
      </p:sp>
      <p:sp>
        <p:nvSpPr>
          <p:cNvPr id="34" name="Arrow: Chevron 33">
            <a:extLst>
              <a:ext uri="{FF2B5EF4-FFF2-40B4-BE49-F238E27FC236}">
                <a16:creationId xmlns:a16="http://schemas.microsoft.com/office/drawing/2014/main" id="{AC296878-47BE-5757-EAD3-8D596CF96BFA}"/>
              </a:ext>
            </a:extLst>
          </p:cNvPr>
          <p:cNvSpPr/>
          <p:nvPr/>
        </p:nvSpPr>
        <p:spPr>
          <a:xfrm>
            <a:off x="586467" y="1778562"/>
            <a:ext cx="2349179" cy="521209"/>
          </a:xfrm>
          <a:prstGeom prst="chevron">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dirty="0"/>
              <a:t>Sales and Order Analysis</a:t>
            </a:r>
          </a:p>
        </p:txBody>
      </p:sp>
      <p:sp>
        <p:nvSpPr>
          <p:cNvPr id="35" name="Arrow: Chevron 34">
            <a:extLst>
              <a:ext uri="{FF2B5EF4-FFF2-40B4-BE49-F238E27FC236}">
                <a16:creationId xmlns:a16="http://schemas.microsoft.com/office/drawing/2014/main" id="{1721ADBE-9C78-49F8-D86C-F50C734F4762}"/>
              </a:ext>
            </a:extLst>
          </p:cNvPr>
          <p:cNvSpPr/>
          <p:nvPr/>
        </p:nvSpPr>
        <p:spPr>
          <a:xfrm>
            <a:off x="2775401" y="1760274"/>
            <a:ext cx="481640" cy="539497"/>
          </a:xfrm>
          <a:prstGeom prst="chevron">
            <a:avLst>
              <a:gd name="adj" fmla="val 51945"/>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dirty="0"/>
          </a:p>
        </p:txBody>
      </p:sp>
      <p:sp>
        <p:nvSpPr>
          <p:cNvPr id="36" name="Arrow: Chevron 35">
            <a:extLst>
              <a:ext uri="{FF2B5EF4-FFF2-40B4-BE49-F238E27FC236}">
                <a16:creationId xmlns:a16="http://schemas.microsoft.com/office/drawing/2014/main" id="{EDE2E7C0-0A0E-B371-33B2-A5F6F1D7EE09}"/>
              </a:ext>
            </a:extLst>
          </p:cNvPr>
          <p:cNvSpPr/>
          <p:nvPr/>
        </p:nvSpPr>
        <p:spPr>
          <a:xfrm>
            <a:off x="509047" y="3168395"/>
            <a:ext cx="2349179" cy="521209"/>
          </a:xfrm>
          <a:prstGeom prst="chevr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Customer Analysis</a:t>
            </a:r>
          </a:p>
        </p:txBody>
      </p:sp>
      <p:sp>
        <p:nvSpPr>
          <p:cNvPr id="37" name="Arrow: Chevron 36">
            <a:extLst>
              <a:ext uri="{FF2B5EF4-FFF2-40B4-BE49-F238E27FC236}">
                <a16:creationId xmlns:a16="http://schemas.microsoft.com/office/drawing/2014/main" id="{7DA19C48-D098-453F-1CDB-F370AB5B4499}"/>
              </a:ext>
            </a:extLst>
          </p:cNvPr>
          <p:cNvSpPr/>
          <p:nvPr/>
        </p:nvSpPr>
        <p:spPr>
          <a:xfrm>
            <a:off x="2700466" y="3150107"/>
            <a:ext cx="481640" cy="539497"/>
          </a:xfrm>
          <a:prstGeom prst="chevron">
            <a:avLst>
              <a:gd name="adj" fmla="val 5194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2" name="Title 1">
            <a:extLst>
              <a:ext uri="{FF2B5EF4-FFF2-40B4-BE49-F238E27FC236}">
                <a16:creationId xmlns:a16="http://schemas.microsoft.com/office/drawing/2014/main" id="{7A924DB9-912F-72CB-7D75-9F2BB00D8F40}"/>
              </a:ext>
            </a:extLst>
          </p:cNvPr>
          <p:cNvSpPr>
            <a:spLocks noGrp="1"/>
          </p:cNvSpPr>
          <p:nvPr>
            <p:ph type="title"/>
          </p:nvPr>
        </p:nvSpPr>
        <p:spPr>
          <a:xfrm>
            <a:off x="4147457" y="276912"/>
            <a:ext cx="4767317" cy="712256"/>
          </a:xfrm>
        </p:spPr>
        <p:txBody>
          <a:bodyPr>
            <a:normAutofit/>
          </a:bodyPr>
          <a:lstStyle/>
          <a:p>
            <a:pPr algn="ctr"/>
            <a:r>
              <a:rPr lang="en-IN" dirty="0"/>
              <a:t>SALES ANALYTICS</a:t>
            </a:r>
          </a:p>
        </p:txBody>
      </p:sp>
      <p:sp>
        <p:nvSpPr>
          <p:cNvPr id="3" name="Text Placeholder 2">
            <a:extLst>
              <a:ext uri="{FF2B5EF4-FFF2-40B4-BE49-F238E27FC236}">
                <a16:creationId xmlns:a16="http://schemas.microsoft.com/office/drawing/2014/main" id="{302CCF4F-4126-69CC-4213-CAE6114A67AB}"/>
              </a:ext>
            </a:extLst>
          </p:cNvPr>
          <p:cNvSpPr>
            <a:spLocks noGrp="1"/>
          </p:cNvSpPr>
          <p:nvPr>
            <p:ph type="body" idx="1"/>
          </p:nvPr>
        </p:nvSpPr>
        <p:spPr>
          <a:xfrm flipH="1">
            <a:off x="11636202" y="6889951"/>
            <a:ext cx="555798" cy="45719"/>
          </a:xfrm>
        </p:spPr>
        <p:txBody>
          <a:bodyPr>
            <a:normAutofit fontScale="25000" lnSpcReduction="20000"/>
          </a:bodyPr>
          <a:lstStyle/>
          <a:p>
            <a:endParaRPr lang="en-IN" dirty="0"/>
          </a:p>
        </p:txBody>
      </p:sp>
    </p:spTree>
    <p:extLst>
      <p:ext uri="{BB962C8B-B14F-4D97-AF65-F5344CB8AC3E}">
        <p14:creationId xmlns:p14="http://schemas.microsoft.com/office/powerpoint/2010/main" val="2256911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826F2-EDA2-327A-5499-A3DBCE14263A}"/>
              </a:ext>
            </a:extLst>
          </p:cNvPr>
          <p:cNvSpPr>
            <a:spLocks noGrp="1"/>
          </p:cNvSpPr>
          <p:nvPr>
            <p:ph type="title"/>
          </p:nvPr>
        </p:nvSpPr>
        <p:spPr>
          <a:xfrm>
            <a:off x="1232505" y="816638"/>
            <a:ext cx="8596668" cy="664029"/>
          </a:xfrm>
        </p:spPr>
        <p:txBody>
          <a:bodyPr/>
          <a:lstStyle/>
          <a:p>
            <a:pPr algn="ctr"/>
            <a:r>
              <a:rPr lang="en-IN" dirty="0"/>
              <a:t>ER EXPLANATION</a:t>
            </a:r>
          </a:p>
        </p:txBody>
      </p:sp>
      <p:sp>
        <p:nvSpPr>
          <p:cNvPr id="3" name="Content Placeholder 2">
            <a:extLst>
              <a:ext uri="{FF2B5EF4-FFF2-40B4-BE49-F238E27FC236}">
                <a16:creationId xmlns:a16="http://schemas.microsoft.com/office/drawing/2014/main" id="{74646BEC-F62E-DD24-8A73-9A2BC21FE010}"/>
              </a:ext>
            </a:extLst>
          </p:cNvPr>
          <p:cNvSpPr>
            <a:spLocks noGrp="1"/>
          </p:cNvSpPr>
          <p:nvPr>
            <p:ph idx="1"/>
          </p:nvPr>
        </p:nvSpPr>
        <p:spPr>
          <a:xfrm>
            <a:off x="1232505" y="1904775"/>
            <a:ext cx="8596668" cy="3880773"/>
          </a:xfrm>
        </p:spPr>
        <p:txBody>
          <a:bodyPr>
            <a:normAutofit/>
          </a:bodyPr>
          <a:lstStyle/>
          <a:p>
            <a:pPr marL="0" indent="0" algn="ctr">
              <a:buNone/>
            </a:pPr>
            <a:r>
              <a:rPr lang="en-US" sz="2000" dirty="0"/>
              <a:t>An Entity-Relationship (ER) Diagram visually represents data structures and relationships in a database. It uses </a:t>
            </a:r>
            <a:r>
              <a:rPr lang="en-US" sz="2000" b="1" dirty="0"/>
              <a:t>entities</a:t>
            </a:r>
            <a:r>
              <a:rPr lang="en-US" sz="2000" dirty="0"/>
              <a:t> (objects or concepts like "Customer" or "Product") depicted as rectangles, with </a:t>
            </a:r>
            <a:r>
              <a:rPr lang="en-US" sz="2000" b="1" dirty="0"/>
              <a:t>attributes</a:t>
            </a:r>
            <a:r>
              <a:rPr lang="en-US" sz="2000" dirty="0"/>
              <a:t> (details about entities) shown as ovals. </a:t>
            </a:r>
            <a:r>
              <a:rPr lang="en-US" sz="2000" b="1" dirty="0"/>
              <a:t>Relationships</a:t>
            </a:r>
            <a:r>
              <a:rPr lang="en-US" sz="2000" dirty="0"/>
              <a:t> (connections between entities, such as "places" or "contains") are depicted as diamonds. </a:t>
            </a:r>
            <a:r>
              <a:rPr lang="en-US" sz="2000" b="1" dirty="0"/>
              <a:t>Cardinality</a:t>
            </a:r>
            <a:r>
              <a:rPr lang="en-US" sz="2000" dirty="0"/>
              <a:t> specifies the nature of these connections (e.g., one-to-many). </a:t>
            </a:r>
            <a:r>
              <a:rPr lang="en-US" sz="2000" b="1" dirty="0"/>
              <a:t>Primary Keys</a:t>
            </a:r>
            <a:r>
              <a:rPr lang="en-US" sz="2000" dirty="0"/>
              <a:t> uniquely identify each entity instance. ER diagrams help in designing databases by illustrating how data elements interact, ensuring data integrity, and providing a clear framework for database construction and querying.</a:t>
            </a:r>
            <a:endParaRPr lang="en-IN" sz="2000" dirty="0"/>
          </a:p>
        </p:txBody>
      </p:sp>
    </p:spTree>
    <p:extLst>
      <p:ext uri="{BB962C8B-B14F-4D97-AF65-F5344CB8AC3E}">
        <p14:creationId xmlns:p14="http://schemas.microsoft.com/office/powerpoint/2010/main" val="2102099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0CB7CF8-9F1C-AC67-705E-2AA40B9311AF}"/>
              </a:ext>
            </a:extLst>
          </p:cNvPr>
          <p:cNvPicPr>
            <a:picLocks noGrp="1" noChangeAspect="1"/>
          </p:cNvPicPr>
          <p:nvPr>
            <p:ph idx="1"/>
          </p:nvPr>
        </p:nvPicPr>
        <p:blipFill>
          <a:blip r:embed="rId2"/>
          <a:stretch>
            <a:fillRect/>
          </a:stretch>
        </p:blipFill>
        <p:spPr>
          <a:xfrm>
            <a:off x="424543" y="261258"/>
            <a:ext cx="11234057" cy="6253842"/>
          </a:xfrm>
        </p:spPr>
      </p:pic>
    </p:spTree>
    <p:extLst>
      <p:ext uri="{BB962C8B-B14F-4D97-AF65-F5344CB8AC3E}">
        <p14:creationId xmlns:p14="http://schemas.microsoft.com/office/powerpoint/2010/main" val="5646126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3984</TotalTime>
  <Words>2281</Words>
  <Application>Microsoft Office PowerPoint</Application>
  <PresentationFormat>Widescreen</PresentationFormat>
  <Paragraphs>176</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Algerian</vt:lpstr>
      <vt:lpstr>Arial</vt:lpstr>
      <vt:lpstr>Arial Black</vt:lpstr>
      <vt:lpstr>Helvetica</vt:lpstr>
      <vt:lpstr>Montserrat</vt:lpstr>
      <vt:lpstr>Trebuchet MS</vt:lpstr>
      <vt:lpstr>Wingdings 3</vt:lpstr>
      <vt:lpstr>Facet</vt:lpstr>
      <vt:lpstr>CAPSTONE PROJECT SALES ANALYTICS</vt:lpstr>
      <vt:lpstr>PowerPoint Presentation</vt:lpstr>
      <vt:lpstr>What Is Power BI? Data is an asset and it is highly valuable to businesses. But data alone is difficult to understand and challenging to comprehend. Microsoft’s Power BI is a data visualization tool. It enables users to create dynamic and interactive visualizations of data. Microsoft claims that it is simple enough for anybody to be able to create an effective dashboard and that it can be used by students and schools, as well as data professionals and marketing teams. </vt:lpstr>
      <vt:lpstr>OBJECTIVES</vt:lpstr>
      <vt:lpstr>SCOPE</vt:lpstr>
      <vt:lpstr>Sales and order analysis - They trends to identify patterns and make data-driven decisions. Customer analysis - To understand distinct needs, behaviors, and characteristics, facilitating targeted strategies and decision-making. Product analysis - It involves categorizing and evaluating product performance and attributes to identify strengths, weaknesses, and opportunities for improvement. Shipping and logistics analysis - It involves evaluating the efficiency, costs, and performance of transportation and supply chain processes to optimize delivery operations and reduce expenses.</vt:lpstr>
      <vt:lpstr>SALES ANALYTICS</vt:lpstr>
      <vt:lpstr>ER EXPLANATION</vt:lpstr>
      <vt:lpstr>PowerPoint Presentation</vt:lpstr>
      <vt:lpstr>Title: Key Sales Metrics</vt:lpstr>
      <vt:lpstr>PowerPoint Presentation</vt:lpstr>
      <vt:lpstr>Slide Title: Sales Performance by Region</vt:lpstr>
      <vt:lpstr>PowerPoint Presentation</vt:lpstr>
      <vt:lpstr>PowerPoint Presentation</vt:lpstr>
      <vt:lpstr>SALES TRENDS OVER TIME</vt:lpstr>
      <vt:lpstr>PowerPoint Presentation</vt:lpstr>
      <vt:lpstr>PowerPoint Presentation</vt:lpstr>
      <vt:lpstr>CUSTOMER SEGMENTATION</vt:lpstr>
      <vt:lpstr>PowerPoint Presentation</vt:lpstr>
      <vt:lpstr>PowerPoint Presentation</vt:lpstr>
      <vt:lpstr>Product Performance</vt:lpstr>
      <vt:lpstr>PowerPoint Presentation</vt:lpstr>
      <vt:lpstr>PowerPoint Presentation</vt:lpstr>
      <vt:lpstr>Key Insights and Recommendations</vt:lpstr>
      <vt:lpstr>PowerPoint Presentation</vt:lpstr>
      <vt:lpstr>Challenges and Opportunities</vt:lpstr>
      <vt:lpstr>PowerPoint Presentation</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Alok sarkar</dc:creator>
  <cp:lastModifiedBy>Ayush Kumar</cp:lastModifiedBy>
  <cp:revision>5</cp:revision>
  <dcterms:created xsi:type="dcterms:W3CDTF">2024-07-30T17:54:10Z</dcterms:created>
  <dcterms:modified xsi:type="dcterms:W3CDTF">2024-08-08T13:09:57Z</dcterms:modified>
</cp:coreProperties>
</file>