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7" d="100"/>
          <a:sy n="47" d="100"/>
        </p:scale>
        <p:origin x="3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41450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D7A4D-6148-4422-821F-4EF58F5DEA11}"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237163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19534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416023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323023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540379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4070608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303655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370381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41722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7A4D-6148-4422-821F-4EF58F5DEA11}"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262184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D7A4D-6148-4422-821F-4EF58F5DEA11}"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282102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D7A4D-6148-4422-821F-4EF58F5DEA11}"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234808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D7A4D-6148-4422-821F-4EF58F5DEA11}"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42039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D7A4D-6148-4422-821F-4EF58F5DEA11}"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37164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D7A4D-6148-4422-821F-4EF58F5DEA11}"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89051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D7A4D-6148-4422-821F-4EF58F5DEA11}"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C5832-413D-4E74-94EE-FEA2760B8DCE}" type="slidenum">
              <a:rPr lang="en-IN" smtClean="0"/>
              <a:t>‹#›</a:t>
            </a:fld>
            <a:endParaRPr lang="en-IN"/>
          </a:p>
        </p:txBody>
      </p:sp>
    </p:spTree>
    <p:extLst>
      <p:ext uri="{BB962C8B-B14F-4D97-AF65-F5344CB8AC3E}">
        <p14:creationId xmlns:p14="http://schemas.microsoft.com/office/powerpoint/2010/main" val="255856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DD7A4D-6148-4422-821F-4EF58F5DEA11}" type="datetimeFigureOut">
              <a:rPr lang="en-IN" smtClean="0"/>
              <a:t>08-08-2024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8C5832-413D-4E74-94EE-FEA2760B8DCE}" type="slidenum">
              <a:rPr lang="en-IN" smtClean="0"/>
              <a:t>‹#›</a:t>
            </a:fld>
            <a:endParaRPr lang="en-IN"/>
          </a:p>
        </p:txBody>
      </p:sp>
    </p:spTree>
    <p:extLst>
      <p:ext uri="{BB962C8B-B14F-4D97-AF65-F5344CB8AC3E}">
        <p14:creationId xmlns:p14="http://schemas.microsoft.com/office/powerpoint/2010/main" val="103221738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7098-1D31-75A4-50BF-FD96E7C8E4AF}"/>
              </a:ext>
            </a:extLst>
          </p:cNvPr>
          <p:cNvSpPr>
            <a:spLocks noGrp="1"/>
          </p:cNvSpPr>
          <p:nvPr>
            <p:ph type="ctrTitle"/>
          </p:nvPr>
        </p:nvSpPr>
        <p:spPr/>
        <p:txBody>
          <a:bodyPr>
            <a:normAutofit/>
          </a:bodyPr>
          <a:lstStyle/>
          <a:p>
            <a:r>
              <a:rPr lang="en-IN" b="1" u="sng" dirty="0">
                <a:solidFill>
                  <a:schemeClr val="accent2">
                    <a:lumMod val="75000"/>
                  </a:schemeClr>
                </a:solidFill>
                <a:latin typeface="Algerian" panose="04020705040A02060702" pitchFamily="82" charset="0"/>
              </a:rPr>
              <a:t>SALES ANALYTICS</a:t>
            </a:r>
            <a:br>
              <a:rPr lang="en-IN" b="1" u="sng" dirty="0">
                <a:solidFill>
                  <a:schemeClr val="accent2">
                    <a:lumMod val="75000"/>
                  </a:schemeClr>
                </a:solidFill>
                <a:latin typeface="Algerian" panose="04020705040A02060702" pitchFamily="82" charset="0"/>
              </a:rPr>
            </a:br>
            <a:r>
              <a:rPr lang="en-IN" sz="3200" b="1" u="sng" dirty="0">
                <a:solidFill>
                  <a:schemeClr val="accent2">
                    <a:lumMod val="75000"/>
                  </a:schemeClr>
                </a:solidFill>
                <a:latin typeface="Algerian" panose="04020705040A02060702" pitchFamily="82" charset="0"/>
              </a:rPr>
              <a:t>(USING MS EXCEL, SQL AND POWER BI)</a:t>
            </a:r>
            <a:br>
              <a:rPr lang="en-IN" sz="3200" b="1" u="sng" dirty="0">
                <a:solidFill>
                  <a:schemeClr val="accent2">
                    <a:lumMod val="75000"/>
                  </a:schemeClr>
                </a:solidFill>
                <a:latin typeface="Algerian" panose="04020705040A02060702" pitchFamily="82" charset="0"/>
              </a:rPr>
            </a:br>
            <a:r>
              <a:rPr lang="en-IN" sz="3100" dirty="0">
                <a:solidFill>
                  <a:schemeClr val="accent2">
                    <a:lumMod val="60000"/>
                    <a:lumOff val="40000"/>
                  </a:schemeClr>
                </a:solidFill>
                <a:latin typeface="Algerian" panose="04020705040A02060702" pitchFamily="82" charset="0"/>
              </a:rPr>
              <a:t>A COMPREHENSIVE GUIDE FOR DATA SCIENCE</a:t>
            </a:r>
            <a:endParaRPr lang="en-IN" sz="3100" b="1"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64D4896B-90EF-659E-19C3-84AD4DEDC62A}"/>
              </a:ext>
            </a:extLst>
          </p:cNvPr>
          <p:cNvSpPr>
            <a:spLocks noGrp="1"/>
          </p:cNvSpPr>
          <p:nvPr>
            <p:ph type="subTitle" idx="1"/>
          </p:nvPr>
        </p:nvSpPr>
        <p:spPr/>
        <p:txBody>
          <a:bodyPr>
            <a:normAutofit fontScale="92500" lnSpcReduction="20000"/>
          </a:bodyPr>
          <a:lstStyle/>
          <a:p>
            <a:pPr algn="l"/>
            <a:r>
              <a:rPr lang="en-IN" sz="4400" b="1" dirty="0"/>
              <a:t>AYUSH KUMAR</a:t>
            </a:r>
          </a:p>
          <a:p>
            <a:pPr algn="l"/>
            <a:r>
              <a:rPr lang="en-IN" sz="4400" b="1" dirty="0"/>
              <a:t>09/08/2024</a:t>
            </a:r>
          </a:p>
        </p:txBody>
      </p:sp>
    </p:spTree>
    <p:extLst>
      <p:ext uri="{BB962C8B-B14F-4D97-AF65-F5344CB8AC3E}">
        <p14:creationId xmlns:p14="http://schemas.microsoft.com/office/powerpoint/2010/main" val="33222157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6E041-CA50-551F-143E-C69740466C20}"/>
              </a:ext>
            </a:extLst>
          </p:cNvPr>
          <p:cNvSpPr>
            <a:spLocks noGrp="1"/>
          </p:cNvSpPr>
          <p:nvPr>
            <p:ph idx="1"/>
          </p:nvPr>
        </p:nvSpPr>
        <p:spPr>
          <a:xfrm>
            <a:off x="838200" y="310243"/>
            <a:ext cx="10515600" cy="5866720"/>
          </a:xfrm>
        </p:spPr>
        <p:txBody>
          <a:bodyPr/>
          <a:lstStyle/>
          <a:p>
            <a:pPr marL="0" indent="0">
              <a:buNone/>
            </a:pPr>
            <a:r>
              <a:rPr lang="en-IN" b="1" i="1" u="sng" dirty="0"/>
              <a:t>Advanced SQL techniques include</a:t>
            </a:r>
            <a:r>
              <a:rPr lang="en-IN" dirty="0"/>
              <a:t>:</a:t>
            </a:r>
          </a:p>
          <a:p>
            <a:pPr marL="0" indent="0">
              <a:buNone/>
            </a:pPr>
            <a:r>
              <a:rPr lang="en-IN" dirty="0"/>
              <a:t>Joins: Combine data from multiple tables, e.g., INNER JOIN to merge sales and customer data.</a:t>
            </a:r>
          </a:p>
          <a:p>
            <a:pPr marL="0" indent="0">
              <a:buNone/>
            </a:pPr>
            <a:r>
              <a:rPr lang="en-IN" dirty="0"/>
              <a:t>Subqueries: Nest queries to perform complex operations, like comparing sales to average values.</a:t>
            </a:r>
          </a:p>
          <a:p>
            <a:pPr marL="0" indent="0">
              <a:buNone/>
            </a:pPr>
            <a:r>
              <a:rPr lang="en-IN" dirty="0"/>
              <a:t>Window Functions: Analyse data across rows with functions like ROW_NUMBER() and SUM().</a:t>
            </a:r>
          </a:p>
          <a:p>
            <a:pPr marL="0" indent="0">
              <a:buNone/>
            </a:pPr>
            <a:r>
              <a:rPr lang="en-IN" b="1" i="1" u="sng" dirty="0"/>
              <a:t>EXAMPLE:</a:t>
            </a:r>
          </a:p>
          <a:p>
            <a:pPr marL="0" indent="0">
              <a:buNone/>
            </a:pPr>
            <a:r>
              <a:rPr lang="en-US" dirty="0"/>
              <a:t>SELECT Product, SUM(</a:t>
            </a:r>
            <a:r>
              <a:rPr lang="en-US" dirty="0" err="1"/>
              <a:t>SalesAmount</a:t>
            </a:r>
            <a:r>
              <a:rPr lang="en-US" dirty="0"/>
              <a:t>) AS </a:t>
            </a:r>
            <a:r>
              <a:rPr lang="en-US" dirty="0" err="1"/>
              <a:t>TotalSales</a:t>
            </a:r>
            <a:r>
              <a:rPr lang="en-US" dirty="0"/>
              <a:t>, AVG(</a:t>
            </a:r>
            <a:r>
              <a:rPr lang="en-US" dirty="0" err="1"/>
              <a:t>SalesAmount</a:t>
            </a:r>
            <a:r>
              <a:rPr lang="en-US" dirty="0"/>
              <a:t>) AS </a:t>
            </a:r>
            <a:r>
              <a:rPr lang="en-US" dirty="0" err="1"/>
              <a:t>AvgSales</a:t>
            </a:r>
            <a:endParaRPr lang="en-US" dirty="0"/>
          </a:p>
          <a:p>
            <a:pPr marL="0" indent="0">
              <a:buNone/>
            </a:pPr>
            <a:r>
              <a:rPr lang="en-US" dirty="0"/>
              <a:t>FROM Sales</a:t>
            </a:r>
          </a:p>
          <a:p>
            <a:pPr marL="0" indent="0">
              <a:buNone/>
            </a:pPr>
            <a:r>
              <a:rPr lang="en-US" dirty="0"/>
              <a:t>GROUP BY Product;</a:t>
            </a:r>
          </a:p>
          <a:p>
            <a:pPr marL="0" indent="0">
              <a:buNone/>
            </a:pPr>
            <a:endParaRPr lang="en-IN" b="1" i="1" u="sng" dirty="0"/>
          </a:p>
        </p:txBody>
      </p:sp>
    </p:spTree>
    <p:extLst>
      <p:ext uri="{BB962C8B-B14F-4D97-AF65-F5344CB8AC3E}">
        <p14:creationId xmlns:p14="http://schemas.microsoft.com/office/powerpoint/2010/main" val="32632264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3F9D-4FA5-088B-F51E-6A47C1FB0FC5}"/>
              </a:ext>
            </a:extLst>
          </p:cNvPr>
          <p:cNvSpPr>
            <a:spLocks noGrp="1"/>
          </p:cNvSpPr>
          <p:nvPr>
            <p:ph type="title"/>
          </p:nvPr>
        </p:nvSpPr>
        <p:spPr>
          <a:xfrm>
            <a:off x="838200" y="108177"/>
            <a:ext cx="10515600" cy="1100138"/>
          </a:xfrm>
        </p:spPr>
        <p:txBody>
          <a:bodyPr/>
          <a:lstStyle/>
          <a:p>
            <a:pPr algn="ctr"/>
            <a:r>
              <a:rPr lang="en-IN" b="1" u="sng" dirty="0">
                <a:solidFill>
                  <a:schemeClr val="accent2">
                    <a:lumMod val="60000"/>
                    <a:lumOff val="40000"/>
                  </a:schemeClr>
                </a:solidFill>
              </a:rPr>
              <a:t>USING POWERBI FOR SALES ANALYTICS</a:t>
            </a:r>
          </a:p>
        </p:txBody>
      </p:sp>
      <p:sp>
        <p:nvSpPr>
          <p:cNvPr id="3" name="Content Placeholder 2">
            <a:extLst>
              <a:ext uri="{FF2B5EF4-FFF2-40B4-BE49-F238E27FC236}">
                <a16:creationId xmlns:a16="http://schemas.microsoft.com/office/drawing/2014/main" id="{396694A1-09A4-848D-1BBF-93379EC1C46A}"/>
              </a:ext>
            </a:extLst>
          </p:cNvPr>
          <p:cNvSpPr>
            <a:spLocks noGrp="1"/>
          </p:cNvSpPr>
          <p:nvPr>
            <p:ph idx="1"/>
          </p:nvPr>
        </p:nvSpPr>
        <p:spPr>
          <a:xfrm>
            <a:off x="838200" y="1433739"/>
            <a:ext cx="10515600" cy="5032376"/>
          </a:xfrm>
        </p:spPr>
        <p:txBody>
          <a:bodyPr>
            <a:normAutofit lnSpcReduction="10000"/>
          </a:bodyPr>
          <a:lstStyle/>
          <a:p>
            <a:pPr marL="0" indent="0">
              <a:buNone/>
            </a:pPr>
            <a:r>
              <a:rPr lang="en-IN" b="1" i="1" u="sng" dirty="0"/>
              <a:t>Data Import in Power BI</a:t>
            </a:r>
            <a:r>
              <a:rPr lang="en-IN" dirty="0"/>
              <a:t>:</a:t>
            </a:r>
          </a:p>
          <a:p>
            <a:pPr marL="0" indent="0">
              <a:buNone/>
            </a:pPr>
            <a:r>
              <a:rPr lang="en-IN" dirty="0"/>
              <a:t>Excel: Load data directly from Excel files, allowing for seamless integration and analysis.</a:t>
            </a:r>
          </a:p>
          <a:p>
            <a:pPr marL="0" indent="0">
              <a:buNone/>
            </a:pPr>
            <a:r>
              <a:rPr lang="en-IN" dirty="0"/>
              <a:t>SQL Databases: Connect to SQL databases to import and query large datasets. This integration enables comprehensive data analysis and reporting within Power BI, combining multiple data sources efficiently.</a:t>
            </a:r>
          </a:p>
          <a:p>
            <a:pPr marL="0" indent="0">
              <a:buNone/>
            </a:pPr>
            <a:r>
              <a:rPr lang="en-US" b="1" i="1" u="sng" dirty="0"/>
              <a:t>Data Modeling in Power BI</a:t>
            </a:r>
            <a:r>
              <a:rPr lang="en-US" dirty="0"/>
              <a:t>:</a:t>
            </a:r>
          </a:p>
          <a:p>
            <a:pPr marL="0" indent="0">
              <a:buNone/>
            </a:pPr>
            <a:r>
              <a:rPr lang="en-US" dirty="0"/>
              <a:t>Relationships: Define connections between tables using common fields to integrate data.</a:t>
            </a:r>
          </a:p>
          <a:p>
            <a:pPr marL="0" indent="0">
              <a:buNone/>
            </a:pPr>
            <a:r>
              <a:rPr lang="en-US" dirty="0"/>
              <a:t>Data Models: Build and structure data models by setting up tables, relationships, and calculated columns. This setup ensures cohesive data analysis and enables complex queries and interactive visualizations within Power BI reports.</a:t>
            </a:r>
            <a:endParaRPr lang="en-IN" dirty="0"/>
          </a:p>
        </p:txBody>
      </p:sp>
    </p:spTree>
    <p:extLst>
      <p:ext uri="{BB962C8B-B14F-4D97-AF65-F5344CB8AC3E}">
        <p14:creationId xmlns:p14="http://schemas.microsoft.com/office/powerpoint/2010/main" val="8000576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F50AA-87AC-56FA-BD4A-5ED80F4A5661}"/>
              </a:ext>
            </a:extLst>
          </p:cNvPr>
          <p:cNvSpPr>
            <a:spLocks noGrp="1"/>
          </p:cNvSpPr>
          <p:nvPr>
            <p:ph idx="1"/>
          </p:nvPr>
        </p:nvSpPr>
        <p:spPr>
          <a:xfrm>
            <a:off x="838200" y="310243"/>
            <a:ext cx="10515600" cy="6286500"/>
          </a:xfrm>
        </p:spPr>
        <p:txBody>
          <a:bodyPr>
            <a:normAutofit/>
          </a:bodyPr>
          <a:lstStyle/>
          <a:p>
            <a:pPr marL="0" indent="0">
              <a:buNone/>
            </a:pPr>
            <a:r>
              <a:rPr lang="en-US" b="1" i="1" u="sng" dirty="0"/>
              <a:t>Visualization in Power BI</a:t>
            </a:r>
            <a:r>
              <a:rPr lang="en-US" dirty="0"/>
              <a:t>:</a:t>
            </a:r>
          </a:p>
          <a:p>
            <a:pPr marL="0" indent="0">
              <a:buNone/>
            </a:pPr>
            <a:r>
              <a:rPr lang="en-US" dirty="0"/>
              <a:t>Interactive Reports: Create dynamic reports with filters, slicers, and drill-downs to explore data.</a:t>
            </a:r>
          </a:p>
          <a:p>
            <a:pPr marL="0" indent="0">
              <a:buNone/>
            </a:pPr>
            <a:r>
              <a:rPr lang="en-US" dirty="0"/>
              <a:t>Dashboards: Design dashboards featuring charts, maps, and gauges to display sales trends and geographical analysis. These visualizations provide insights and facilitate data-driven decision-making with interactive, real-time data views.</a:t>
            </a:r>
          </a:p>
          <a:p>
            <a:pPr marL="0" indent="0">
              <a:buNone/>
            </a:pPr>
            <a:r>
              <a:rPr lang="en-US" b="1" i="1" u="sng" dirty="0"/>
              <a:t>Example</a:t>
            </a:r>
            <a:r>
              <a:rPr lang="en-US" dirty="0"/>
              <a:t>:</a:t>
            </a:r>
          </a:p>
          <a:p>
            <a:pPr marL="0" indent="0">
              <a:buNone/>
            </a:pPr>
            <a:r>
              <a:rPr lang="en-US" dirty="0"/>
              <a:t>A Power BI dashboard displays key sales insights with interactive elements:</a:t>
            </a:r>
          </a:p>
          <a:p>
            <a:pPr marL="0" indent="0">
              <a:buNone/>
            </a:pPr>
            <a:r>
              <a:rPr lang="en-US" dirty="0"/>
              <a:t>Sales Trends: Line chart showing monthly sales growth.</a:t>
            </a:r>
          </a:p>
          <a:p>
            <a:pPr marL="0" indent="0">
              <a:buNone/>
            </a:pPr>
            <a:r>
              <a:rPr lang="en-US" dirty="0"/>
              <a:t>Geographical Analysis: Map highlighting regional sales performance.</a:t>
            </a:r>
          </a:p>
          <a:p>
            <a:pPr marL="0" indent="0">
              <a:buNone/>
            </a:pPr>
            <a:r>
              <a:rPr lang="en-US" dirty="0"/>
              <a:t>Top Products: Bar chart of best-selling products.</a:t>
            </a:r>
          </a:p>
          <a:p>
            <a:pPr marL="0" indent="0">
              <a:buNone/>
            </a:pPr>
            <a:r>
              <a:rPr lang="en-US" dirty="0"/>
              <a:t>KPIs: Summary cards for total sales, average order value, and sales targets.</a:t>
            </a:r>
            <a:endParaRPr lang="en-IN" dirty="0"/>
          </a:p>
        </p:txBody>
      </p:sp>
    </p:spTree>
    <p:extLst>
      <p:ext uri="{BB962C8B-B14F-4D97-AF65-F5344CB8AC3E}">
        <p14:creationId xmlns:p14="http://schemas.microsoft.com/office/powerpoint/2010/main" val="1352908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7F8F-0FAD-4EB3-8BB1-925248614AB0}"/>
              </a:ext>
            </a:extLst>
          </p:cNvPr>
          <p:cNvSpPr>
            <a:spLocks noGrp="1"/>
          </p:cNvSpPr>
          <p:nvPr>
            <p:ph type="title"/>
          </p:nvPr>
        </p:nvSpPr>
        <p:spPr>
          <a:xfrm>
            <a:off x="838200" y="234951"/>
            <a:ext cx="10515600" cy="892175"/>
          </a:xfrm>
        </p:spPr>
        <p:txBody>
          <a:bodyPr/>
          <a:lstStyle/>
          <a:p>
            <a:pPr algn="ctr"/>
            <a:r>
              <a:rPr lang="en-IN" b="1" u="sng" dirty="0">
                <a:solidFill>
                  <a:schemeClr val="accent2">
                    <a:lumMod val="60000"/>
                    <a:lumOff val="40000"/>
                  </a:schemeClr>
                </a:solidFill>
              </a:rPr>
              <a:t>INTEGRATION AND FLOW</a:t>
            </a:r>
          </a:p>
        </p:txBody>
      </p:sp>
      <p:sp>
        <p:nvSpPr>
          <p:cNvPr id="3" name="Content Placeholder 2">
            <a:extLst>
              <a:ext uri="{FF2B5EF4-FFF2-40B4-BE49-F238E27FC236}">
                <a16:creationId xmlns:a16="http://schemas.microsoft.com/office/drawing/2014/main" id="{8FAC5AD1-323F-D0A1-1870-5BFDAF369C66}"/>
              </a:ext>
            </a:extLst>
          </p:cNvPr>
          <p:cNvSpPr>
            <a:spLocks noGrp="1"/>
          </p:cNvSpPr>
          <p:nvPr>
            <p:ph idx="1"/>
          </p:nvPr>
        </p:nvSpPr>
        <p:spPr>
          <a:xfrm>
            <a:off x="838200" y="1127125"/>
            <a:ext cx="10515600" cy="5495927"/>
          </a:xfrm>
        </p:spPr>
        <p:txBody>
          <a:bodyPr>
            <a:normAutofit/>
          </a:bodyPr>
          <a:lstStyle/>
          <a:p>
            <a:pPr marL="0" indent="0">
              <a:buNone/>
            </a:pPr>
            <a:r>
              <a:rPr lang="en-IN" b="1" i="1" u="sng" dirty="0"/>
              <a:t>Combining Tools</a:t>
            </a:r>
            <a:r>
              <a:rPr lang="en-IN" dirty="0"/>
              <a:t>:</a:t>
            </a:r>
          </a:p>
          <a:p>
            <a:pPr marL="0" indent="0">
              <a:buNone/>
            </a:pPr>
            <a:r>
              <a:rPr lang="en-IN" dirty="0"/>
              <a:t>Excel: Used for initial data manipulation and basic analysis.</a:t>
            </a:r>
          </a:p>
          <a:p>
            <a:pPr marL="0" indent="0">
              <a:buNone/>
            </a:pPr>
            <a:r>
              <a:rPr lang="en-IN" dirty="0"/>
              <a:t>SQL: Extracts and aggregates large datasets from databases.</a:t>
            </a:r>
          </a:p>
          <a:p>
            <a:pPr marL="0" indent="0">
              <a:buNone/>
            </a:pPr>
            <a:r>
              <a:rPr lang="en-IN" dirty="0"/>
              <a:t>Power BI: Integrates data from Excel and SQL, creating advanced visualizations and interactive dashboards. This workflow enhances data insights and supports comprehensive decision-making.</a:t>
            </a:r>
          </a:p>
          <a:p>
            <a:pPr marL="0" indent="0">
              <a:buNone/>
            </a:pPr>
            <a:r>
              <a:rPr lang="en-IN" b="1" i="1" u="sng" dirty="0"/>
              <a:t>Workflow</a:t>
            </a:r>
            <a:r>
              <a:rPr lang="en-IN" dirty="0"/>
              <a:t>:</a:t>
            </a:r>
          </a:p>
          <a:p>
            <a:pPr marL="0" indent="0">
              <a:buNone/>
            </a:pPr>
            <a:r>
              <a:rPr lang="en-IN" dirty="0"/>
              <a:t>Data Extraction (SQL): Query and retrieve data from databases.</a:t>
            </a:r>
          </a:p>
          <a:p>
            <a:pPr marL="0" indent="0">
              <a:buNone/>
            </a:pPr>
            <a:r>
              <a:rPr lang="en-IN" dirty="0"/>
              <a:t>Analysis (Excel): Manipulate and </a:t>
            </a:r>
            <a:r>
              <a:rPr lang="en-IN" dirty="0" err="1"/>
              <a:t>analyze</a:t>
            </a:r>
            <a:r>
              <a:rPr lang="en-IN" dirty="0"/>
              <a:t> data using formulas and pivot    tables.</a:t>
            </a:r>
          </a:p>
          <a:p>
            <a:pPr marL="0" indent="0">
              <a:buNone/>
            </a:pPr>
            <a:r>
              <a:rPr lang="en-IN" dirty="0"/>
              <a:t>Visualization (Power BI): Import </a:t>
            </a:r>
            <a:r>
              <a:rPr lang="en-IN" dirty="0" err="1"/>
              <a:t>analyzed</a:t>
            </a:r>
            <a:r>
              <a:rPr lang="en-IN" dirty="0"/>
              <a:t> data, create interactive dashboards, and generate reports for advanced visualization and insights.</a:t>
            </a:r>
          </a:p>
        </p:txBody>
      </p:sp>
    </p:spTree>
    <p:extLst>
      <p:ext uri="{BB962C8B-B14F-4D97-AF65-F5344CB8AC3E}">
        <p14:creationId xmlns:p14="http://schemas.microsoft.com/office/powerpoint/2010/main" val="6978936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32F5E-0EE7-E762-53F1-BB0517E3944C}"/>
              </a:ext>
            </a:extLst>
          </p:cNvPr>
          <p:cNvSpPr>
            <a:spLocks noGrp="1"/>
          </p:cNvSpPr>
          <p:nvPr>
            <p:ph idx="1"/>
          </p:nvPr>
        </p:nvSpPr>
        <p:spPr>
          <a:xfrm>
            <a:off x="838200" y="471147"/>
            <a:ext cx="10515600" cy="5915706"/>
          </a:xfrm>
        </p:spPr>
        <p:txBody>
          <a:bodyPr>
            <a:normAutofit/>
          </a:bodyPr>
          <a:lstStyle/>
          <a:p>
            <a:pPr marL="0" indent="0">
              <a:buNone/>
            </a:pPr>
            <a:r>
              <a:rPr lang="en-US" b="1" i="1" u="sng" dirty="0"/>
              <a:t>Best Practices for Each Tool</a:t>
            </a:r>
            <a:r>
              <a:rPr lang="en-US" dirty="0"/>
              <a:t>:</a:t>
            </a:r>
          </a:p>
          <a:p>
            <a:r>
              <a:rPr lang="en-US" dirty="0"/>
              <a:t>Excel: Use named ranges and dynamic tables to manage data efficiently. Leverage built-in functions and pivot tables for powerful analysis, and keep workbooks organized with clear labels and structured sheets.</a:t>
            </a:r>
          </a:p>
          <a:p>
            <a:r>
              <a:rPr lang="en-US" dirty="0"/>
              <a:t>SQL: Write optimized queries to enhance performance and reduce processing time. Use indexing to speed up data retrieval and ensure queries are efficient. Regularly review and refine your database schema for accuracy and scale ability.</a:t>
            </a:r>
          </a:p>
          <a:p>
            <a:r>
              <a:rPr lang="en-US" dirty="0"/>
              <a:t>Power BI: Design interactive and user-friendly dashboards with clear visualizations. Maintain a consistent and well-structured data model, and regularly update data sources. Ensure that visualizations are accurate and relevant to provide actionable insights.</a:t>
            </a:r>
            <a:endParaRPr lang="en-IN" dirty="0"/>
          </a:p>
        </p:txBody>
      </p:sp>
    </p:spTree>
    <p:extLst>
      <p:ext uri="{BB962C8B-B14F-4D97-AF65-F5344CB8AC3E}">
        <p14:creationId xmlns:p14="http://schemas.microsoft.com/office/powerpoint/2010/main" val="379031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95E7-C802-24A1-BB07-2D2CB33EDB51}"/>
              </a:ext>
            </a:extLst>
          </p:cNvPr>
          <p:cNvSpPr>
            <a:spLocks noGrp="1"/>
          </p:cNvSpPr>
          <p:nvPr>
            <p:ph type="title"/>
          </p:nvPr>
        </p:nvSpPr>
        <p:spPr>
          <a:xfrm>
            <a:off x="838200" y="228603"/>
            <a:ext cx="10515600" cy="979713"/>
          </a:xfrm>
        </p:spPr>
        <p:txBody>
          <a:bodyPr/>
          <a:lstStyle/>
          <a:p>
            <a:pPr algn="ctr"/>
            <a:r>
              <a:rPr lang="en-IN" b="1" u="sng" dirty="0">
                <a:solidFill>
                  <a:schemeClr val="accent2">
                    <a:lumMod val="60000"/>
                    <a:lumOff val="40000"/>
                  </a:schemeClr>
                </a:solidFill>
              </a:rPr>
              <a:t>CHALLENGES AND SOLUTIONS</a:t>
            </a:r>
          </a:p>
        </p:txBody>
      </p:sp>
      <p:sp>
        <p:nvSpPr>
          <p:cNvPr id="3" name="Content Placeholder 2">
            <a:extLst>
              <a:ext uri="{FF2B5EF4-FFF2-40B4-BE49-F238E27FC236}">
                <a16:creationId xmlns:a16="http://schemas.microsoft.com/office/drawing/2014/main" id="{63B9CBA1-951F-F1CE-8412-90BE6B728B14}"/>
              </a:ext>
            </a:extLst>
          </p:cNvPr>
          <p:cNvSpPr>
            <a:spLocks noGrp="1"/>
          </p:cNvSpPr>
          <p:nvPr>
            <p:ph idx="1"/>
          </p:nvPr>
        </p:nvSpPr>
        <p:spPr>
          <a:xfrm>
            <a:off x="838200" y="1257300"/>
            <a:ext cx="10515600" cy="5290456"/>
          </a:xfrm>
        </p:spPr>
        <p:txBody>
          <a:bodyPr>
            <a:normAutofit fontScale="92500"/>
          </a:bodyPr>
          <a:lstStyle/>
          <a:p>
            <a:pPr marL="0" indent="0">
              <a:buNone/>
            </a:pPr>
            <a:r>
              <a:rPr lang="en-US" b="1" i="1" u="sng" dirty="0"/>
              <a:t>Common Issues</a:t>
            </a:r>
            <a:r>
              <a:rPr lang="en-US" dirty="0"/>
              <a:t>:</a:t>
            </a:r>
          </a:p>
          <a:p>
            <a:r>
              <a:rPr lang="en-US" dirty="0"/>
              <a:t>Data Quality: Inaccurate or incomplete data can skew analysis results.</a:t>
            </a:r>
          </a:p>
          <a:p>
            <a:r>
              <a:rPr lang="en-US" dirty="0"/>
              <a:t>Integration Challenges: Combining data from different sources may lead to inconsistencies and compatibility issues.</a:t>
            </a:r>
          </a:p>
          <a:p>
            <a:r>
              <a:rPr lang="en-US" dirty="0"/>
              <a:t>Tool Limitations: Each tool has its constraints, such as Excel’s limited handling of large datasets or Power BI’s dependency on accurate data modeling.</a:t>
            </a:r>
          </a:p>
          <a:p>
            <a:pPr marL="0" indent="0">
              <a:buNone/>
            </a:pPr>
            <a:r>
              <a:rPr lang="en-US" b="1" i="1" u="sng" dirty="0"/>
              <a:t>Solutions</a:t>
            </a:r>
            <a:r>
              <a:rPr lang="en-US" dirty="0"/>
              <a:t>:</a:t>
            </a:r>
          </a:p>
          <a:p>
            <a:r>
              <a:rPr lang="en-US" dirty="0"/>
              <a:t>Data Quality: Implement data validation and cleaning procedures to ensure accuracy.</a:t>
            </a:r>
          </a:p>
          <a:p>
            <a:r>
              <a:rPr lang="en-US" dirty="0"/>
              <a:t>Integration Challenges: Use standardized formats and data connectors to streamline integration.</a:t>
            </a:r>
          </a:p>
          <a:p>
            <a:r>
              <a:rPr lang="en-US" dirty="0"/>
              <a:t>Tool Limitations: Leverage advanced features and complementary tools to address constraints, such as using Power Query in Excel or optimizing data models in Power BI.</a:t>
            </a:r>
            <a:endParaRPr lang="en-IN" dirty="0"/>
          </a:p>
        </p:txBody>
      </p:sp>
    </p:spTree>
    <p:extLst>
      <p:ext uri="{BB962C8B-B14F-4D97-AF65-F5344CB8AC3E}">
        <p14:creationId xmlns:p14="http://schemas.microsoft.com/office/powerpoint/2010/main" val="38643402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6BBC-36DB-47CA-04B7-EAD7CF2DE1D9}"/>
              </a:ext>
            </a:extLst>
          </p:cNvPr>
          <p:cNvSpPr>
            <a:spLocks noGrp="1"/>
          </p:cNvSpPr>
          <p:nvPr>
            <p:ph type="title"/>
          </p:nvPr>
        </p:nvSpPr>
        <p:spPr>
          <a:xfrm>
            <a:off x="838200" y="191181"/>
            <a:ext cx="10515600" cy="837520"/>
          </a:xfrm>
        </p:spPr>
        <p:txBody>
          <a:bodyPr/>
          <a:lstStyle/>
          <a:p>
            <a:pPr algn="ctr"/>
            <a:r>
              <a:rPr lang="en-IN" b="1" u="sng" dirty="0">
                <a:solidFill>
                  <a:schemeClr val="accent2">
                    <a:lumMod val="60000"/>
                    <a:lumOff val="40000"/>
                  </a:schemeClr>
                </a:solidFill>
              </a:rPr>
              <a:t>CONCLUSION</a:t>
            </a:r>
          </a:p>
        </p:txBody>
      </p:sp>
      <p:sp>
        <p:nvSpPr>
          <p:cNvPr id="3" name="Content Placeholder 2">
            <a:extLst>
              <a:ext uri="{FF2B5EF4-FFF2-40B4-BE49-F238E27FC236}">
                <a16:creationId xmlns:a16="http://schemas.microsoft.com/office/drawing/2014/main" id="{A18B5E9B-952F-142C-EB67-73D4D191876D}"/>
              </a:ext>
            </a:extLst>
          </p:cNvPr>
          <p:cNvSpPr>
            <a:spLocks noGrp="1"/>
          </p:cNvSpPr>
          <p:nvPr>
            <p:ph idx="1"/>
          </p:nvPr>
        </p:nvSpPr>
        <p:spPr>
          <a:xfrm>
            <a:off x="838200" y="1208316"/>
            <a:ext cx="10515600" cy="5110843"/>
          </a:xfrm>
        </p:spPr>
        <p:txBody>
          <a:bodyPr>
            <a:normAutofit/>
          </a:bodyPr>
          <a:lstStyle/>
          <a:p>
            <a:pPr marL="0" indent="0">
              <a:buNone/>
            </a:pPr>
            <a:r>
              <a:rPr lang="en-US" b="1" i="1" u="sng" dirty="0"/>
              <a:t>Summary</a:t>
            </a:r>
            <a:r>
              <a:rPr lang="en-US" dirty="0"/>
              <a:t>:</a:t>
            </a:r>
          </a:p>
          <a:p>
            <a:r>
              <a:rPr lang="en-US" dirty="0"/>
              <a:t>In this presentation, we covered the essential tools and techniques for sales analytics using Excel, SQL, and Power BI. We explored how Excel handles data manipulation and basic analysis, SQL for querying and aggregating large datasets, and Power BI for creating interactive dashboards and visualizations.</a:t>
            </a:r>
          </a:p>
          <a:p>
            <a:pPr marL="0" indent="0">
              <a:buNone/>
            </a:pPr>
            <a:r>
              <a:rPr lang="en-US" b="1" u="sng" dirty="0"/>
              <a:t>Benefits</a:t>
            </a:r>
            <a:r>
              <a:rPr lang="en-US" dirty="0"/>
              <a:t>:</a:t>
            </a:r>
          </a:p>
          <a:p>
            <a:r>
              <a:rPr lang="en-US" dirty="0"/>
              <a:t> Using these tools enhances sales analytics by providing comprehensive data insights, improving decision-making, and optimizing performance. Excel offers flexibility for initial data analysis, SQL enables efficient data retrieval and management, and Power BI delivers advanced visualization and reporting capabilities.</a:t>
            </a:r>
            <a:endParaRPr lang="en-IN" dirty="0"/>
          </a:p>
        </p:txBody>
      </p:sp>
    </p:spTree>
    <p:extLst>
      <p:ext uri="{BB962C8B-B14F-4D97-AF65-F5344CB8AC3E}">
        <p14:creationId xmlns:p14="http://schemas.microsoft.com/office/powerpoint/2010/main" val="12766632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3A5F6-9740-3740-CD66-5021838284CA}"/>
              </a:ext>
            </a:extLst>
          </p:cNvPr>
          <p:cNvSpPr>
            <a:spLocks noGrp="1"/>
          </p:cNvSpPr>
          <p:nvPr>
            <p:ph idx="1"/>
          </p:nvPr>
        </p:nvSpPr>
        <p:spPr>
          <a:xfrm>
            <a:off x="838200" y="764268"/>
            <a:ext cx="10515600" cy="4656818"/>
          </a:xfrm>
        </p:spPr>
        <p:txBody>
          <a:bodyPr/>
          <a:lstStyle/>
          <a:p>
            <a:pPr marL="0" indent="0">
              <a:buNone/>
            </a:pPr>
            <a:r>
              <a:rPr lang="en-US" b="1" i="1" u="sng" dirty="0"/>
              <a:t>Next Steps</a:t>
            </a:r>
            <a:r>
              <a:rPr lang="en-US" b="1" dirty="0"/>
              <a:t>:</a:t>
            </a:r>
            <a:endParaRPr lang="en-US" dirty="0"/>
          </a:p>
          <a:p>
            <a:r>
              <a:rPr lang="en-US" dirty="0"/>
              <a:t>To deepen your knowledge, consider exploring advanced features in each tool, such as complex SQL queries and Power BI's DAX functions. Engage in hands-on practice with real-world datasets to apply what you've learned. Additionally, seek out online courses or certifications in data analytics to further refine your skills and stay updated with industry best practices.</a:t>
            </a:r>
          </a:p>
          <a:p>
            <a:endParaRPr lang="en-IN" dirty="0"/>
          </a:p>
        </p:txBody>
      </p:sp>
    </p:spTree>
    <p:extLst>
      <p:ext uri="{BB962C8B-B14F-4D97-AF65-F5344CB8AC3E}">
        <p14:creationId xmlns:p14="http://schemas.microsoft.com/office/powerpoint/2010/main" val="18823043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7225-4267-04EE-0483-AA7EFE9DEBE8}"/>
              </a:ext>
            </a:extLst>
          </p:cNvPr>
          <p:cNvSpPr>
            <a:spLocks noGrp="1"/>
          </p:cNvSpPr>
          <p:nvPr>
            <p:ph type="title"/>
          </p:nvPr>
        </p:nvSpPr>
        <p:spPr>
          <a:xfrm>
            <a:off x="1050471" y="636814"/>
            <a:ext cx="10515600" cy="4620986"/>
          </a:xfrm>
        </p:spPr>
        <p:txBody>
          <a:bodyPr>
            <a:normAutofit/>
          </a:bodyPr>
          <a:lstStyle/>
          <a:p>
            <a:pPr algn="ctr"/>
            <a:r>
              <a:rPr lang="en-IN" sz="6000" b="1" i="1" u="sng" dirty="0">
                <a:solidFill>
                  <a:schemeClr val="accent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31515890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D8D3-9836-51EB-2F76-49B71D1829C9}"/>
              </a:ext>
            </a:extLst>
          </p:cNvPr>
          <p:cNvSpPr>
            <a:spLocks noGrp="1"/>
          </p:cNvSpPr>
          <p:nvPr>
            <p:ph type="title"/>
          </p:nvPr>
        </p:nvSpPr>
        <p:spPr>
          <a:xfrm>
            <a:off x="838200" y="1436916"/>
            <a:ext cx="10515600" cy="4588329"/>
          </a:xfrm>
        </p:spPr>
        <p:txBody>
          <a:bodyPr>
            <a:normAutofit/>
          </a:bodyPr>
          <a:lstStyle/>
          <a:p>
            <a:r>
              <a:rPr lang="en-US" sz="3200" dirty="0"/>
              <a:t>Sales analytics leverages data to enhance decision-making, measure performance, and improve efficiency. It provides insights into customer behavior, optimizes inventory, and identifies growth opportunities. By forecasting trends and managing risks, sales analytics helps businesses stay competitive and make data-driven strategic decisions.</a:t>
            </a:r>
            <a:endParaRPr lang="en-IN" sz="3200" dirty="0"/>
          </a:p>
        </p:txBody>
      </p:sp>
      <p:sp>
        <p:nvSpPr>
          <p:cNvPr id="3" name="Content Placeholder 2">
            <a:extLst>
              <a:ext uri="{FF2B5EF4-FFF2-40B4-BE49-F238E27FC236}">
                <a16:creationId xmlns:a16="http://schemas.microsoft.com/office/drawing/2014/main" id="{24208094-BE56-4DE1-9847-2E3D62B71FE6}"/>
              </a:ext>
            </a:extLst>
          </p:cNvPr>
          <p:cNvSpPr>
            <a:spLocks noGrp="1"/>
          </p:cNvSpPr>
          <p:nvPr>
            <p:ph idx="1"/>
          </p:nvPr>
        </p:nvSpPr>
        <p:spPr>
          <a:xfrm>
            <a:off x="674914" y="979715"/>
            <a:ext cx="10515600" cy="1143000"/>
          </a:xfrm>
        </p:spPr>
        <p:txBody>
          <a:bodyPr/>
          <a:lstStyle/>
          <a:p>
            <a:pPr marL="0" indent="0" algn="ctr">
              <a:buNone/>
            </a:pPr>
            <a:r>
              <a:rPr lang="en-IN" sz="4000" b="1" u="sng" dirty="0">
                <a:solidFill>
                  <a:schemeClr val="accent2">
                    <a:lumMod val="60000"/>
                    <a:lumOff val="40000"/>
                  </a:schemeClr>
                </a:solidFill>
              </a:rPr>
              <a:t>OVERVIEW</a:t>
            </a:r>
            <a:endParaRPr lang="en-IN" b="1" u="sng" dirty="0"/>
          </a:p>
        </p:txBody>
      </p:sp>
    </p:spTree>
    <p:extLst>
      <p:ext uri="{BB962C8B-B14F-4D97-AF65-F5344CB8AC3E}">
        <p14:creationId xmlns:p14="http://schemas.microsoft.com/office/powerpoint/2010/main" val="7093073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8F79-541B-23E6-FE94-E0CF40A3599D}"/>
              </a:ext>
            </a:extLst>
          </p:cNvPr>
          <p:cNvSpPr>
            <a:spLocks noGrp="1"/>
          </p:cNvSpPr>
          <p:nvPr>
            <p:ph type="title"/>
          </p:nvPr>
        </p:nvSpPr>
        <p:spPr/>
        <p:txBody>
          <a:bodyPr/>
          <a:lstStyle/>
          <a:p>
            <a:pPr algn="ctr"/>
            <a:r>
              <a:rPr lang="en-IN" b="1" u="sng" dirty="0">
                <a:solidFill>
                  <a:schemeClr val="accent2">
                    <a:lumMod val="60000"/>
                    <a:lumOff val="40000"/>
                  </a:schemeClr>
                </a:solidFill>
              </a:rPr>
              <a:t>OBJECTIVE</a:t>
            </a:r>
          </a:p>
        </p:txBody>
      </p:sp>
      <p:sp>
        <p:nvSpPr>
          <p:cNvPr id="3" name="Content Placeholder 2">
            <a:extLst>
              <a:ext uri="{FF2B5EF4-FFF2-40B4-BE49-F238E27FC236}">
                <a16:creationId xmlns:a16="http://schemas.microsoft.com/office/drawing/2014/main" id="{57EEA3DC-7294-BB1A-DFEC-C3650E5E7FD0}"/>
              </a:ext>
            </a:extLst>
          </p:cNvPr>
          <p:cNvSpPr>
            <a:spLocks noGrp="1"/>
          </p:cNvSpPr>
          <p:nvPr>
            <p:ph idx="1"/>
          </p:nvPr>
        </p:nvSpPr>
        <p:spPr>
          <a:xfrm>
            <a:off x="1017814" y="1907270"/>
            <a:ext cx="10335986" cy="3023961"/>
          </a:xfrm>
        </p:spPr>
        <p:txBody>
          <a:bodyPr>
            <a:noAutofit/>
          </a:bodyPr>
          <a:lstStyle/>
          <a:p>
            <a:pPr marL="0" indent="0">
              <a:buNone/>
            </a:pPr>
            <a:r>
              <a:rPr lang="en-US" sz="3200" dirty="0"/>
              <a:t>We will cover essential tools and techniques for analyzing sales data, including Excel for basic analysis and visualization, SQL for querying and managing large datasets, and Power BI for advanced reporting and interactive dashboards. This combination will equip you with comprehensive skills for effective sales analytics.</a:t>
            </a:r>
            <a:endParaRPr lang="en-IN" sz="3200" dirty="0"/>
          </a:p>
        </p:txBody>
      </p:sp>
    </p:spTree>
    <p:extLst>
      <p:ext uri="{BB962C8B-B14F-4D97-AF65-F5344CB8AC3E}">
        <p14:creationId xmlns:p14="http://schemas.microsoft.com/office/powerpoint/2010/main" val="4386208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42BD-D3A1-57D4-0E25-15412216349A}"/>
              </a:ext>
            </a:extLst>
          </p:cNvPr>
          <p:cNvSpPr>
            <a:spLocks noGrp="1"/>
          </p:cNvSpPr>
          <p:nvPr>
            <p:ph type="title"/>
          </p:nvPr>
        </p:nvSpPr>
        <p:spPr/>
        <p:txBody>
          <a:bodyPr/>
          <a:lstStyle/>
          <a:p>
            <a:pPr algn="ctr"/>
            <a:r>
              <a:rPr lang="en-IN" b="1" u="sng" dirty="0">
                <a:solidFill>
                  <a:schemeClr val="accent2">
                    <a:lumMod val="60000"/>
                    <a:lumOff val="40000"/>
                  </a:schemeClr>
                </a:solidFill>
              </a:rPr>
              <a:t>WHAT IS SALES ANALYTICS?</a:t>
            </a:r>
          </a:p>
        </p:txBody>
      </p:sp>
      <p:sp>
        <p:nvSpPr>
          <p:cNvPr id="3" name="Content Placeholder 2">
            <a:extLst>
              <a:ext uri="{FF2B5EF4-FFF2-40B4-BE49-F238E27FC236}">
                <a16:creationId xmlns:a16="http://schemas.microsoft.com/office/drawing/2014/main" id="{AD56EF3C-ECEB-C016-1EDA-4CADEF28A5FB}"/>
              </a:ext>
            </a:extLst>
          </p:cNvPr>
          <p:cNvSpPr>
            <a:spLocks noGrp="1"/>
          </p:cNvSpPr>
          <p:nvPr>
            <p:ph idx="1"/>
          </p:nvPr>
        </p:nvSpPr>
        <p:spPr>
          <a:xfrm>
            <a:off x="838200" y="2150835"/>
            <a:ext cx="10515600" cy="3301546"/>
          </a:xfrm>
        </p:spPr>
        <p:txBody>
          <a:bodyPr>
            <a:normAutofit lnSpcReduction="10000"/>
          </a:bodyPr>
          <a:lstStyle/>
          <a:p>
            <a:pPr marL="0" indent="0">
              <a:buNone/>
            </a:pPr>
            <a:r>
              <a:rPr lang="en-US" sz="3200" dirty="0"/>
              <a:t>Sales analytics involves examining sales data to uncover insights and trends. It includes analyzing historical sales performance, customer behavior, and market conditions to make data-driven decisions, optimize strategies, and forecast future sales. This process helps businesses enhance performance and achieve growth through informed decision-making.</a:t>
            </a:r>
            <a:endParaRPr lang="en-IN" sz="3200" dirty="0"/>
          </a:p>
        </p:txBody>
      </p:sp>
    </p:spTree>
    <p:extLst>
      <p:ext uri="{BB962C8B-B14F-4D97-AF65-F5344CB8AC3E}">
        <p14:creationId xmlns:p14="http://schemas.microsoft.com/office/powerpoint/2010/main" val="6479342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77B3-30A6-CCA9-F0BF-86F76633AD02}"/>
              </a:ext>
            </a:extLst>
          </p:cNvPr>
          <p:cNvSpPr>
            <a:spLocks noGrp="1"/>
          </p:cNvSpPr>
          <p:nvPr>
            <p:ph type="title"/>
          </p:nvPr>
        </p:nvSpPr>
        <p:spPr/>
        <p:txBody>
          <a:bodyPr/>
          <a:lstStyle/>
          <a:p>
            <a:pPr algn="ctr"/>
            <a:r>
              <a:rPr lang="en-IN" b="1" u="sng" dirty="0">
                <a:solidFill>
                  <a:schemeClr val="accent2">
                    <a:lumMod val="60000"/>
                    <a:lumOff val="40000"/>
                  </a:schemeClr>
                </a:solidFill>
              </a:rPr>
              <a:t>GOALS</a:t>
            </a:r>
          </a:p>
        </p:txBody>
      </p:sp>
      <p:sp>
        <p:nvSpPr>
          <p:cNvPr id="3" name="Content Placeholder 2">
            <a:extLst>
              <a:ext uri="{FF2B5EF4-FFF2-40B4-BE49-F238E27FC236}">
                <a16:creationId xmlns:a16="http://schemas.microsoft.com/office/drawing/2014/main" id="{19CA13CC-9883-AE20-0463-31346CC06BF8}"/>
              </a:ext>
            </a:extLst>
          </p:cNvPr>
          <p:cNvSpPr>
            <a:spLocks noGrp="1"/>
          </p:cNvSpPr>
          <p:nvPr>
            <p:ph idx="1"/>
          </p:nvPr>
        </p:nvSpPr>
        <p:spPr>
          <a:xfrm>
            <a:off x="838200" y="1825625"/>
            <a:ext cx="10515600" cy="3628118"/>
          </a:xfrm>
        </p:spPr>
        <p:txBody>
          <a:bodyPr>
            <a:normAutofit/>
          </a:bodyPr>
          <a:lstStyle/>
          <a:p>
            <a:pPr marL="0" indent="0">
              <a:buNone/>
            </a:pPr>
            <a:r>
              <a:rPr lang="en-US" sz="3200" dirty="0"/>
              <a:t>Understanding sales performance involves analyzing past data to evaluate effectiveness and identify trends. Forecasting predicts future sales based on historical patterns and market conditions. Making data-driven decisions uses these insights to refine strategies, optimize operations, and enhance overall business performance for sustained growth and competitive advantage.</a:t>
            </a:r>
            <a:endParaRPr lang="en-IN" sz="3200" dirty="0"/>
          </a:p>
        </p:txBody>
      </p:sp>
    </p:spTree>
    <p:extLst>
      <p:ext uri="{BB962C8B-B14F-4D97-AF65-F5344CB8AC3E}">
        <p14:creationId xmlns:p14="http://schemas.microsoft.com/office/powerpoint/2010/main" val="34571083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1644-A0F5-8DE9-A013-911E2CB13A69}"/>
              </a:ext>
            </a:extLst>
          </p:cNvPr>
          <p:cNvSpPr>
            <a:spLocks noGrp="1"/>
          </p:cNvSpPr>
          <p:nvPr>
            <p:ph type="title"/>
          </p:nvPr>
        </p:nvSpPr>
        <p:spPr>
          <a:xfrm>
            <a:off x="1175657" y="176213"/>
            <a:ext cx="9503229" cy="1009651"/>
          </a:xfrm>
        </p:spPr>
        <p:txBody>
          <a:bodyPr/>
          <a:lstStyle/>
          <a:p>
            <a:pPr algn="ctr"/>
            <a:r>
              <a:rPr lang="en-IN" b="1" u="sng" dirty="0">
                <a:solidFill>
                  <a:schemeClr val="accent2">
                    <a:lumMod val="60000"/>
                    <a:lumOff val="40000"/>
                  </a:schemeClr>
                </a:solidFill>
              </a:rPr>
              <a:t>TOOLS OVERVIEW</a:t>
            </a:r>
          </a:p>
        </p:txBody>
      </p:sp>
      <p:sp>
        <p:nvSpPr>
          <p:cNvPr id="3" name="Content Placeholder 2">
            <a:extLst>
              <a:ext uri="{FF2B5EF4-FFF2-40B4-BE49-F238E27FC236}">
                <a16:creationId xmlns:a16="http://schemas.microsoft.com/office/drawing/2014/main" id="{01033D97-8B47-4969-206F-FBC85FA2E258}"/>
              </a:ext>
            </a:extLst>
          </p:cNvPr>
          <p:cNvSpPr>
            <a:spLocks noGrp="1"/>
          </p:cNvSpPr>
          <p:nvPr>
            <p:ph idx="1"/>
          </p:nvPr>
        </p:nvSpPr>
        <p:spPr>
          <a:xfrm>
            <a:off x="1017814" y="1185862"/>
            <a:ext cx="10515600" cy="5391604"/>
          </a:xfrm>
        </p:spPr>
        <p:txBody>
          <a:bodyPr>
            <a:noAutofit/>
          </a:bodyPr>
          <a:lstStyle/>
          <a:p>
            <a:pPr marL="0" indent="0">
              <a:buNone/>
            </a:pPr>
            <a:r>
              <a:rPr lang="en-US" sz="2900" b="1" i="1" u="sng" dirty="0"/>
              <a:t>Excel</a:t>
            </a:r>
            <a:r>
              <a:rPr lang="en-US" sz="2900" dirty="0"/>
              <a:t>: Ideal for data manipulation, basic analytics, and creating visualizations like charts and pivot tables. It helps in summarizing sales data and identifying patterns through formulas and simple graphs.</a:t>
            </a:r>
          </a:p>
          <a:p>
            <a:pPr marL="0" indent="0">
              <a:buNone/>
            </a:pPr>
            <a:r>
              <a:rPr lang="en-US" sz="2900" b="1" i="1" u="sng" dirty="0"/>
              <a:t>SQL</a:t>
            </a:r>
            <a:r>
              <a:rPr lang="en-US" sz="2900" dirty="0"/>
              <a:t>: Essential for database management and querying large datasets. It enables data extraction, aggregation, and complex queries to analyze sales trends and generate detailed reports from relational databases.</a:t>
            </a:r>
          </a:p>
          <a:p>
            <a:pPr marL="0" indent="0">
              <a:buNone/>
            </a:pPr>
            <a:r>
              <a:rPr lang="en-US" sz="2900" b="1" i="1" u="sng" dirty="0"/>
              <a:t>Power BI</a:t>
            </a:r>
            <a:r>
              <a:rPr lang="en-US" sz="2900" dirty="0"/>
              <a:t>: Provides advanced data visualization and interactive reporting. It integrates with various data sources to create dynamic dashboards and comprehensive reports, facilitating deeper insights and more informed decision-making through advanced analytics and interactive features.</a:t>
            </a:r>
            <a:endParaRPr lang="en-IN" sz="2900" dirty="0"/>
          </a:p>
        </p:txBody>
      </p:sp>
    </p:spTree>
    <p:extLst>
      <p:ext uri="{BB962C8B-B14F-4D97-AF65-F5344CB8AC3E}">
        <p14:creationId xmlns:p14="http://schemas.microsoft.com/office/powerpoint/2010/main" val="19929384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E397-27C8-4D2C-8E1D-E85DADD4E931}"/>
              </a:ext>
            </a:extLst>
          </p:cNvPr>
          <p:cNvSpPr>
            <a:spLocks noGrp="1"/>
          </p:cNvSpPr>
          <p:nvPr>
            <p:ph type="title"/>
          </p:nvPr>
        </p:nvSpPr>
        <p:spPr/>
        <p:txBody>
          <a:bodyPr/>
          <a:lstStyle/>
          <a:p>
            <a:pPr algn="ctr"/>
            <a:r>
              <a:rPr lang="en-IN" b="1" u="sng" dirty="0">
                <a:solidFill>
                  <a:schemeClr val="accent2">
                    <a:lumMod val="60000"/>
                    <a:lumOff val="40000"/>
                  </a:schemeClr>
                </a:solidFill>
              </a:rPr>
              <a:t>USING EXCEL FOR SALES ANALYTICS</a:t>
            </a:r>
          </a:p>
        </p:txBody>
      </p:sp>
      <p:sp>
        <p:nvSpPr>
          <p:cNvPr id="3" name="Content Placeholder 2">
            <a:extLst>
              <a:ext uri="{FF2B5EF4-FFF2-40B4-BE49-F238E27FC236}">
                <a16:creationId xmlns:a16="http://schemas.microsoft.com/office/drawing/2014/main" id="{C99A0B75-2BC3-0DAE-6539-956331562A9B}"/>
              </a:ext>
            </a:extLst>
          </p:cNvPr>
          <p:cNvSpPr>
            <a:spLocks noGrp="1"/>
          </p:cNvSpPr>
          <p:nvPr>
            <p:ph idx="1"/>
          </p:nvPr>
        </p:nvSpPr>
        <p:spPr/>
        <p:txBody>
          <a:bodyPr>
            <a:normAutofit fontScale="92500"/>
          </a:bodyPr>
          <a:lstStyle/>
          <a:p>
            <a:pPr marL="0" indent="0">
              <a:buNone/>
            </a:pPr>
            <a:r>
              <a:rPr lang="en-US" b="1" i="1" u="sng" dirty="0"/>
              <a:t>DATA IMPORT</a:t>
            </a:r>
            <a:r>
              <a:rPr lang="en-US" b="1" dirty="0"/>
              <a:t>:- </a:t>
            </a:r>
            <a:r>
              <a:rPr lang="en-US" dirty="0"/>
              <a:t>Data import in Excel involves loading data from various sources like CSV files, databases, or web queries. Once imported, data is organized into tables and ranges, allowing for sorting, filtering, and structuring. This setup is crucial for effective analysis and visualization of sales data.</a:t>
            </a:r>
          </a:p>
          <a:p>
            <a:pPr marL="0" indent="0">
              <a:buNone/>
            </a:pPr>
            <a:r>
              <a:rPr lang="en-US" b="1" i="1" u="sng" dirty="0"/>
              <a:t>BASIC ANALYSIS </a:t>
            </a:r>
            <a:r>
              <a:rPr lang="en-US" b="1" i="1" dirty="0"/>
              <a:t>:- </a:t>
            </a:r>
            <a:r>
              <a:rPr lang="en-US" dirty="0"/>
              <a:t>Basic analysis in Excel uses formulas and functions to calculate summary statistics. Functions like SUM, AVERAGE, and COUNT help summarize sales data, while more advanced formulas like VLOOKUP and IF statements enable deeper insights. This approach facilitates quick evaluation of trends and key metrics.</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926165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D6B18-F037-888F-6757-364A87B46443}"/>
              </a:ext>
            </a:extLst>
          </p:cNvPr>
          <p:cNvSpPr>
            <a:spLocks noGrp="1"/>
          </p:cNvSpPr>
          <p:nvPr>
            <p:ph idx="1"/>
          </p:nvPr>
        </p:nvSpPr>
        <p:spPr>
          <a:xfrm>
            <a:off x="1001486" y="571500"/>
            <a:ext cx="10515600" cy="5355772"/>
          </a:xfrm>
        </p:spPr>
        <p:txBody>
          <a:bodyPr>
            <a:normAutofit/>
          </a:bodyPr>
          <a:lstStyle/>
          <a:p>
            <a:pPr marL="0" indent="0">
              <a:buNone/>
            </a:pPr>
            <a:r>
              <a:rPr lang="en-US" b="1" i="1" u="sng" dirty="0"/>
              <a:t>VISUALISATION</a:t>
            </a:r>
            <a:r>
              <a:rPr lang="en-US" b="1" i="1" dirty="0"/>
              <a:t>:- </a:t>
            </a:r>
            <a:r>
              <a:rPr lang="en-US" dirty="0"/>
              <a:t>Visualization in Excel involves creating charts, such as line and bar charts, to visually represent sales data trends and comparisons. Pivot tables allow dynamic data summarization and analysis, enabling users to explore different views and aggregate data efficiently, enhancing overall insight into sales performance.</a:t>
            </a:r>
          </a:p>
        </p:txBody>
      </p:sp>
    </p:spTree>
    <p:extLst>
      <p:ext uri="{BB962C8B-B14F-4D97-AF65-F5344CB8AC3E}">
        <p14:creationId xmlns:p14="http://schemas.microsoft.com/office/powerpoint/2010/main" val="631410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E9BD-172B-536E-9569-35A592E59347}"/>
              </a:ext>
            </a:extLst>
          </p:cNvPr>
          <p:cNvSpPr>
            <a:spLocks noGrp="1"/>
          </p:cNvSpPr>
          <p:nvPr>
            <p:ph type="title"/>
          </p:nvPr>
        </p:nvSpPr>
        <p:spPr>
          <a:xfrm>
            <a:off x="838200" y="176213"/>
            <a:ext cx="10515600" cy="1009651"/>
          </a:xfrm>
        </p:spPr>
        <p:txBody>
          <a:bodyPr/>
          <a:lstStyle/>
          <a:p>
            <a:pPr algn="ctr"/>
            <a:r>
              <a:rPr lang="en-IN" b="1" u="sng" dirty="0">
                <a:solidFill>
                  <a:schemeClr val="accent2">
                    <a:lumMod val="60000"/>
                    <a:lumOff val="40000"/>
                  </a:schemeClr>
                </a:solidFill>
              </a:rPr>
              <a:t>USING SQL FOR SALES ANALYTICS</a:t>
            </a:r>
          </a:p>
        </p:txBody>
      </p:sp>
      <p:sp>
        <p:nvSpPr>
          <p:cNvPr id="3" name="Content Placeholder 2">
            <a:extLst>
              <a:ext uri="{FF2B5EF4-FFF2-40B4-BE49-F238E27FC236}">
                <a16:creationId xmlns:a16="http://schemas.microsoft.com/office/drawing/2014/main" id="{A526779E-0772-7F66-5AAC-20B02D466E7E}"/>
              </a:ext>
            </a:extLst>
          </p:cNvPr>
          <p:cNvSpPr>
            <a:spLocks noGrp="1"/>
          </p:cNvSpPr>
          <p:nvPr>
            <p:ph idx="1"/>
          </p:nvPr>
        </p:nvSpPr>
        <p:spPr>
          <a:xfrm>
            <a:off x="952500" y="1253331"/>
            <a:ext cx="10515600" cy="4351338"/>
          </a:xfrm>
        </p:spPr>
        <p:txBody>
          <a:bodyPr>
            <a:normAutofit/>
          </a:bodyPr>
          <a:lstStyle/>
          <a:p>
            <a:pPr marL="0" indent="0">
              <a:buNone/>
            </a:pPr>
            <a:r>
              <a:rPr lang="en-US" b="1" i="1" u="sng" dirty="0"/>
              <a:t>DATABASE BASICS</a:t>
            </a:r>
            <a:r>
              <a:rPr lang="en-US" dirty="0"/>
              <a:t>:- Database basics involve understanding tables, which store data in rows and columns; relations, which define how tables connect through keys; and schemas, which outline the database structure and organization. This framework allows efficient data management, querying, and ensures data integrity across relational databases.</a:t>
            </a:r>
          </a:p>
          <a:p>
            <a:pPr marL="0" indent="0">
              <a:buNone/>
            </a:pPr>
            <a:r>
              <a:rPr lang="en-US" b="1" i="1" u="sng" dirty="0"/>
              <a:t>QUERYING DATA</a:t>
            </a:r>
            <a:r>
              <a:rPr lang="en-US" dirty="0"/>
              <a:t>:- Querying data in SQL involves writing queries to retrieve and analyze sales information. For example, use SELECT to extract data, SUM and GROUP BY to aggregate and summarize sales by product or region. Queries like SELECT Product, SUM(Sales Amount) FROM Sales GROUP BY Product; reveal key insights.</a:t>
            </a:r>
          </a:p>
          <a:p>
            <a:pPr marL="0" indent="0">
              <a:buNone/>
            </a:pPr>
            <a:endParaRPr lang="en-IN" dirty="0"/>
          </a:p>
        </p:txBody>
      </p:sp>
    </p:spTree>
    <p:extLst>
      <p:ext uri="{BB962C8B-B14F-4D97-AF65-F5344CB8AC3E}">
        <p14:creationId xmlns:p14="http://schemas.microsoft.com/office/powerpoint/2010/main" val="2312680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6</TotalTime>
  <Words>1445</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Corbel</vt:lpstr>
      <vt:lpstr>Parallax</vt:lpstr>
      <vt:lpstr>SALES ANALYTICS (USING MS EXCEL, SQL AND POWER BI) A COMPREHENSIVE GUIDE FOR DATA SCIENCE</vt:lpstr>
      <vt:lpstr>Sales analytics leverages data to enhance decision-making, measure performance, and improve efficiency. It provides insights into customer behavior, optimizes inventory, and identifies growth opportunities. By forecasting trends and managing risks, sales analytics helps businesses stay competitive and make data-driven strategic decisions.</vt:lpstr>
      <vt:lpstr>OBJECTIVE</vt:lpstr>
      <vt:lpstr>WHAT IS SALES ANALYTICS?</vt:lpstr>
      <vt:lpstr>GOALS</vt:lpstr>
      <vt:lpstr>TOOLS OVERVIEW</vt:lpstr>
      <vt:lpstr>USING EXCEL FOR SALES ANALYTICS</vt:lpstr>
      <vt:lpstr>PowerPoint Presentation</vt:lpstr>
      <vt:lpstr>USING SQL FOR SALES ANALYTICS</vt:lpstr>
      <vt:lpstr>PowerPoint Presentation</vt:lpstr>
      <vt:lpstr>USING POWERBI FOR SALES ANALYTICS</vt:lpstr>
      <vt:lpstr>PowerPoint Presentation</vt:lpstr>
      <vt:lpstr>INTEGRATION AND FLOW</vt:lpstr>
      <vt:lpstr>PowerPoint Presentation</vt:lpstr>
      <vt:lpstr>CHALLENGES AND SOLUTIONS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Kumar</dc:creator>
  <cp:lastModifiedBy>Ayush Kumar</cp:lastModifiedBy>
  <cp:revision>1</cp:revision>
  <dcterms:created xsi:type="dcterms:W3CDTF">2024-08-08T06:35:06Z</dcterms:created>
  <dcterms:modified xsi:type="dcterms:W3CDTF">2024-08-08T06:41:34Z</dcterms:modified>
</cp:coreProperties>
</file>