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85063C-F45A-47BB-8E30-AFB798370E09}" v="1" dt="2024-08-03T16:16:58.7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ush Kumar" userId="8e7471241200cbdc" providerId="LiveId" clId="{0E85063C-F45A-47BB-8E30-AFB798370E09}"/>
    <pc:docChg chg="undo custSel modSld">
      <pc:chgData name="Ayush Kumar" userId="8e7471241200cbdc" providerId="LiveId" clId="{0E85063C-F45A-47BB-8E30-AFB798370E09}" dt="2024-08-03T16:31:19.397" v="86" actId="1076"/>
      <pc:docMkLst>
        <pc:docMk/>
      </pc:docMkLst>
      <pc:sldChg chg="addSp modSp mod modClrScheme chgLayout">
        <pc:chgData name="Ayush Kumar" userId="8e7471241200cbdc" providerId="LiveId" clId="{0E85063C-F45A-47BB-8E30-AFB798370E09}" dt="2024-08-03T16:31:19.397" v="86" actId="1076"/>
        <pc:sldMkLst>
          <pc:docMk/>
          <pc:sldMk cId="2256911575" sldId="256"/>
        </pc:sldMkLst>
        <pc:spChg chg="add mod ord">
          <ac:chgData name="Ayush Kumar" userId="8e7471241200cbdc" providerId="LiveId" clId="{0E85063C-F45A-47BB-8E30-AFB798370E09}" dt="2024-08-03T16:31:19.397" v="86" actId="1076"/>
          <ac:spMkLst>
            <pc:docMk/>
            <pc:sldMk cId="2256911575" sldId="256"/>
            <ac:spMk id="2" creationId="{7A924DB9-912F-72CB-7D75-9F2BB00D8F40}"/>
          </ac:spMkLst>
        </pc:spChg>
        <pc:spChg chg="add mod ord">
          <ac:chgData name="Ayush Kumar" userId="8e7471241200cbdc" providerId="LiveId" clId="{0E85063C-F45A-47BB-8E30-AFB798370E09}" dt="2024-08-03T16:26:13.112" v="74" actId="1076"/>
          <ac:spMkLst>
            <pc:docMk/>
            <pc:sldMk cId="2256911575" sldId="256"/>
            <ac:spMk id="3" creationId="{302CCF4F-4126-69CC-4213-CAE6114A67AB}"/>
          </ac:spMkLst>
        </pc:spChg>
        <pc:spChg chg="mod">
          <ac:chgData name="Ayush Kumar" userId="8e7471241200cbdc" providerId="LiveId" clId="{0E85063C-F45A-47BB-8E30-AFB798370E09}" dt="2024-08-03T16:20:35.931" v="33" actId="1076"/>
          <ac:spMkLst>
            <pc:docMk/>
            <pc:sldMk cId="2256911575" sldId="256"/>
            <ac:spMk id="26" creationId="{CD540A57-0D4E-4F5A-921B-C4C4F3073D77}"/>
          </ac:spMkLst>
        </pc:spChg>
        <pc:spChg chg="mod">
          <ac:chgData name="Ayush Kumar" userId="8e7471241200cbdc" providerId="LiveId" clId="{0E85063C-F45A-47BB-8E30-AFB798370E09}" dt="2024-08-03T16:31:05.984" v="85" actId="1076"/>
          <ac:spMkLst>
            <pc:docMk/>
            <pc:sldMk cId="2256911575" sldId="256"/>
            <ac:spMk id="27" creationId="{4D2BC505-91FD-EFC4-8383-78E5BDA60F0B}"/>
          </ac:spMkLst>
        </pc:spChg>
        <pc:spChg chg="mod">
          <ac:chgData name="Ayush Kumar" userId="8e7471241200cbdc" providerId="LiveId" clId="{0E85063C-F45A-47BB-8E30-AFB798370E09}" dt="2024-08-03T16:20:53.182" v="35" actId="1076"/>
          <ac:spMkLst>
            <pc:docMk/>
            <pc:sldMk cId="2256911575" sldId="256"/>
            <ac:spMk id="32" creationId="{733B1301-4D8A-57D3-F7AB-B74F2840B543}"/>
          </ac:spMkLst>
        </pc:spChg>
        <pc:spChg chg="mod">
          <ac:chgData name="Ayush Kumar" userId="8e7471241200cbdc" providerId="LiveId" clId="{0E85063C-F45A-47BB-8E30-AFB798370E09}" dt="2024-08-03T16:20:58.334" v="36" actId="1076"/>
          <ac:spMkLst>
            <pc:docMk/>
            <pc:sldMk cId="2256911575" sldId="256"/>
            <ac:spMk id="33" creationId="{F8211873-9454-51BB-574D-946E4FA56085}"/>
          </ac:spMkLst>
        </pc:spChg>
        <pc:spChg chg="mod">
          <ac:chgData name="Ayush Kumar" userId="8e7471241200cbdc" providerId="LiveId" clId="{0E85063C-F45A-47BB-8E30-AFB798370E09}" dt="2024-08-03T16:29:30.456" v="78" actId="1076"/>
          <ac:spMkLst>
            <pc:docMk/>
            <pc:sldMk cId="2256911575" sldId="256"/>
            <ac:spMk id="34" creationId="{AC296878-47BE-5757-EAD3-8D596CF96BFA}"/>
          </ac:spMkLst>
        </pc:spChg>
        <pc:spChg chg="mod">
          <ac:chgData name="Ayush Kumar" userId="8e7471241200cbdc" providerId="LiveId" clId="{0E85063C-F45A-47BB-8E30-AFB798370E09}" dt="2024-08-03T16:30:29.564" v="80" actId="1076"/>
          <ac:spMkLst>
            <pc:docMk/>
            <pc:sldMk cId="2256911575" sldId="256"/>
            <ac:spMk id="35" creationId="{1721ADBE-9C78-49F8-D86C-F50C734F4762}"/>
          </ac:spMkLst>
        </pc:spChg>
        <pc:spChg chg="mod">
          <ac:chgData name="Ayush Kumar" userId="8e7471241200cbdc" providerId="LiveId" clId="{0E85063C-F45A-47BB-8E30-AFB798370E09}" dt="2024-08-03T16:21:03.447" v="37" actId="1076"/>
          <ac:spMkLst>
            <pc:docMk/>
            <pc:sldMk cId="2256911575" sldId="256"/>
            <ac:spMk id="36" creationId="{EDE2E7C0-0A0E-B371-33B2-A5F6F1D7EE09}"/>
          </ac:spMkLst>
        </pc:spChg>
        <pc:spChg chg="mod">
          <ac:chgData name="Ayush Kumar" userId="8e7471241200cbdc" providerId="LiveId" clId="{0E85063C-F45A-47BB-8E30-AFB798370E09}" dt="2024-08-03T16:30:45.125" v="82" actId="1076"/>
          <ac:spMkLst>
            <pc:docMk/>
            <pc:sldMk cId="2256911575" sldId="256"/>
            <ac:spMk id="37" creationId="{7DA19C48-D098-453F-1CDB-F370AB5B4499}"/>
          </ac:spMkLst>
        </pc:spChg>
        <pc:graphicFrameChg chg="mod modGraphic">
          <ac:chgData name="Ayush Kumar" userId="8e7471241200cbdc" providerId="LiveId" clId="{0E85063C-F45A-47BB-8E30-AFB798370E09}" dt="2024-08-03T16:29:06.860" v="77" actId="1076"/>
          <ac:graphicFrameMkLst>
            <pc:docMk/>
            <pc:sldMk cId="2256911575" sldId="256"/>
            <ac:graphicFrameMk id="6" creationId="{189ED97E-4525-9A07-C159-D0331E5089C9}"/>
          </ac:graphicFrameMkLst>
        </pc:graphicFrameChg>
        <pc:graphicFrameChg chg="mod modGraphic">
          <ac:chgData name="Ayush Kumar" userId="8e7471241200cbdc" providerId="LiveId" clId="{0E85063C-F45A-47BB-8E30-AFB798370E09}" dt="2024-08-03T16:29:01.010" v="76" actId="1076"/>
          <ac:graphicFrameMkLst>
            <pc:docMk/>
            <pc:sldMk cId="2256911575" sldId="256"/>
            <ac:graphicFrameMk id="13" creationId="{DA54CFF6-2698-1A1D-E08D-6323EF2176CD}"/>
          </ac:graphicFrameMkLst>
        </pc:graphicFrameChg>
        <pc:graphicFrameChg chg="mod modGraphic">
          <ac:chgData name="Ayush Kumar" userId="8e7471241200cbdc" providerId="LiveId" clId="{0E85063C-F45A-47BB-8E30-AFB798370E09}" dt="2024-08-03T16:19:24.515" v="24" actId="14100"/>
          <ac:graphicFrameMkLst>
            <pc:docMk/>
            <pc:sldMk cId="2256911575" sldId="256"/>
            <ac:graphicFrameMk id="16" creationId="{AF35693D-A69F-987A-49D9-F33DE02327E5}"/>
          </ac:graphicFrameMkLst>
        </pc:graphicFrameChg>
        <pc:graphicFrameChg chg="mod modGraphic">
          <ac:chgData name="Ayush Kumar" userId="8e7471241200cbdc" providerId="LiveId" clId="{0E85063C-F45A-47BB-8E30-AFB798370E09}" dt="2024-08-03T16:19:08.748" v="22" actId="14100"/>
          <ac:graphicFrameMkLst>
            <pc:docMk/>
            <pc:sldMk cId="2256911575" sldId="256"/>
            <ac:graphicFrameMk id="17" creationId="{72D794C9-EC23-A2FA-A554-21D8D7D00B0A}"/>
          </ac:graphicFrameMkLst>
        </pc:graphicFrameChg>
      </pc:sldChg>
      <pc:sldChg chg="modSp mod">
        <pc:chgData name="Ayush Kumar" userId="8e7471241200cbdc" providerId="LiveId" clId="{0E85063C-F45A-47BB-8E30-AFB798370E09}" dt="2024-08-03T16:17:56" v="19" actId="255"/>
        <pc:sldMkLst>
          <pc:docMk/>
          <pc:sldMk cId="2496022618" sldId="257"/>
        </pc:sldMkLst>
        <pc:spChg chg="mod">
          <ac:chgData name="Ayush Kumar" userId="8e7471241200cbdc" providerId="LiveId" clId="{0E85063C-F45A-47BB-8E30-AFB798370E09}" dt="2024-08-03T16:17:56" v="19" actId="255"/>
          <ac:spMkLst>
            <pc:docMk/>
            <pc:sldMk cId="2496022618" sldId="257"/>
            <ac:spMk id="2" creationId="{5B7C2560-B223-F698-E75E-9249C8A6FE9E}"/>
          </ac:spMkLst>
        </pc:spChg>
        <pc:spChg chg="mod">
          <ac:chgData name="Ayush Kumar" userId="8e7471241200cbdc" providerId="LiveId" clId="{0E85063C-F45A-47BB-8E30-AFB798370E09}" dt="2024-08-03T16:17:20.632" v="18" actId="20577"/>
          <ac:spMkLst>
            <pc:docMk/>
            <pc:sldMk cId="2496022618" sldId="257"/>
            <ac:spMk id="3" creationId="{0ED7816A-0B7B-A80D-0DF3-63227222ED26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17:03:46.0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17:03:49.7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9105-1137-47B0-87B7-D55A30E200CF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87F-DBF7-4756-BB94-D92D26BC7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95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9105-1137-47B0-87B7-D55A30E200CF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87F-DBF7-4756-BB94-D92D26BC7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52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9105-1137-47B0-87B7-D55A30E200CF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87F-DBF7-4756-BB94-D92D26BC72B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3262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9105-1137-47B0-87B7-D55A30E200CF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87F-DBF7-4756-BB94-D92D26BC7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65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9105-1137-47B0-87B7-D55A30E200CF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87F-DBF7-4756-BB94-D92D26BC72B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2210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9105-1137-47B0-87B7-D55A30E200CF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87F-DBF7-4756-BB94-D92D26BC7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174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9105-1137-47B0-87B7-D55A30E200CF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87F-DBF7-4756-BB94-D92D26BC7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846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9105-1137-47B0-87B7-D55A30E200CF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87F-DBF7-4756-BB94-D92D26BC7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56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9105-1137-47B0-87B7-D55A30E200CF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87F-DBF7-4756-BB94-D92D26BC7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40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9105-1137-47B0-87B7-D55A30E200CF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87F-DBF7-4756-BB94-D92D26BC7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58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9105-1137-47B0-87B7-D55A30E200CF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87F-DBF7-4756-BB94-D92D26BC7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54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9105-1137-47B0-87B7-D55A30E200CF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87F-DBF7-4756-BB94-D92D26BC7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90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9105-1137-47B0-87B7-D55A30E200CF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87F-DBF7-4756-BB94-D92D26BC7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14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9105-1137-47B0-87B7-D55A30E200CF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87F-DBF7-4756-BB94-D92D26BC7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94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9105-1137-47B0-87B7-D55A30E200CF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87F-DBF7-4756-BB94-D92D26BC7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914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9105-1137-47B0-87B7-D55A30E200CF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87F-DBF7-4756-BB94-D92D26BC7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9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F9105-1137-47B0-87B7-D55A30E200CF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1F487F-DBF7-4756-BB94-D92D26BC7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012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2560-B223-F698-E75E-9249C8A6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658586" y="1168174"/>
            <a:ext cx="10515600" cy="2260826"/>
          </a:xfrm>
        </p:spPr>
        <p:txBody>
          <a:bodyPr>
            <a:noAutofit/>
          </a:bodyPr>
          <a:lstStyle/>
          <a:p>
            <a:r>
              <a:rPr lang="en-US" sz="2800" dirty="0">
                <a:highlight>
                  <a:srgbClr val="FFFF00"/>
                </a:highlight>
                <a:latin typeface="Algerian" panose="04020705040A02060702" pitchFamily="82" charset="0"/>
              </a:rPr>
              <a:t>Sales and order analysis </a:t>
            </a:r>
            <a:r>
              <a:rPr lang="en-US" sz="2800" dirty="0"/>
              <a:t>- They trends to identify patterns and make data-driven decisions.</a:t>
            </a:r>
            <a:br>
              <a:rPr lang="en-US" sz="2800" dirty="0"/>
            </a:br>
            <a:r>
              <a:rPr lang="en-US" sz="2800" dirty="0">
                <a:highlight>
                  <a:srgbClr val="FFFF00"/>
                </a:highlight>
                <a:latin typeface="Algerian" panose="04020705040A02060702" pitchFamily="82" charset="0"/>
              </a:rPr>
              <a:t>Customer analysis </a:t>
            </a:r>
            <a:r>
              <a:rPr lang="en-US" sz="2800" dirty="0"/>
              <a:t>- To understand distinct needs, behaviors, and characteristics, facilitating targeted strategies and decision-making.</a:t>
            </a:r>
            <a:br>
              <a:rPr lang="en-US" sz="2800" dirty="0"/>
            </a:br>
            <a:r>
              <a:rPr lang="en-US" sz="2800" dirty="0">
                <a:highlight>
                  <a:srgbClr val="FFFF00"/>
                </a:highlight>
                <a:latin typeface="Algerian" panose="04020705040A02060702" pitchFamily="82" charset="0"/>
              </a:rPr>
              <a:t>Product analysis </a:t>
            </a:r>
            <a:r>
              <a:rPr lang="en-US" sz="2800" dirty="0"/>
              <a:t>- It involves categorizing and evaluating product performance and attributes to identify strengths, weaknesses, and opportunities for improvement.</a:t>
            </a:r>
            <a:br>
              <a:rPr lang="en-US" sz="2800" dirty="0"/>
            </a:br>
            <a:r>
              <a:rPr lang="en-US" sz="2800" dirty="0">
                <a:highlight>
                  <a:srgbClr val="FFFF00"/>
                </a:highlight>
                <a:latin typeface="Algerian" panose="04020705040A02060702" pitchFamily="82" charset="0"/>
              </a:rPr>
              <a:t>Shipping and logistics analysis </a:t>
            </a:r>
            <a:r>
              <a:rPr lang="en-US" sz="2800" dirty="0"/>
              <a:t>- It involves evaluating the efficiency, costs, and performance of transportation and supply chain processes to optimize delivery operations and reduce expenses.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7816A-0B7B-A80D-0DF3-63227222E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104979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3600" dirty="0"/>
              <a:t>                            </a:t>
            </a:r>
          </a:p>
          <a:p>
            <a:pPr marL="0" indent="0">
              <a:buNone/>
            </a:pPr>
            <a:r>
              <a:rPr lang="en-IN" sz="3600" dirty="0"/>
              <a:t>                         </a:t>
            </a:r>
            <a:r>
              <a:rPr lang="en-IN" sz="5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    </a:t>
            </a:r>
            <a:r>
              <a:rPr lang="en-IN" sz="5200" u="sng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249602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89ED97E-4525-9A07-C159-D0331E508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619610"/>
              </p:ext>
            </p:extLst>
          </p:nvPr>
        </p:nvGraphicFramePr>
        <p:xfrm>
          <a:off x="3393648" y="1319187"/>
          <a:ext cx="8609814" cy="1310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69938">
                  <a:extLst>
                    <a:ext uri="{9D8B030D-6E8A-4147-A177-3AD203B41FA5}">
                      <a16:colId xmlns:a16="http://schemas.microsoft.com/office/drawing/2014/main" val="3997818893"/>
                    </a:ext>
                  </a:extLst>
                </a:gridCol>
                <a:gridCol w="2869938">
                  <a:extLst>
                    <a:ext uri="{9D8B030D-6E8A-4147-A177-3AD203B41FA5}">
                      <a16:colId xmlns:a16="http://schemas.microsoft.com/office/drawing/2014/main" val="3881415848"/>
                    </a:ext>
                  </a:extLst>
                </a:gridCol>
                <a:gridCol w="2869938">
                  <a:extLst>
                    <a:ext uri="{9D8B030D-6E8A-4147-A177-3AD203B41FA5}">
                      <a16:colId xmlns:a16="http://schemas.microsoft.com/office/drawing/2014/main" val="10285729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Order Details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Order Trends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Employee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261927"/>
                  </a:ext>
                </a:extLst>
              </a:tr>
              <a:tr h="767610">
                <a:tc>
                  <a:txBody>
                    <a:bodyPr/>
                    <a:lstStyle/>
                    <a:p>
                      <a:r>
                        <a:rPr lang="en-US" sz="1400" dirty="0"/>
                        <a:t>Analyze order quantities, prices, and discounts. Evaluate order completion rates and average order value.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Assess order trends over time (seasonal, monthly, yearly). Identify peak sales periods and slow periods.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Evaluate sales performance by employee. Assess impact of employee interactions on sales.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6165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0CCE918-0E83-283A-14F0-7F2BB9397994}"/>
                  </a:ext>
                </a:extLst>
              </p14:cNvPr>
              <p14:cNvContentPartPr/>
              <p14:nvPr/>
            </p14:nvContentPartPr>
            <p14:xfrm>
              <a:off x="-1046208" y="754185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0CCE918-0E83-283A-14F0-7F2BB93979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52328" y="74806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93AFB27-9569-FCBD-71F3-8F2A9FBD0239}"/>
                  </a:ext>
                </a:extLst>
              </p14:cNvPr>
              <p14:cNvContentPartPr/>
              <p14:nvPr/>
            </p14:nvContentPartPr>
            <p14:xfrm>
              <a:off x="-603768" y="763545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93AFB27-9569-FCBD-71F3-8F2A9FBD02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09888" y="757425"/>
                <a:ext cx="12600" cy="12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A54CFF6-2698-1A1D-E08D-6323EF217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574321"/>
              </p:ext>
            </p:extLst>
          </p:nvPr>
        </p:nvGraphicFramePr>
        <p:xfrm>
          <a:off x="3393648" y="2633691"/>
          <a:ext cx="860981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195">
                  <a:extLst>
                    <a:ext uri="{9D8B030D-6E8A-4147-A177-3AD203B41FA5}">
                      <a16:colId xmlns:a16="http://schemas.microsoft.com/office/drawing/2014/main" val="3966083623"/>
                    </a:ext>
                  </a:extLst>
                </a:gridCol>
                <a:gridCol w="2839556">
                  <a:extLst>
                    <a:ext uri="{9D8B030D-6E8A-4147-A177-3AD203B41FA5}">
                      <a16:colId xmlns:a16="http://schemas.microsoft.com/office/drawing/2014/main" val="1444607653"/>
                    </a:ext>
                  </a:extLst>
                </a:gridCol>
                <a:gridCol w="2910064">
                  <a:extLst>
                    <a:ext uri="{9D8B030D-6E8A-4147-A177-3AD203B41FA5}">
                      <a16:colId xmlns:a16="http://schemas.microsoft.com/office/drawing/2014/main" val="732168854"/>
                    </a:ext>
                  </a:extLst>
                </a:gridCol>
              </a:tblGrid>
              <a:tr h="426118">
                <a:tc>
                  <a:txBody>
                    <a:bodyPr/>
                    <a:lstStyle/>
                    <a:p>
                      <a:r>
                        <a:rPr lang="en-IN" dirty="0"/>
                        <a:t>Customer Demographics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 Purchase Behaviour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 Lifetime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559573"/>
                  </a:ext>
                </a:extLst>
              </a:tr>
              <a:tr h="669614">
                <a:tc>
                  <a:txBody>
                    <a:bodyPr/>
                    <a:lstStyle/>
                    <a:p>
                      <a:r>
                        <a:rPr lang="en-US" sz="1400" dirty="0"/>
                        <a:t>Segment customers based on demographics (age, gender, location).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Analyze purchasing patterns and preferences. Evaluate frequency and volume of purchases</a:t>
                      </a:r>
                      <a:r>
                        <a:rPr lang="en-US" dirty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Calculate the lifetime value of different customer segments.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23436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F35693D-A69F-987A-49D9-F33DE0232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740255"/>
              </p:ext>
            </p:extLst>
          </p:nvPr>
        </p:nvGraphicFramePr>
        <p:xfrm>
          <a:off x="3393648" y="4070115"/>
          <a:ext cx="8609814" cy="144754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69938">
                  <a:extLst>
                    <a:ext uri="{9D8B030D-6E8A-4147-A177-3AD203B41FA5}">
                      <a16:colId xmlns:a16="http://schemas.microsoft.com/office/drawing/2014/main" val="3636810827"/>
                    </a:ext>
                  </a:extLst>
                </a:gridCol>
                <a:gridCol w="2869938">
                  <a:extLst>
                    <a:ext uri="{9D8B030D-6E8A-4147-A177-3AD203B41FA5}">
                      <a16:colId xmlns:a16="http://schemas.microsoft.com/office/drawing/2014/main" val="297195125"/>
                    </a:ext>
                  </a:extLst>
                </a:gridCol>
                <a:gridCol w="2869938">
                  <a:extLst>
                    <a:ext uri="{9D8B030D-6E8A-4147-A177-3AD203B41FA5}">
                      <a16:colId xmlns:a16="http://schemas.microsoft.com/office/drawing/2014/main" val="2486782060"/>
                    </a:ext>
                  </a:extLst>
                </a:gridCol>
              </a:tblGrid>
              <a:tr h="441701">
                <a:tc>
                  <a:txBody>
                    <a:bodyPr/>
                    <a:lstStyle/>
                    <a:p>
                      <a:r>
                        <a:rPr lang="en-IN" dirty="0"/>
                        <a:t>Categories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Product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Supplier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697973"/>
                  </a:ext>
                </a:extLst>
              </a:tr>
              <a:tr h="819900">
                <a:tc>
                  <a:txBody>
                    <a:bodyPr/>
                    <a:lstStyle/>
                    <a:p>
                      <a:r>
                        <a:rPr lang="en-US" sz="1400" dirty="0"/>
                        <a:t>Assess sales performance by product categories. Analyze trends within each category.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Evaluate individual product sales. Identify top-selling and low-performing products.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Analyze supplier performance. Assess the impact of supplier relationships on product</a:t>
                      </a:r>
                      <a:r>
                        <a:rPr lang="en-US" dirty="0"/>
                        <a:t> </a:t>
                      </a:r>
                      <a:r>
                        <a:rPr lang="en-US" sz="1400" dirty="0"/>
                        <a:t>availability and sales.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20998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2D794C9-EC23-A2FA-A554-21D8D7D00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92660"/>
              </p:ext>
            </p:extLst>
          </p:nvPr>
        </p:nvGraphicFramePr>
        <p:xfrm>
          <a:off x="3393648" y="5442410"/>
          <a:ext cx="8609814" cy="138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938">
                  <a:extLst>
                    <a:ext uri="{9D8B030D-6E8A-4147-A177-3AD203B41FA5}">
                      <a16:colId xmlns:a16="http://schemas.microsoft.com/office/drawing/2014/main" val="858150882"/>
                    </a:ext>
                  </a:extLst>
                </a:gridCol>
                <a:gridCol w="2869938">
                  <a:extLst>
                    <a:ext uri="{9D8B030D-6E8A-4147-A177-3AD203B41FA5}">
                      <a16:colId xmlns:a16="http://schemas.microsoft.com/office/drawing/2014/main" val="3007240548"/>
                    </a:ext>
                  </a:extLst>
                </a:gridCol>
                <a:gridCol w="2869938">
                  <a:extLst>
                    <a:ext uri="{9D8B030D-6E8A-4147-A177-3AD203B41FA5}">
                      <a16:colId xmlns:a16="http://schemas.microsoft.com/office/drawing/2014/main" val="2940305413"/>
                    </a:ext>
                  </a:extLst>
                </a:gridCol>
              </a:tblGrid>
              <a:tr h="441196">
                <a:tc>
                  <a:txBody>
                    <a:bodyPr/>
                    <a:lstStyle/>
                    <a:p>
                      <a:r>
                        <a:rPr lang="en-IN" dirty="0"/>
                        <a:t>Shipping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Order Fulfilment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By Order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571209"/>
                  </a:ext>
                </a:extLst>
              </a:tr>
              <a:tr h="835523">
                <a:tc>
                  <a:txBody>
                    <a:bodyPr/>
                    <a:lstStyle/>
                    <a:p>
                      <a:r>
                        <a:rPr lang="en-US" sz="1400" dirty="0"/>
                        <a:t>The </a:t>
                      </a:r>
                      <a:r>
                        <a:rPr lang="en-US" sz="1400" b="1" dirty="0"/>
                        <a:t>Shippers</a:t>
                      </a:r>
                      <a:r>
                        <a:rPr lang="en-US" sz="1400" dirty="0"/>
                        <a:t> table offers insights into shipping costs, efficiency, and potential areas for improvement.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Assess the efficiency of the order fulfillment process. Identify bottlenecks and areas for improvement.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</a:t>
                      </a:r>
                      <a:r>
                        <a:rPr lang="en-US" sz="1400" b="1" dirty="0"/>
                        <a:t>Order Details</a:t>
                      </a:r>
                      <a:r>
                        <a:rPr lang="en-US" sz="1400" dirty="0"/>
                        <a:t> table provides a breakdown of each order, including quantities of products sold.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223423"/>
                  </a:ext>
                </a:extLst>
              </a:tr>
            </a:tbl>
          </a:graphicData>
        </a:graphic>
      </p:graphicFrame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CD540A57-0D4E-4F5A-921B-C4C4F3073D77}"/>
              </a:ext>
            </a:extLst>
          </p:cNvPr>
          <p:cNvSpPr/>
          <p:nvPr/>
        </p:nvSpPr>
        <p:spPr>
          <a:xfrm>
            <a:off x="509047" y="6018865"/>
            <a:ext cx="2349179" cy="521209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Logistics and Shipping Analysis</a:t>
            </a: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4D2BC505-91FD-EFC4-8383-78E5BDA60F0B}"/>
              </a:ext>
            </a:extLst>
          </p:cNvPr>
          <p:cNvSpPr/>
          <p:nvPr/>
        </p:nvSpPr>
        <p:spPr>
          <a:xfrm>
            <a:off x="2713298" y="6000577"/>
            <a:ext cx="481640" cy="539497"/>
          </a:xfrm>
          <a:prstGeom prst="chevron">
            <a:avLst>
              <a:gd name="adj" fmla="val 5194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733B1301-4D8A-57D3-F7AB-B74F2840B543}"/>
              </a:ext>
            </a:extLst>
          </p:cNvPr>
          <p:cNvSpPr/>
          <p:nvPr/>
        </p:nvSpPr>
        <p:spPr>
          <a:xfrm>
            <a:off x="549952" y="4774402"/>
            <a:ext cx="2349179" cy="521209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Product Analysis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F8211873-9454-51BB-574D-946E4FA56085}"/>
              </a:ext>
            </a:extLst>
          </p:cNvPr>
          <p:cNvSpPr/>
          <p:nvPr/>
        </p:nvSpPr>
        <p:spPr>
          <a:xfrm>
            <a:off x="2754016" y="4739344"/>
            <a:ext cx="481640" cy="539497"/>
          </a:xfrm>
          <a:prstGeom prst="chevron">
            <a:avLst>
              <a:gd name="adj" fmla="val 5194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AC296878-47BE-5757-EAD3-8D596CF96BFA}"/>
              </a:ext>
            </a:extLst>
          </p:cNvPr>
          <p:cNvSpPr/>
          <p:nvPr/>
        </p:nvSpPr>
        <p:spPr>
          <a:xfrm>
            <a:off x="586467" y="1778562"/>
            <a:ext cx="2349179" cy="521209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Sales and Order Analysis</a:t>
            </a:r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1721ADBE-9C78-49F8-D86C-F50C734F4762}"/>
              </a:ext>
            </a:extLst>
          </p:cNvPr>
          <p:cNvSpPr/>
          <p:nvPr/>
        </p:nvSpPr>
        <p:spPr>
          <a:xfrm>
            <a:off x="2775401" y="1760274"/>
            <a:ext cx="481640" cy="539497"/>
          </a:xfrm>
          <a:prstGeom prst="chevron">
            <a:avLst>
              <a:gd name="adj" fmla="val 5194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EDE2E7C0-0A0E-B371-33B2-A5F6F1D7EE09}"/>
              </a:ext>
            </a:extLst>
          </p:cNvPr>
          <p:cNvSpPr/>
          <p:nvPr/>
        </p:nvSpPr>
        <p:spPr>
          <a:xfrm>
            <a:off x="509047" y="3168395"/>
            <a:ext cx="2349179" cy="521209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Customer Analysis</a:t>
            </a:r>
          </a:p>
        </p:txBody>
      </p:sp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7DA19C48-D098-453F-1CDB-F370AB5B4499}"/>
              </a:ext>
            </a:extLst>
          </p:cNvPr>
          <p:cNvSpPr/>
          <p:nvPr/>
        </p:nvSpPr>
        <p:spPr>
          <a:xfrm>
            <a:off x="2700466" y="3150107"/>
            <a:ext cx="481640" cy="539497"/>
          </a:xfrm>
          <a:prstGeom prst="chevron">
            <a:avLst>
              <a:gd name="adj" fmla="val 5194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24DB9-912F-72CB-7D75-9F2BB00D8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7457" y="276912"/>
            <a:ext cx="4767317" cy="712256"/>
          </a:xfrm>
        </p:spPr>
        <p:txBody>
          <a:bodyPr/>
          <a:lstStyle/>
          <a:p>
            <a:pPr algn="ctr"/>
            <a:r>
              <a:rPr lang="en-IN" dirty="0"/>
              <a:t>SALES ANALYTICS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CCF4F-4126-69CC-4213-CAE6114A6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11636202" y="6889951"/>
            <a:ext cx="555798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69115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3732</TotalTime>
  <Words>310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Algerian</vt:lpstr>
      <vt:lpstr>Arial</vt:lpstr>
      <vt:lpstr>Arial Black</vt:lpstr>
      <vt:lpstr>Trebuchet MS</vt:lpstr>
      <vt:lpstr>Wingdings 3</vt:lpstr>
      <vt:lpstr>Facet</vt:lpstr>
      <vt:lpstr>Sales and order analysis - They trends to identify patterns and make data-driven decisions. Customer analysis - To understand distinct needs, behaviors, and characteristics, facilitating targeted strategies and decision-making. Product analysis - It involves categorizing and evaluating product performance and attributes to identify strengths, weaknesses, and opportunities for improvement. Shipping and logistics analysis - It involves evaluating the efficiency, costs, and performance of transportation and supply chain processes to optimize delivery operations and reduce expenses.</vt:lpstr>
      <vt:lpstr>SALES ANALYTICS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Alok sarkar</dc:creator>
  <cp:lastModifiedBy>Ayush Kumar</cp:lastModifiedBy>
  <cp:revision>4</cp:revision>
  <dcterms:created xsi:type="dcterms:W3CDTF">2024-07-30T17:54:10Z</dcterms:created>
  <dcterms:modified xsi:type="dcterms:W3CDTF">2024-08-03T16:31:25Z</dcterms:modified>
</cp:coreProperties>
</file>