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4" r:id="rId4"/>
    <p:sldId id="258" r:id="rId5"/>
    <p:sldId id="262" r:id="rId6"/>
    <p:sldId id="259" r:id="rId7"/>
    <p:sldId id="260" r:id="rId8"/>
    <p:sldId id="261"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94681" autoAdjust="0"/>
  </p:normalViewPr>
  <p:slideViewPr>
    <p:cSldViewPr snapToGrid="0" snapToObjects="1">
      <p:cViewPr varScale="1">
        <p:scale>
          <a:sx n="91" d="100"/>
          <a:sy n="91" d="100"/>
        </p:scale>
        <p:origin x="832" y="184"/>
      </p:cViewPr>
      <p:guideLst>
        <p:guide orient="horz" pos="2160"/>
        <p:guide pos="3840"/>
      </p:guideLst>
    </p:cSldViewPr>
  </p:slideViewPr>
  <p:outlineViewPr>
    <p:cViewPr>
      <p:scale>
        <a:sx n="33" d="100"/>
        <a:sy n="33" d="100"/>
      </p:scale>
      <p:origin x="0" y="-18840"/>
    </p:cViewPr>
  </p:outlineViewPr>
  <p:notesTextViewPr>
    <p:cViewPr>
      <p:scale>
        <a:sx n="1" d="1"/>
        <a:sy n="1" d="1"/>
      </p:scale>
      <p:origin x="0" y="0"/>
    </p:cViewPr>
  </p:notesTextViewPr>
  <p:sorterViewPr>
    <p:cViewPr>
      <p:scale>
        <a:sx n="100" d="100"/>
        <a:sy n="100" d="100"/>
      </p:scale>
      <p:origin x="0" y="-1757"/>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652B5AB-CDAF-394B-BEA4-D3F036FF7A9E}" type="datetimeFigureOut">
              <a:rPr lang="en-US" smtClean="0"/>
              <a:pPr/>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1407189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2B5AB-CDAF-394B-BEA4-D3F036FF7A9E}"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14611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2B5AB-CDAF-394B-BEA4-D3F036FF7A9E}"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1180004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2B5AB-CDAF-394B-BEA4-D3F036FF7A9E}"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889F324-E95B-7342-9348-FFCAFCA6DC04}"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0302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2B5AB-CDAF-394B-BEA4-D3F036FF7A9E}"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154217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652B5AB-CDAF-394B-BEA4-D3F036FF7A9E}" type="datetimeFigureOut">
              <a:rPr lang="en-US" smtClean="0"/>
              <a:pPr/>
              <a:t>10/23/20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2073689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652B5AB-CDAF-394B-BEA4-D3F036FF7A9E}" type="datetimeFigureOut">
              <a:rPr lang="en-US" smtClean="0"/>
              <a:pPr/>
              <a:t>10/23/20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99044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2B5AB-CDAF-394B-BEA4-D3F036FF7A9E}" type="datetimeFigureOut">
              <a:rPr lang="en-US" smtClean="0"/>
              <a:pPr/>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1270745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652B5AB-CDAF-394B-BEA4-D3F036FF7A9E}" type="datetimeFigureOut">
              <a:rPr lang="en-US" smtClean="0"/>
              <a:pPr/>
              <a:t>10/23/20</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889F324-E95B-7342-9348-FFCAFCA6DC04}" type="slidenum">
              <a:rPr lang="en-US" smtClean="0"/>
              <a:pPr/>
              <a:t>‹#›</a:t>
            </a:fld>
            <a:endParaRPr lang="en-US"/>
          </a:p>
        </p:txBody>
      </p:sp>
    </p:spTree>
    <p:extLst>
      <p:ext uri="{BB962C8B-B14F-4D97-AF65-F5344CB8AC3E}">
        <p14:creationId xmlns:p14="http://schemas.microsoft.com/office/powerpoint/2010/main" val="69266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2B5AB-CDAF-394B-BEA4-D3F036FF7A9E}" type="datetimeFigureOut">
              <a:rPr lang="en-US" smtClean="0"/>
              <a:pPr/>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399698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52B5AB-CDAF-394B-BEA4-D3F036FF7A9E}" type="datetimeFigureOut">
              <a:rPr lang="en-US" smtClean="0"/>
              <a:pPr/>
              <a:t>10/23/20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40572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652B5AB-CDAF-394B-BEA4-D3F036FF7A9E}"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743831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652B5AB-CDAF-394B-BEA4-D3F036FF7A9E}" type="datetimeFigureOut">
              <a:rPr lang="en-US" smtClean="0"/>
              <a:pPr/>
              <a:t>10/23/20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107624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652B5AB-CDAF-394B-BEA4-D3F036FF7A9E}" type="datetimeFigureOut">
              <a:rPr lang="en-US" smtClean="0"/>
              <a:pPr/>
              <a:t>10/23/20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26504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652B5AB-CDAF-394B-BEA4-D3F036FF7A9E}" type="datetimeFigureOut">
              <a:rPr lang="en-US" smtClean="0"/>
              <a:pPr/>
              <a:t>10/23/20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67155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2B5AB-CDAF-394B-BEA4-D3F036FF7A9E}"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1846808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52B5AB-CDAF-394B-BEA4-D3F036FF7A9E}" type="datetimeFigureOut">
              <a:rPr lang="en-US" smtClean="0"/>
              <a:pPr/>
              <a:t>10/23/20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89F324-E95B-7342-9348-FFCAFCA6DC04}" type="slidenum">
              <a:rPr lang="en-US" smtClean="0"/>
              <a:pPr/>
              <a:t>‹#›</a:t>
            </a:fld>
            <a:endParaRPr lang="en-US"/>
          </a:p>
        </p:txBody>
      </p:sp>
    </p:spTree>
    <p:extLst>
      <p:ext uri="{BB962C8B-B14F-4D97-AF65-F5344CB8AC3E}">
        <p14:creationId xmlns:p14="http://schemas.microsoft.com/office/powerpoint/2010/main" val="172443537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52B5AB-CDAF-394B-BEA4-D3F036FF7A9E}" type="datetimeFigureOut">
              <a:rPr lang="en-US" smtClean="0"/>
              <a:pPr/>
              <a:t>10/23/20</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889F324-E95B-7342-9348-FFCAFCA6DC04}" type="slidenum">
              <a:rPr lang="en-US" smtClean="0"/>
              <a:pPr/>
              <a:t>‹#›</a:t>
            </a:fld>
            <a:endParaRPr lang="en-US"/>
          </a:p>
        </p:txBody>
      </p:sp>
    </p:spTree>
    <p:extLst>
      <p:ext uri="{BB962C8B-B14F-4D97-AF65-F5344CB8AC3E}">
        <p14:creationId xmlns:p14="http://schemas.microsoft.com/office/powerpoint/2010/main" val="21328734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DENOISE</a:t>
            </a:r>
            <a:endParaRPr lang="en-US" dirty="0"/>
          </a:p>
        </p:txBody>
      </p:sp>
      <p:sp>
        <p:nvSpPr>
          <p:cNvPr id="3" name="Subtitle 2"/>
          <p:cNvSpPr>
            <a:spLocks noGrp="1"/>
          </p:cNvSpPr>
          <p:nvPr>
            <p:ph type="subTitle" idx="1"/>
          </p:nvPr>
        </p:nvSpPr>
        <p:spPr/>
        <p:txBody>
          <a:bodyPr>
            <a:normAutofit/>
          </a:bodyPr>
          <a:lstStyle/>
          <a:p>
            <a:r>
              <a:rPr lang="en-US" sz="1700" b="1" dirty="0"/>
              <a:t>Implementation and analysis of noise reduction algorithms in image processing </a:t>
            </a:r>
            <a:endParaRPr lang="en-GB" sz="1700" b="1" dirty="0"/>
          </a:p>
          <a:p>
            <a:endParaRPr lang="en-US" sz="1700" dirty="0"/>
          </a:p>
        </p:txBody>
      </p:sp>
    </p:spTree>
    <p:extLst>
      <p:ext uri="{BB962C8B-B14F-4D97-AF65-F5344CB8AC3E}">
        <p14:creationId xmlns:p14="http://schemas.microsoft.com/office/powerpoint/2010/main" val="16388914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a:xfrm>
            <a:off x="680321" y="2336873"/>
            <a:ext cx="9613861" cy="3842254"/>
          </a:xfrm>
        </p:spPr>
        <p:txBody>
          <a:bodyPr/>
          <a:lstStyle/>
          <a:p>
            <a:r>
              <a:rPr lang="en-US" dirty="0" smtClean="0"/>
              <a:t>Gaussian, Salt-Pepper and Speckle Noise are the most common ones. Thus are those we are interested in studying.</a:t>
            </a:r>
          </a:p>
          <a:p>
            <a:pPr marL="0" indent="0">
              <a:buNone/>
            </a:pPr>
            <a:endParaRPr lang="en-US" dirty="0" smtClean="0"/>
          </a:p>
          <a:p>
            <a:r>
              <a:rPr lang="en-US" dirty="0" smtClean="0"/>
              <a:t>Our motive is to implement and apply different filtering algorithms and analyze which algorithm or filtering techniques works better comparative to the others on different noises.</a:t>
            </a:r>
          </a:p>
          <a:p>
            <a:endParaRPr lang="en-US" dirty="0"/>
          </a:p>
          <a:p>
            <a:r>
              <a:rPr lang="en-US" dirty="0" smtClean="0"/>
              <a:t>The filters that are under our interest are Gaussian, Median and Weiner filters.</a:t>
            </a:r>
            <a:endParaRPr lang="en-IN" dirty="0"/>
          </a:p>
        </p:txBody>
      </p:sp>
    </p:spTree>
    <p:extLst>
      <p:ext uri="{BB962C8B-B14F-4D97-AF65-F5344CB8AC3E}">
        <p14:creationId xmlns:p14="http://schemas.microsoft.com/office/powerpoint/2010/main" val="1439945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NOISE REMOVAL</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0321" y="2087490"/>
                <a:ext cx="9613861" cy="4322545"/>
              </a:xfrm>
            </p:spPr>
            <p:txBody>
              <a:bodyPr>
                <a:normAutofit/>
              </a:bodyPr>
              <a:lstStyle/>
              <a:p>
                <a:pPr marL="0" indent="0">
                  <a:buNone/>
                </a:pPr>
                <a:r>
                  <a:rPr lang="en-US" dirty="0" smtClean="0"/>
                  <a:t>The Gaussian Noise removal algorithm works on the particular density formula.</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charset="0"/>
                            </a:rPr>
                          </m:ctrlPr>
                        </m:sSubPr>
                        <m:e>
                          <m:r>
                            <a:rPr lang="en-US" b="0" i="1" smtClean="0">
                              <a:latin typeface="Cambria Math" panose="02040503050406030204" pitchFamily="18" charset="0"/>
                            </a:rPr>
                            <m:t>𝐺</m:t>
                          </m:r>
                        </m:e>
                        <m:sub>
                          <m:r>
                            <a:rPr lang="en-US" i="1" smtClean="0">
                              <a:latin typeface="Cambria Math" panose="02040503050406030204" pitchFamily="18" charset="0"/>
                              <a:ea typeface="Cambria Math" panose="02040503050406030204" pitchFamily="18" charset="0"/>
                            </a:rPr>
                            <m:t>𝜎</m:t>
                          </m:r>
                        </m:sub>
                      </m:sSub>
                      <m:r>
                        <a:rPr lang="en-US" b="0" i="1" smtClean="0">
                          <a:latin typeface="Cambria Math" panose="02040503050406030204" pitchFamily="18" charset="0"/>
                        </a:rPr>
                        <m:t>= </m:t>
                      </m:r>
                      <m:box>
                        <m:boxPr>
                          <m:ctrlPr>
                            <a:rPr lang="en-US" b="0" i="1" smtClean="0">
                              <a:latin typeface="Cambria Math" charset="0"/>
                            </a:rPr>
                          </m:ctrlPr>
                        </m:boxPr>
                        <m:e>
                          <m:argPr>
                            <m:argSz m:val="-1"/>
                          </m:argPr>
                          <m:f>
                            <m:fPr>
                              <m:ctrlPr>
                                <a:rPr lang="en-US" b="0" i="1" smtClean="0">
                                  <a:latin typeface="Cambria Math"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den>
                          </m:f>
                          <m:sSup>
                            <m:sSupPr>
                              <m:ctrlPr>
                                <a:rPr lang="en-US" b="0" i="1" smtClean="0">
                                  <a:latin typeface="Cambria Math" charset="0"/>
                                </a:rPr>
                              </m:ctrlPr>
                            </m:sSupPr>
                            <m:e>
                              <m:r>
                                <a:rPr lang="en-US" b="0" i="1" smtClean="0">
                                  <a:latin typeface="Cambria Math" panose="02040503050406030204" pitchFamily="18" charset="0"/>
                                </a:rPr>
                                <m:t>𝑒</m:t>
                              </m:r>
                            </m:e>
                            <m:sup>
                              <m:f>
                                <m:fPr>
                                  <m:ctrlPr>
                                    <a:rPr lang="en-US" b="0" i="1" smtClean="0">
                                      <a:latin typeface="Cambria Math" charset="0"/>
                                    </a:rPr>
                                  </m:ctrlPr>
                                </m:fPr>
                                <m:num>
                                  <m:r>
                                    <a:rPr lang="en-US" i="1">
                                      <a:latin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𝑥</m:t>
                                      </m:r>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charset="0"/>
                                        </a:rPr>
                                      </m:ctrlPr>
                                    </m:sSupPr>
                                    <m:e>
                                      <m:r>
                                        <a:rPr lang="en-US" i="1">
                                          <a:latin typeface="Cambria Math" panose="02040503050406030204" pitchFamily="18" charset="0"/>
                                        </a:rPr>
                                        <m:t>𝑦</m:t>
                                      </m:r>
                                    </m:e>
                                    <m:sup>
                                      <m:r>
                                        <a:rPr lang="en-US" i="1">
                                          <a:latin typeface="Cambria Math" panose="02040503050406030204" pitchFamily="18" charset="0"/>
                                        </a:rPr>
                                        <m:t>2</m:t>
                                      </m:r>
                                    </m:sup>
                                  </m:sSup>
                                  <m:r>
                                    <a:rPr lang="en-US" i="1">
                                      <a:latin typeface="Cambria Math" panose="02040503050406030204" pitchFamily="18" charset="0"/>
                                    </a:rPr>
                                    <m:t>)</m:t>
                                  </m:r>
                                </m:num>
                                <m:den>
                                  <m:r>
                                    <a:rPr lang="en-US" b="0" i="1" smtClean="0">
                                      <a:latin typeface="Cambria Math" panose="02040503050406030204" pitchFamily="18" charset="0"/>
                                    </a:rPr>
                                    <m:t>2</m:t>
                                  </m:r>
                                  <m:sSup>
                                    <m:sSupPr>
                                      <m:ctrlPr>
                                        <a:rPr lang="en-US" b="0" i="1" smtClean="0">
                                          <a:latin typeface="Cambria Math"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den>
                              </m:f>
                            </m:sup>
                          </m:sSup>
                        </m:e>
                      </m:box>
                    </m:oMath>
                  </m:oMathPara>
                </a14:m>
                <a:endParaRPr lang="en-US" dirty="0" smtClean="0"/>
              </a:p>
              <a:p>
                <a:pPr marL="0" indent="0">
                  <a:buNone/>
                </a:pPr>
                <a:endParaRPr lang="en-US" dirty="0" smtClean="0"/>
              </a:p>
              <a:p>
                <a:pPr marL="0" indent="0">
                  <a:buNone/>
                </a:pPr>
                <a:r>
                  <a:rPr lang="en-US" dirty="0" smtClean="0"/>
                  <a:t>First the Gaussian filter is generated with a given filter size and the standard deviation.</a:t>
                </a:r>
                <a:r>
                  <a:rPr lang="en-US" dirty="0"/>
                  <a:t> </a:t>
                </a:r>
                <a:r>
                  <a:rPr lang="en-US" dirty="0" smtClean="0"/>
                  <a:t>The standard deviation defines how strong the filtering effect will be.</a:t>
                </a:r>
              </a:p>
              <a:p>
                <a:pPr marL="0" indent="0">
                  <a:buNone/>
                </a:pPr>
                <a:endParaRPr lang="en-US" dirty="0" smtClean="0"/>
              </a:p>
              <a:p>
                <a:pPr marL="0" indent="0">
                  <a:buNone/>
                </a:pPr>
                <a:r>
                  <a:rPr lang="en-US" dirty="0" smtClean="0"/>
                  <a:t>After filter generated, the image array is convolved with the filter with a sliding window method.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0321" y="2087490"/>
                <a:ext cx="9613861" cy="4322545"/>
              </a:xfrm>
              <a:blipFill>
                <a:blip r:embed="rId2"/>
                <a:stretch>
                  <a:fillRect l="-1015" t="-1972" r="-698"/>
                </a:stretch>
              </a:blipFill>
            </p:spPr>
            <p:txBody>
              <a:bodyPr/>
              <a:lstStyle/>
              <a:p>
                <a:r>
                  <a:rPr lang="en-IN">
                    <a:noFill/>
                  </a:rPr>
                  <a:t> </a:t>
                </a:r>
              </a:p>
            </p:txBody>
          </p:sp>
        </mc:Fallback>
      </mc:AlternateContent>
      <p:sp>
        <p:nvSpPr>
          <p:cNvPr id="5" name="Rectangle 4"/>
          <p:cNvSpPr/>
          <p:nvPr/>
        </p:nvSpPr>
        <p:spPr>
          <a:xfrm>
            <a:off x="4987363" y="3244334"/>
            <a:ext cx="184731" cy="369332"/>
          </a:xfrm>
          <a:prstGeom prst="rect">
            <a:avLst/>
          </a:prstGeom>
        </p:spPr>
        <p:txBody>
          <a:bodyPr wrap="none">
            <a:spAutoFit/>
          </a:bodyPr>
          <a:lstStyle/>
          <a:p>
            <a:endParaRPr lang="en-IN" dirty="0"/>
          </a:p>
        </p:txBody>
      </p:sp>
    </p:spTree>
    <p:extLst>
      <p:ext uri="{BB962C8B-B14F-4D97-AF65-F5344CB8AC3E}">
        <p14:creationId xmlns:p14="http://schemas.microsoft.com/office/powerpoint/2010/main" val="3811358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a:xfrm>
            <a:off x="680321" y="2307030"/>
            <a:ext cx="9613861" cy="3599316"/>
          </a:xfrm>
        </p:spPr>
        <p:txBody>
          <a:bodyPr/>
          <a:lstStyle/>
          <a:p>
            <a:pPr marL="0" indent="0">
              <a:buNone/>
            </a:pPr>
            <a:r>
              <a:rPr lang="en-US" dirty="0" smtClean="0"/>
              <a:t>The algorithm for filter generation is:</a:t>
            </a:r>
          </a:p>
          <a:p>
            <a:pPr marL="0" indent="0">
              <a:buNone/>
            </a:pPr>
            <a:endParaRPr lang="en-IN" dirty="0"/>
          </a:p>
        </p:txBody>
      </p:sp>
      <p:sp>
        <p:nvSpPr>
          <p:cNvPr id="4" name="Rectangle 3"/>
          <p:cNvSpPr/>
          <p:nvPr/>
        </p:nvSpPr>
        <p:spPr>
          <a:xfrm>
            <a:off x="680321" y="2773023"/>
            <a:ext cx="6096001" cy="3631763"/>
          </a:xfrm>
          <a:prstGeom prst="rect">
            <a:avLst/>
          </a:prstGeom>
        </p:spPr>
        <p:txBody>
          <a:bodyPr>
            <a:spAutoFit/>
          </a:bodyPr>
          <a:lstStyle/>
          <a:p>
            <a:r>
              <a:rPr lang="en-IN" dirty="0" smtClean="0"/>
              <a:t>gaussianFilterGenerate</a:t>
            </a:r>
          </a:p>
          <a:p>
            <a:endParaRPr lang="en-IN" sz="1400" dirty="0"/>
          </a:p>
          <a:p>
            <a:r>
              <a:rPr lang="en-IN" spc="-25" dirty="0"/>
              <a:t>set the value of sigma //standard deviation </a:t>
            </a:r>
            <a:br>
              <a:rPr lang="en-IN" spc="-25" dirty="0"/>
            </a:br>
            <a:r>
              <a:rPr lang="en-IN" spc="-25" dirty="0"/>
              <a:t>h &lt;- filter height</a:t>
            </a:r>
            <a:r>
              <a:rPr lang="en-IN" spc="-25" dirty="0">
                <a:latin typeface="Calibri" panose="020F0502020204030204" pitchFamily="34" charset="0"/>
                <a:ea typeface="Calibri" panose="020F0502020204030204" pitchFamily="34" charset="0"/>
                <a:cs typeface="Times New Roman" panose="02020603050405020304" pitchFamily="18" charset="0"/>
              </a:rPr>
              <a:t>    w &lt;- filter width</a:t>
            </a:r>
            <a:br>
              <a:rPr lang="en-IN" spc="-25" dirty="0">
                <a:latin typeface="Calibri" panose="020F0502020204030204" pitchFamily="34" charset="0"/>
                <a:ea typeface="Calibri" panose="020F0502020204030204" pitchFamily="34" charset="0"/>
                <a:cs typeface="Times New Roman" panose="02020603050405020304" pitchFamily="18" charset="0"/>
              </a:rPr>
            </a:br>
            <a:r>
              <a:rPr lang="en-IN" spc="-25" dirty="0">
                <a:latin typeface="Calibri" panose="020F0502020204030204" pitchFamily="34" charset="0"/>
                <a:ea typeface="Calibri" panose="020F0502020204030204" pitchFamily="34" charset="0"/>
                <a:cs typeface="Times New Roman" panose="02020603050405020304" pitchFamily="18" charset="0"/>
              </a:rPr>
              <a:t>initialize gauss_filter with </a:t>
            </a:r>
            <a:r>
              <a:rPr lang="en-IN" spc="-25" dirty="0" smtClean="0">
                <a:latin typeface="Calibri" panose="020F0502020204030204" pitchFamily="34" charset="0"/>
                <a:ea typeface="Calibri" panose="020F0502020204030204" pitchFamily="34" charset="0"/>
                <a:cs typeface="Times New Roman" panose="02020603050405020304" pitchFamily="18" charset="0"/>
              </a:rPr>
              <a:t>(h </a:t>
            </a:r>
            <a:r>
              <a:rPr lang="en-IN" spc="-25" dirty="0">
                <a:latin typeface="Calibri" panose="020F0502020204030204" pitchFamily="34" charset="0"/>
                <a:ea typeface="Calibri" panose="020F0502020204030204" pitchFamily="34" charset="0"/>
                <a:cs typeface="Times New Roman" panose="02020603050405020304" pitchFamily="18" charset="0"/>
              </a:rPr>
              <a:t>x </a:t>
            </a:r>
            <a:r>
              <a:rPr lang="en-IN" spc="-25" dirty="0" smtClean="0">
                <a:latin typeface="Calibri" panose="020F0502020204030204" pitchFamily="34" charset="0"/>
                <a:ea typeface="Calibri" panose="020F0502020204030204" pitchFamily="34" charset="0"/>
                <a:cs typeface="Times New Roman" panose="02020603050405020304" pitchFamily="18" charset="0"/>
              </a:rPr>
              <a:t>w) </a:t>
            </a:r>
            <a:r>
              <a:rPr lang="en-IN" spc="-25" dirty="0">
                <a:latin typeface="Calibri" panose="020F0502020204030204" pitchFamily="34" charset="0"/>
                <a:ea typeface="Calibri" panose="020F0502020204030204" pitchFamily="34" charset="0"/>
                <a:cs typeface="Times New Roman" panose="02020603050405020304" pitchFamily="18" charset="0"/>
              </a:rPr>
              <a:t>matrix of zeros</a:t>
            </a:r>
            <a:br>
              <a:rPr lang="en-IN" spc="-25" dirty="0">
                <a:latin typeface="Calibri" panose="020F0502020204030204" pitchFamily="34" charset="0"/>
                <a:ea typeface="Calibri" panose="020F0502020204030204" pitchFamily="34" charset="0"/>
                <a:cs typeface="Times New Roman" panose="02020603050405020304" pitchFamily="18" charset="0"/>
              </a:rPr>
            </a:br>
            <a:r>
              <a:rPr lang="en-IN" spc="-25" dirty="0">
                <a:latin typeface="Calibri" panose="020F0502020204030204" pitchFamily="34" charset="0"/>
                <a:ea typeface="Calibri" panose="020F0502020204030204" pitchFamily="34" charset="0"/>
                <a:cs typeface="Times New Roman" panose="02020603050405020304" pitchFamily="18" charset="0"/>
              </a:rPr>
              <a:t>m = floor(h/2)</a:t>
            </a:r>
            <a:br>
              <a:rPr lang="en-IN" spc="-25" dirty="0">
                <a:latin typeface="Calibri" panose="020F0502020204030204" pitchFamily="34" charset="0"/>
                <a:ea typeface="Calibri" panose="020F0502020204030204" pitchFamily="34" charset="0"/>
                <a:cs typeface="Times New Roman" panose="02020603050405020304" pitchFamily="18" charset="0"/>
              </a:rPr>
            </a:br>
            <a:r>
              <a:rPr lang="en-IN" spc="-25" dirty="0">
                <a:latin typeface="Calibri" panose="020F0502020204030204" pitchFamily="34" charset="0"/>
                <a:ea typeface="Calibri" panose="020F0502020204030204" pitchFamily="34" charset="0"/>
                <a:cs typeface="Times New Roman" panose="02020603050405020304" pitchFamily="18" charset="0"/>
              </a:rPr>
              <a:t>n = floor(w/2</a:t>
            </a:r>
            <a:r>
              <a:rPr lang="en-IN" spc="-25" dirty="0" smtClean="0">
                <a:latin typeface="Calibri" panose="020F0502020204030204" pitchFamily="34" charset="0"/>
                <a:ea typeface="Calibri" panose="020F0502020204030204" pitchFamily="34" charset="0"/>
                <a:cs typeface="Times New Roman" panose="02020603050405020304" pitchFamily="18" charset="0"/>
              </a:rPr>
              <a:t>)</a:t>
            </a:r>
          </a:p>
          <a:p>
            <a:r>
              <a:rPr lang="en-IN" spc="-25" dirty="0" smtClean="0">
                <a:latin typeface="Calibri" panose="020F0502020204030204" pitchFamily="34" charset="0"/>
                <a:ea typeface="Calibri" panose="020F0502020204030204" pitchFamily="34" charset="0"/>
                <a:cs typeface="Times New Roman" panose="02020603050405020304" pitchFamily="18" charset="0"/>
              </a:rPr>
              <a:t>for </a:t>
            </a:r>
            <a:r>
              <a:rPr lang="en-IN" spc="-25" dirty="0">
                <a:latin typeface="Calibri" panose="020F0502020204030204" pitchFamily="34" charset="0"/>
                <a:ea typeface="Calibri" panose="020F0502020204030204" pitchFamily="34" charset="0"/>
                <a:cs typeface="Times New Roman" panose="02020603050405020304" pitchFamily="18" charset="0"/>
              </a:rPr>
              <a:t>x in -m to m</a:t>
            </a:r>
            <a:br>
              <a:rPr lang="en-IN" spc="-25" dirty="0">
                <a:latin typeface="Calibri" panose="020F0502020204030204" pitchFamily="34" charset="0"/>
                <a:ea typeface="Calibri" panose="020F0502020204030204" pitchFamily="34" charset="0"/>
                <a:cs typeface="Times New Roman" panose="02020603050405020304" pitchFamily="18" charset="0"/>
              </a:rPr>
            </a:br>
            <a:r>
              <a:rPr lang="en-IN" spc="-25" dirty="0">
                <a:latin typeface="Calibri" panose="020F0502020204030204" pitchFamily="34" charset="0"/>
                <a:ea typeface="Calibri" panose="020F0502020204030204" pitchFamily="34" charset="0"/>
                <a:cs typeface="Times New Roman" panose="02020603050405020304" pitchFamily="18" charset="0"/>
              </a:rPr>
              <a:t>    do for y in –n to n:</a:t>
            </a:r>
            <a:br>
              <a:rPr lang="en-IN" spc="-25" dirty="0">
                <a:latin typeface="Calibri" panose="020F0502020204030204" pitchFamily="34" charset="0"/>
                <a:ea typeface="Calibri" panose="020F0502020204030204" pitchFamily="34" charset="0"/>
                <a:cs typeface="Times New Roman" panose="02020603050405020304" pitchFamily="18" charset="0"/>
              </a:rPr>
            </a:br>
            <a:r>
              <a:rPr lang="en-IN" spc="-25" dirty="0">
                <a:latin typeface="Calibri" panose="020F0502020204030204" pitchFamily="34" charset="0"/>
                <a:ea typeface="Calibri" panose="020F0502020204030204" pitchFamily="34" charset="0"/>
                <a:cs typeface="Times New Roman" panose="02020603050405020304" pitchFamily="18" charset="0"/>
              </a:rPr>
              <a:t>       do x1 = 2*pi*(sigma**2)</a:t>
            </a:r>
            <a:br>
              <a:rPr lang="en-IN" spc="-25" dirty="0">
                <a:latin typeface="Calibri" panose="020F0502020204030204" pitchFamily="34" charset="0"/>
                <a:ea typeface="Calibri" panose="020F0502020204030204" pitchFamily="34" charset="0"/>
                <a:cs typeface="Times New Roman" panose="02020603050405020304" pitchFamily="18" charset="0"/>
              </a:rPr>
            </a:br>
            <a:r>
              <a:rPr lang="en-IN" spc="-25" dirty="0">
                <a:latin typeface="Calibri" panose="020F0502020204030204" pitchFamily="34" charset="0"/>
                <a:ea typeface="Calibri" panose="020F0502020204030204" pitchFamily="34" charset="0"/>
                <a:cs typeface="Times New Roman" panose="02020603050405020304" pitchFamily="18" charset="0"/>
              </a:rPr>
              <a:t>          x2 = </a:t>
            </a:r>
            <a:r>
              <a:rPr lang="en-IN" spc="-25" dirty="0" err="1">
                <a:latin typeface="Calibri" panose="020F0502020204030204" pitchFamily="34" charset="0"/>
                <a:ea typeface="Calibri" panose="020F0502020204030204" pitchFamily="34" charset="0"/>
                <a:cs typeface="Times New Roman" panose="02020603050405020304" pitchFamily="18" charset="0"/>
              </a:rPr>
              <a:t>exp</a:t>
            </a:r>
            <a:r>
              <a:rPr lang="en-IN" spc="-25" dirty="0">
                <a:latin typeface="Calibri" panose="020F0502020204030204" pitchFamily="34" charset="0"/>
                <a:ea typeface="Calibri" panose="020F0502020204030204" pitchFamily="34" charset="0"/>
                <a:cs typeface="Times New Roman" panose="02020603050405020304" pitchFamily="18" charset="0"/>
              </a:rPr>
              <a:t>(-(x * x + y * y)/(2*sigma*sigma))</a:t>
            </a:r>
            <a:br>
              <a:rPr lang="en-IN" spc="-25" dirty="0">
                <a:latin typeface="Calibri" panose="020F0502020204030204" pitchFamily="34" charset="0"/>
                <a:ea typeface="Calibri" panose="020F0502020204030204" pitchFamily="34" charset="0"/>
                <a:cs typeface="Times New Roman" panose="02020603050405020304" pitchFamily="18" charset="0"/>
              </a:rPr>
            </a:br>
            <a:r>
              <a:rPr lang="en-IN" spc="-25" dirty="0">
                <a:latin typeface="Calibri" panose="020F0502020204030204" pitchFamily="34" charset="0"/>
                <a:ea typeface="Calibri" panose="020F0502020204030204" pitchFamily="34" charset="0"/>
                <a:cs typeface="Times New Roman" panose="02020603050405020304" pitchFamily="18" charset="0"/>
              </a:rPr>
              <a:t>          gauss_filter[x + m, y + n] = (1/x1)*x2</a:t>
            </a:r>
            <a:br>
              <a:rPr lang="en-IN" spc="-25" dirty="0">
                <a:latin typeface="Calibri" panose="020F0502020204030204" pitchFamily="34" charset="0"/>
                <a:ea typeface="Calibri" panose="020F0502020204030204" pitchFamily="34" charset="0"/>
                <a:cs typeface="Times New Roman" panose="02020603050405020304" pitchFamily="18" charset="0"/>
              </a:rPr>
            </a:br>
            <a:r>
              <a:rPr lang="en-IN" dirty="0"/>
              <a:t>return gauss_filter</a:t>
            </a:r>
          </a:p>
        </p:txBody>
      </p:sp>
    </p:spTree>
    <p:extLst>
      <p:ext uri="{BB962C8B-B14F-4D97-AF65-F5344CB8AC3E}">
        <p14:creationId xmlns:p14="http://schemas.microsoft.com/office/powerpoint/2010/main" val="745669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a:xfrm>
            <a:off x="680321" y="2226037"/>
            <a:ext cx="9613861" cy="4322545"/>
          </a:xfrm>
        </p:spPr>
        <p:txBody>
          <a:bodyPr>
            <a:normAutofit lnSpcReduction="10000"/>
          </a:bodyPr>
          <a:lstStyle/>
          <a:p>
            <a:pPr marL="0" indent="0">
              <a:buNone/>
            </a:pPr>
            <a:r>
              <a:rPr lang="en-IN" dirty="0"/>
              <a:t>The algorithm for applying the </a:t>
            </a:r>
            <a:r>
              <a:rPr lang="en-IN" dirty="0" smtClean="0"/>
              <a:t>filter.</a:t>
            </a:r>
          </a:p>
          <a:p>
            <a:pPr marL="0" indent="0">
              <a:buNone/>
            </a:pPr>
            <a:endParaRPr lang="en-IN" sz="2000" dirty="0"/>
          </a:p>
          <a:p>
            <a:pPr marL="0" indent="0">
              <a:buNone/>
            </a:pPr>
            <a:r>
              <a:rPr lang="en-IN" sz="2000" dirty="0" smtClean="0"/>
              <a:t>applyFilter</a:t>
            </a:r>
          </a:p>
          <a:p>
            <a:pPr marL="0" indent="0">
              <a:buNone/>
            </a:pPr>
            <a:endParaRPr lang="en-IN" sz="2000" dirty="0"/>
          </a:p>
          <a:p>
            <a:pPr marL="0" indent="0">
              <a:buNone/>
            </a:pPr>
            <a:r>
              <a:rPr lang="en-IN" sz="1800" dirty="0"/>
              <a:t>imageArray&lt;-image //read image as 3D array </a:t>
            </a:r>
          </a:p>
          <a:p>
            <a:pPr marL="0" indent="0">
              <a:buNone/>
            </a:pPr>
            <a:r>
              <a:rPr lang="en-IN" sz="1800" dirty="0"/>
              <a:t>iHeight &lt;- image height</a:t>
            </a:r>
          </a:p>
          <a:p>
            <a:pPr marL="0" indent="0">
              <a:buNone/>
            </a:pPr>
            <a:r>
              <a:rPr lang="en-IN" sz="1800" dirty="0"/>
              <a:t>iWidth &lt;- image width</a:t>
            </a:r>
          </a:p>
          <a:p>
            <a:pPr marL="0" indent="0">
              <a:buNone/>
            </a:pPr>
            <a:r>
              <a:rPr lang="en-IN" sz="1800" dirty="0"/>
              <a:t>filter&lt;-gauss_filter //generate gauss filter</a:t>
            </a:r>
          </a:p>
          <a:p>
            <a:pPr marL="0" indent="0">
              <a:buNone/>
            </a:pPr>
            <a:r>
              <a:rPr lang="en-IN" sz="1800" dirty="0"/>
              <a:t>fHeight &lt;- filter height</a:t>
            </a:r>
          </a:p>
          <a:p>
            <a:pPr marL="0" indent="0">
              <a:buNone/>
            </a:pPr>
            <a:r>
              <a:rPr lang="en-IN" sz="1800" dirty="0"/>
              <a:t>fWidth &lt;- filter width</a:t>
            </a:r>
          </a:p>
          <a:p>
            <a:pPr marL="0" indent="0">
              <a:buNone/>
            </a:pPr>
            <a:r>
              <a:rPr lang="en-IN" sz="1800" dirty="0"/>
              <a:t>newHeight &lt;- iHeight-fHeight+1</a:t>
            </a:r>
          </a:p>
          <a:p>
            <a:pPr marL="0" indent="0">
              <a:buNone/>
            </a:pPr>
            <a:r>
              <a:rPr lang="en-IN" sz="1800" dirty="0"/>
              <a:t>newWidth &lt;- </a:t>
            </a:r>
            <a:r>
              <a:rPr lang="en-IN" sz="1800" dirty="0" smtClean="0"/>
              <a:t>iWidth-fWidth+1</a:t>
            </a:r>
            <a:endParaRPr lang="en-IN" sz="1800" dirty="0"/>
          </a:p>
        </p:txBody>
      </p:sp>
    </p:spTree>
    <p:extLst>
      <p:ext uri="{BB962C8B-B14F-4D97-AF65-F5344CB8AC3E}">
        <p14:creationId xmlns:p14="http://schemas.microsoft.com/office/powerpoint/2010/main" val="3704582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a:xfrm>
            <a:off x="680321" y="2226037"/>
            <a:ext cx="9613861" cy="4498036"/>
          </a:xfrm>
        </p:spPr>
        <p:txBody>
          <a:bodyPr>
            <a:normAutofit/>
          </a:bodyPr>
          <a:lstStyle/>
          <a:p>
            <a:pPr marL="0" indent="0">
              <a:buNone/>
            </a:pPr>
            <a:r>
              <a:rPr lang="en-IN" sz="1800" dirty="0" smtClean="0"/>
              <a:t>newImage</a:t>
            </a:r>
            <a:r>
              <a:rPr lang="en-IN" sz="1800" dirty="0"/>
              <a:t>&lt;-imageArray //initialize 3D array of dimensions [newHeight x newWidth x 3] (for RGB)</a:t>
            </a:r>
          </a:p>
          <a:p>
            <a:pPr marL="0" indent="0">
              <a:buNone/>
            </a:pPr>
            <a:r>
              <a:rPr lang="en-IN" sz="1800" dirty="0"/>
              <a:t>//applying convolution   </a:t>
            </a:r>
          </a:p>
          <a:p>
            <a:pPr marL="0" indent="0">
              <a:buNone/>
            </a:pPr>
            <a:r>
              <a:rPr lang="en-IN" sz="1800" dirty="0"/>
              <a:t> for i &lt;- 0 to newHeight</a:t>
            </a:r>
          </a:p>
          <a:p>
            <a:pPr marL="0" indent="0">
              <a:buNone/>
            </a:pPr>
            <a:r>
              <a:rPr lang="en-IN" sz="1800" dirty="0"/>
              <a:t> do for j &lt;- 0 to newWidth</a:t>
            </a:r>
          </a:p>
          <a:p>
            <a:pPr marL="0" indent="0">
              <a:buNone/>
            </a:pPr>
            <a:r>
              <a:rPr lang="en-IN" sz="1800" dirty="0"/>
              <a:t>       do for h &lt;- i to i + fHeight</a:t>
            </a:r>
          </a:p>
          <a:p>
            <a:pPr marL="0" indent="0">
              <a:buNone/>
            </a:pPr>
            <a:r>
              <a:rPr lang="en-IN" sz="1800" dirty="0"/>
              <a:t>             do for (w &lt;- j to j + fWidth</a:t>
            </a:r>
          </a:p>
          <a:p>
            <a:pPr marL="0" indent="0">
              <a:buNone/>
            </a:pPr>
            <a:r>
              <a:rPr lang="en-IN" sz="1800" dirty="0"/>
              <a:t>                   do newImage[i][j][0] += filter[h-i][</a:t>
            </a:r>
            <a:r>
              <a:rPr lang="en-IN" sz="1800" dirty="0" smtClean="0"/>
              <a:t>w-j</a:t>
            </a:r>
            <a:r>
              <a:rPr lang="en-IN" sz="1800" dirty="0"/>
              <a:t>]*</a:t>
            </a:r>
            <a:r>
              <a:rPr lang="en-IN" sz="1800" dirty="0" smtClean="0"/>
              <a:t>image[h</a:t>
            </a:r>
            <a:r>
              <a:rPr lang="en-IN" sz="1800" dirty="0"/>
              <a:t>][w][0]</a:t>
            </a:r>
          </a:p>
          <a:p>
            <a:pPr marL="0" indent="0">
              <a:buNone/>
            </a:pPr>
            <a:r>
              <a:rPr lang="en-IN" sz="1800" dirty="0"/>
              <a:t>                        newImage[i][j][1] += filter[h-i][w-j]*image[h][w][1]</a:t>
            </a:r>
          </a:p>
          <a:p>
            <a:pPr marL="0" indent="0">
              <a:buNone/>
            </a:pPr>
            <a:r>
              <a:rPr lang="en-IN" sz="1800" dirty="0"/>
              <a:t>                        newImage[i][j][2] += filter[h-i][w-j]*image[h][w][2]</a:t>
            </a:r>
          </a:p>
          <a:p>
            <a:pPr marL="0" indent="0">
              <a:buNone/>
            </a:pPr>
            <a:r>
              <a:rPr lang="en-IN" sz="1800" dirty="0"/>
              <a:t>return </a:t>
            </a:r>
            <a:r>
              <a:rPr lang="en-IN" sz="1800" dirty="0" smtClean="0"/>
              <a:t>newImage</a:t>
            </a:r>
            <a:endParaRPr lang="en-IN" sz="1800" dirty="0"/>
          </a:p>
        </p:txBody>
      </p:sp>
    </p:spTree>
    <p:extLst>
      <p:ext uri="{BB962C8B-B14F-4D97-AF65-F5344CB8AC3E}">
        <p14:creationId xmlns:p14="http://schemas.microsoft.com/office/powerpoint/2010/main" val="3704582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(maybe….)</a:t>
            </a:r>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7176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N T R O D U C T I O N</a:t>
            </a:r>
            <a:endParaRPr lang="en-US" dirty="0"/>
          </a:p>
        </p:txBody>
      </p:sp>
      <p:sp>
        <p:nvSpPr>
          <p:cNvPr id="3" name="Content Placeholder 2"/>
          <p:cNvSpPr>
            <a:spLocks noGrp="1"/>
          </p:cNvSpPr>
          <p:nvPr>
            <p:ph idx="1"/>
          </p:nvPr>
        </p:nvSpPr>
        <p:spPr>
          <a:xfrm>
            <a:off x="680321" y="2336873"/>
            <a:ext cx="9814177" cy="4373416"/>
          </a:xfrm>
        </p:spPr>
        <p:txBody>
          <a:bodyPr>
            <a:noAutofit/>
          </a:bodyPr>
          <a:lstStyle/>
          <a:p>
            <a:r>
              <a:rPr lang="en-US" sz="2000" dirty="0"/>
              <a:t>Images are one of the important part of today’s era of digital world</a:t>
            </a:r>
            <a:r>
              <a:rPr lang="en-US" sz="2000" dirty="0" smtClean="0"/>
              <a:t>.</a:t>
            </a:r>
          </a:p>
          <a:p>
            <a:endParaRPr lang="en-US" sz="2000" dirty="0"/>
          </a:p>
          <a:p>
            <a:r>
              <a:rPr lang="en-US" sz="2000" dirty="0" smtClean="0"/>
              <a:t> </a:t>
            </a:r>
            <a:r>
              <a:rPr lang="en-US" sz="2000" dirty="0"/>
              <a:t>Inventions and discoveries of new methodology in the field of computer science has made humans capable of extracting information from any form of data for </a:t>
            </a:r>
            <a:r>
              <a:rPr lang="en-US" sz="2000" dirty="0" smtClean="0"/>
              <a:t>e.g. </a:t>
            </a:r>
            <a:r>
              <a:rPr lang="en-US" sz="2000" dirty="0"/>
              <a:t>text data, image data, video data etc. </a:t>
            </a:r>
            <a:endParaRPr lang="en-US" sz="2000" dirty="0" smtClean="0"/>
          </a:p>
          <a:p>
            <a:endParaRPr lang="en-GB" sz="2000" dirty="0"/>
          </a:p>
          <a:p>
            <a:r>
              <a:rPr lang="en-US" sz="2000" dirty="0" smtClean="0"/>
              <a:t>Image </a:t>
            </a:r>
            <a:r>
              <a:rPr lang="en-US" sz="2000" dirty="0"/>
              <a:t>noise is random variation of brightness or color information in images, and is usually an aspect of electronic noise. </a:t>
            </a:r>
            <a:endParaRPr lang="en-US" sz="2000" dirty="0" smtClean="0"/>
          </a:p>
          <a:p>
            <a:endParaRPr lang="en-US" sz="2000" dirty="0" smtClean="0"/>
          </a:p>
          <a:p>
            <a:r>
              <a:rPr lang="en-US" sz="2000" dirty="0" smtClean="0"/>
              <a:t>Image </a:t>
            </a:r>
            <a:r>
              <a:rPr lang="en-US" sz="2000" dirty="0"/>
              <a:t>noise can result in bad user experience, difficulty in information extraction from </a:t>
            </a:r>
            <a:r>
              <a:rPr lang="en-US" sz="2000" dirty="0" smtClean="0"/>
              <a:t>image</a:t>
            </a:r>
            <a:r>
              <a:rPr lang="en-US" sz="2000" dirty="0"/>
              <a:t> </a:t>
            </a:r>
            <a:r>
              <a:rPr lang="en-US" sz="2000" dirty="0" smtClean="0"/>
              <a:t>which in turn causes LOSS of information. </a:t>
            </a:r>
          </a:p>
        </p:txBody>
      </p:sp>
    </p:spTree>
    <p:extLst>
      <p:ext uri="{BB962C8B-B14F-4D97-AF65-F5344CB8AC3E}">
        <p14:creationId xmlns:p14="http://schemas.microsoft.com/office/powerpoint/2010/main" val="1469981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LOSS ?</a:t>
            </a:r>
            <a:endParaRPr lang="en-US" dirty="0"/>
          </a:p>
        </p:txBody>
      </p:sp>
      <p:sp>
        <p:nvSpPr>
          <p:cNvPr id="3" name="Content Placeholder 2"/>
          <p:cNvSpPr>
            <a:spLocks noGrp="1"/>
          </p:cNvSpPr>
          <p:nvPr>
            <p:ph idx="1"/>
          </p:nvPr>
        </p:nvSpPr>
        <p:spPr/>
        <p:txBody>
          <a:bodyPr>
            <a:normAutofit/>
          </a:bodyPr>
          <a:lstStyle/>
          <a:p>
            <a:endParaRPr lang="en-IN" sz="2000" dirty="0" smtClean="0"/>
          </a:p>
          <a:p>
            <a:r>
              <a:rPr lang="en-IN" sz="2000" dirty="0" smtClean="0"/>
              <a:t>Mathematically a loss function or cost function maps an event or values of one or more variable into real number intuitively representing some cost associated with the event.</a:t>
            </a:r>
          </a:p>
          <a:p>
            <a:endParaRPr lang="en-IN" sz="2000" dirty="0" smtClean="0"/>
          </a:p>
          <a:p>
            <a:r>
              <a:rPr lang="en-IN" sz="2000" dirty="0" smtClean="0"/>
              <a:t>Therefore, the loss is the numerical analysis of amount of noise present in the image with respect to the ideal image.</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NOISE</a:t>
            </a:r>
            <a:endParaRPr lang="en-US" dirty="0"/>
          </a:p>
        </p:txBody>
      </p:sp>
      <p:sp>
        <p:nvSpPr>
          <p:cNvPr id="3" name="Content Placeholder 2"/>
          <p:cNvSpPr>
            <a:spLocks noGrp="1"/>
          </p:cNvSpPr>
          <p:nvPr>
            <p:ph idx="1"/>
          </p:nvPr>
        </p:nvSpPr>
        <p:spPr>
          <a:xfrm>
            <a:off x="680321" y="2336872"/>
            <a:ext cx="9613861" cy="4359349"/>
          </a:xfrm>
        </p:spPr>
        <p:txBody>
          <a:bodyPr>
            <a:normAutofit/>
          </a:bodyPr>
          <a:lstStyle/>
          <a:p>
            <a:r>
              <a:rPr lang="en-US" sz="2000" dirty="0"/>
              <a:t>Image noise can arise due to many factors. Some of the common cause of image noise are </a:t>
            </a:r>
            <a:endParaRPr lang="en-GB" sz="2000" dirty="0"/>
          </a:p>
          <a:p>
            <a:pPr lvl="1"/>
            <a:r>
              <a:rPr lang="en-US" dirty="0" smtClean="0"/>
              <a:t>Fluctuating voltage </a:t>
            </a:r>
            <a:r>
              <a:rPr lang="en-US" dirty="0"/>
              <a:t>levels</a:t>
            </a:r>
            <a:endParaRPr lang="en-GB" dirty="0"/>
          </a:p>
          <a:p>
            <a:pPr lvl="1"/>
            <a:r>
              <a:rPr lang="en-US" dirty="0"/>
              <a:t>Heat levels </a:t>
            </a:r>
            <a:endParaRPr lang="en-GB" dirty="0"/>
          </a:p>
          <a:p>
            <a:pPr lvl="1"/>
            <a:r>
              <a:rPr lang="en-US" dirty="0"/>
              <a:t>Sensor Illumination Levels</a:t>
            </a:r>
            <a:endParaRPr lang="en-GB" dirty="0"/>
          </a:p>
          <a:p>
            <a:pPr lvl="1"/>
            <a:r>
              <a:rPr lang="en-US" dirty="0"/>
              <a:t>High ISO</a:t>
            </a:r>
            <a:endParaRPr lang="en-GB" dirty="0"/>
          </a:p>
          <a:p>
            <a:pPr lvl="1"/>
            <a:r>
              <a:rPr lang="en-US" dirty="0"/>
              <a:t>Analog-to-digital conversion can generate error in some pixels</a:t>
            </a:r>
            <a:endParaRPr lang="en-GB" dirty="0"/>
          </a:p>
          <a:p>
            <a:pPr lvl="1"/>
            <a:r>
              <a:rPr lang="en-US" dirty="0"/>
              <a:t>Natural inherent variation in photons striking each pixel at any time</a:t>
            </a:r>
            <a:endParaRPr lang="en-GB" dirty="0"/>
          </a:p>
          <a:p>
            <a:pPr lvl="1"/>
            <a:r>
              <a:rPr lang="en-US" dirty="0"/>
              <a:t>Sensor readout is sampled or quantized</a:t>
            </a:r>
            <a:endParaRPr lang="en-GB" dirty="0"/>
          </a:p>
          <a:p>
            <a:pPr lvl="1"/>
            <a:r>
              <a:rPr lang="en-US" dirty="0"/>
              <a:t>Due to natural or man-made signals interferes with the recorded signal</a:t>
            </a:r>
            <a:endParaRPr lang="en-GB" dirty="0"/>
          </a:p>
          <a:p>
            <a:r>
              <a:rPr lang="en-US" sz="2000" dirty="0"/>
              <a:t>Image noise arises primarily in underexposed footage as pixels have little light fluctuation to report in the intended image but are being over-amplified by boosted ISO values. </a:t>
            </a:r>
            <a:endParaRPr lang="en-US" sz="2000" dirty="0" smtClean="0"/>
          </a:p>
        </p:txBody>
      </p:sp>
    </p:spTree>
    <p:extLst>
      <p:ext uri="{BB962C8B-B14F-4D97-AF65-F5344CB8AC3E}">
        <p14:creationId xmlns:p14="http://schemas.microsoft.com/office/powerpoint/2010/main" val="455545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Content Placeholder 2"/>
          <p:cNvSpPr>
            <a:spLocks noGrp="1"/>
          </p:cNvSpPr>
          <p:nvPr>
            <p:ph idx="1"/>
          </p:nvPr>
        </p:nvSpPr>
        <p:spPr/>
        <p:txBody>
          <a:bodyPr/>
          <a:lstStyle/>
          <a:p>
            <a:r>
              <a:rPr lang="en-IN" sz="2000" dirty="0" smtClean="0"/>
              <a:t>Availability of vast ranges of problem statements present in the process of image processing.</a:t>
            </a:r>
          </a:p>
          <a:p>
            <a:endParaRPr lang="en-IN" sz="2000" dirty="0" smtClean="0"/>
          </a:p>
          <a:p>
            <a:r>
              <a:rPr lang="en-IN" sz="2000" dirty="0" smtClean="0"/>
              <a:t>Images are very good source of data in medical research and deep learning models and due to noise or pixel errors their efficiency could be decreased.</a:t>
            </a:r>
          </a:p>
          <a:p>
            <a:endParaRPr lang="en-IN" sz="2000" dirty="0" smtClean="0"/>
          </a:p>
          <a:p>
            <a:r>
              <a:rPr lang="en-IN" sz="2000" dirty="0" smtClean="0"/>
              <a:t>Therefore we are planning to remove these noise and pixel errors from images to get better accuracy and would try to avoid any problems or harm(in case of medical research output) to anyone.</a:t>
            </a:r>
          </a:p>
          <a:p>
            <a:endParaRPr lang="en-IN" sz="2000" dirty="0" smtClean="0"/>
          </a:p>
          <a:p>
            <a:endParaRPr lang="en-US" dirty="0"/>
          </a:p>
        </p:txBody>
      </p:sp>
    </p:spTree>
    <p:extLst>
      <p:ext uri="{BB962C8B-B14F-4D97-AF65-F5344CB8AC3E}">
        <p14:creationId xmlns:p14="http://schemas.microsoft.com/office/powerpoint/2010/main" val="41706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NOISE</a:t>
            </a:r>
            <a:endParaRPr lang="en-US" dirty="0"/>
          </a:p>
        </p:txBody>
      </p:sp>
      <p:sp>
        <p:nvSpPr>
          <p:cNvPr id="3" name="Content Placeholder 2"/>
          <p:cNvSpPr>
            <a:spLocks noGrp="1"/>
          </p:cNvSpPr>
          <p:nvPr>
            <p:ph idx="1"/>
          </p:nvPr>
        </p:nvSpPr>
        <p:spPr>
          <a:xfrm>
            <a:off x="680321" y="2336872"/>
            <a:ext cx="9613861" cy="4148333"/>
          </a:xfrm>
        </p:spPr>
        <p:txBody>
          <a:bodyPr>
            <a:normAutofit fontScale="92500" lnSpcReduction="20000"/>
          </a:bodyPr>
          <a:lstStyle/>
          <a:p>
            <a:r>
              <a:rPr lang="en-US" sz="2000" b="1" dirty="0"/>
              <a:t>Gaussian Noise:</a:t>
            </a:r>
            <a:r>
              <a:rPr lang="en-US" sz="2000" dirty="0"/>
              <a:t> </a:t>
            </a:r>
            <a:r>
              <a:rPr lang="en-US" sz="2000" dirty="0" smtClean="0"/>
              <a:t>Gaussian </a:t>
            </a:r>
            <a:r>
              <a:rPr lang="en-US" sz="2000" dirty="0"/>
              <a:t>noise caused by natural sources such as thermal vibration of atoms and discrete nature of radiation of warm objects.</a:t>
            </a:r>
            <a:r>
              <a:rPr lang="en-GB" sz="2000" dirty="0"/>
              <a:t> </a:t>
            </a:r>
            <a:endParaRPr lang="en-GB" sz="2000" dirty="0" smtClean="0"/>
          </a:p>
          <a:p>
            <a:endParaRPr lang="en-GB" sz="2000" dirty="0" smtClean="0"/>
          </a:p>
          <a:p>
            <a:r>
              <a:rPr lang="en-US" sz="2000" b="1" dirty="0"/>
              <a:t>Salt and Pepper Noise (Impulsed Valued Noise):</a:t>
            </a:r>
            <a:r>
              <a:rPr lang="en-US" sz="2000" dirty="0"/>
              <a:t> This is also called data drop noise because statistically its drop the original data values. </a:t>
            </a:r>
            <a:endParaRPr lang="en-US" sz="2000" dirty="0" smtClean="0"/>
          </a:p>
          <a:p>
            <a:endParaRPr lang="en-US" sz="2000" dirty="0" smtClean="0"/>
          </a:p>
          <a:p>
            <a:r>
              <a:rPr lang="en-US" sz="2000" b="1" dirty="0"/>
              <a:t>Speckle Noise:</a:t>
            </a:r>
            <a:r>
              <a:rPr lang="en-US" sz="2000" dirty="0"/>
              <a:t> </a:t>
            </a:r>
            <a:r>
              <a:rPr lang="en-US" sz="2000" dirty="0" smtClean="0"/>
              <a:t>This noise is multiplicative noise. Their </a:t>
            </a:r>
            <a:r>
              <a:rPr lang="en-US" sz="2000" dirty="0"/>
              <a:t>appearance is seen in coherent imaging system such as laser, radar and acoustics etc.. </a:t>
            </a:r>
            <a:endParaRPr lang="en-US" sz="2000" dirty="0" smtClean="0"/>
          </a:p>
          <a:p>
            <a:endParaRPr lang="en-US" sz="2000" dirty="0" smtClean="0"/>
          </a:p>
          <a:p>
            <a:r>
              <a:rPr lang="en-US" sz="2000" b="1" dirty="0"/>
              <a:t>White Noise:</a:t>
            </a:r>
            <a:r>
              <a:rPr lang="en-US" sz="2000" dirty="0"/>
              <a:t> Noise is essentially identified by the noise power. Noise power spectrum is constant in white noise.</a:t>
            </a:r>
            <a:r>
              <a:rPr lang="en-GB" sz="2000" dirty="0"/>
              <a:t> </a:t>
            </a:r>
            <a:endParaRPr lang="en-GB" sz="2000" dirty="0" smtClean="0"/>
          </a:p>
          <a:p>
            <a:endParaRPr lang="en-GB" sz="2000" dirty="0" smtClean="0"/>
          </a:p>
          <a:p>
            <a:r>
              <a:rPr lang="en-US" sz="2000" b="1" dirty="0"/>
              <a:t>Brownian Noise:</a:t>
            </a:r>
            <a:r>
              <a:rPr lang="en-US" sz="2000" dirty="0"/>
              <a:t> Colored noise has many names such as Brownian noise or pink noise or flicker noise or 1/f noise.</a:t>
            </a:r>
            <a:r>
              <a:rPr lang="en-GB" sz="2000" dirty="0"/>
              <a:t> </a:t>
            </a:r>
            <a:endParaRPr lang="en-GB" sz="2000" dirty="0" smtClean="0"/>
          </a:p>
          <a:p>
            <a:endParaRPr lang="en-GB" dirty="0" smtClean="0"/>
          </a:p>
        </p:txBody>
      </p:sp>
    </p:spTree>
    <p:extLst>
      <p:ext uri="{BB962C8B-B14F-4D97-AF65-F5344CB8AC3E}">
        <p14:creationId xmlns:p14="http://schemas.microsoft.com/office/powerpoint/2010/main" val="417064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680321" y="2336873"/>
            <a:ext cx="9613861" cy="4317146"/>
          </a:xfrm>
        </p:spPr>
        <p:txBody>
          <a:bodyPr>
            <a:normAutofit fontScale="70000" lnSpcReduction="20000"/>
          </a:bodyPr>
          <a:lstStyle/>
          <a:p>
            <a:r>
              <a:rPr lang="en-US" b="1" dirty="0"/>
              <a:t>Periodic Noise:</a:t>
            </a:r>
            <a:r>
              <a:rPr lang="en-US" dirty="0"/>
              <a:t> This noise is generated from electronics interferences, especially in power signal during image acquisition.</a:t>
            </a:r>
          </a:p>
          <a:p>
            <a:endParaRPr lang="en-GB" sz="2000" dirty="0"/>
          </a:p>
          <a:p>
            <a:r>
              <a:rPr lang="en-US" b="1" dirty="0"/>
              <a:t>Quantization Noise:</a:t>
            </a:r>
            <a:r>
              <a:rPr lang="en-US" dirty="0"/>
              <a:t> Quantization noise appearance is inherent in amplitude quantization process.</a:t>
            </a:r>
            <a:r>
              <a:rPr lang="en-GB" dirty="0"/>
              <a:t> </a:t>
            </a:r>
          </a:p>
          <a:p>
            <a:endParaRPr lang="en-GB" dirty="0"/>
          </a:p>
          <a:p>
            <a:r>
              <a:rPr lang="en-US" b="1" dirty="0"/>
              <a:t>Photon Noise:</a:t>
            </a:r>
            <a:r>
              <a:rPr lang="en-US" dirty="0"/>
              <a:t> The appearance of this noise is seen due to the statistical nature of electromagnetic waves such as x-rays, visible lights and gamma rays.</a:t>
            </a:r>
            <a:r>
              <a:rPr lang="en-GB" dirty="0"/>
              <a:t> </a:t>
            </a:r>
          </a:p>
          <a:p>
            <a:endParaRPr lang="en-GB" dirty="0"/>
          </a:p>
          <a:p>
            <a:r>
              <a:rPr lang="en-US" b="1" dirty="0"/>
              <a:t>Structured Noise:</a:t>
            </a:r>
            <a:r>
              <a:rPr lang="en-US" dirty="0"/>
              <a:t> Structured noise are periodic, stationary or non-stationary and aperiodic in nature.</a:t>
            </a:r>
            <a:r>
              <a:rPr lang="en-GB" dirty="0"/>
              <a:t> </a:t>
            </a:r>
          </a:p>
          <a:p>
            <a:endParaRPr lang="en-GB" sz="2000" dirty="0"/>
          </a:p>
          <a:p>
            <a:r>
              <a:rPr lang="en-US" b="1" dirty="0"/>
              <a:t>Gamma Noise:</a:t>
            </a:r>
            <a:r>
              <a:rPr lang="en-US" dirty="0"/>
              <a:t> Gamma noise is generally seen in the laser based images. It obeys the Gamma distribution.</a:t>
            </a:r>
            <a:r>
              <a:rPr lang="en-GB" dirty="0"/>
              <a:t> </a:t>
            </a:r>
          </a:p>
          <a:p>
            <a:endParaRPr lang="en-GB" dirty="0"/>
          </a:p>
          <a:p>
            <a:r>
              <a:rPr lang="en-US" b="1" dirty="0"/>
              <a:t>Rayleigh Noise:</a:t>
            </a:r>
            <a:r>
              <a:rPr lang="en-US" dirty="0"/>
              <a:t> Rayleigh noise presents in radar range images</a:t>
            </a:r>
            <a:r>
              <a:rPr lang="en-GB" dirty="0"/>
              <a:t>.</a:t>
            </a:r>
            <a:endParaRPr lang="en-US" dirty="0"/>
          </a:p>
          <a:p>
            <a:endParaRPr lang="en-US" dirty="0"/>
          </a:p>
        </p:txBody>
      </p:sp>
    </p:spTree>
    <p:extLst>
      <p:ext uri="{BB962C8B-B14F-4D97-AF65-F5344CB8AC3E}">
        <p14:creationId xmlns:p14="http://schemas.microsoft.com/office/powerpoint/2010/main" val="1788158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REDUCE THE NOISE</a:t>
            </a:r>
            <a:endParaRPr lang="en-US" dirty="0"/>
          </a:p>
        </p:txBody>
      </p:sp>
      <p:sp>
        <p:nvSpPr>
          <p:cNvPr id="3" name="Content Placeholder 2"/>
          <p:cNvSpPr>
            <a:spLocks noGrp="1"/>
          </p:cNvSpPr>
          <p:nvPr>
            <p:ph idx="1"/>
          </p:nvPr>
        </p:nvSpPr>
        <p:spPr/>
        <p:txBody>
          <a:bodyPr/>
          <a:lstStyle/>
          <a:p>
            <a:r>
              <a:rPr lang="en-US" dirty="0"/>
              <a:t>N</a:t>
            </a:r>
            <a:r>
              <a:rPr lang="en-US" dirty="0" smtClean="0"/>
              <a:t>oise </a:t>
            </a:r>
            <a:r>
              <a:rPr lang="en-US" dirty="0"/>
              <a:t>are the unwanted element in the image, the </a:t>
            </a:r>
            <a:r>
              <a:rPr lang="en-US" dirty="0" smtClean="0"/>
              <a:t>advantages </a:t>
            </a:r>
            <a:r>
              <a:rPr lang="en-US" dirty="0"/>
              <a:t>of reducing image noise </a:t>
            </a:r>
            <a:r>
              <a:rPr lang="en-US" dirty="0" smtClean="0"/>
              <a:t>are</a:t>
            </a:r>
          </a:p>
          <a:p>
            <a:endParaRPr lang="en-GB" dirty="0"/>
          </a:p>
          <a:p>
            <a:pPr lvl="1"/>
            <a:r>
              <a:rPr lang="en-US" dirty="0"/>
              <a:t>Less unwanted elements in image</a:t>
            </a:r>
            <a:endParaRPr lang="en-GB" dirty="0"/>
          </a:p>
          <a:p>
            <a:pPr lvl="1"/>
            <a:r>
              <a:rPr lang="en-US" dirty="0"/>
              <a:t>Better image quality</a:t>
            </a:r>
            <a:endParaRPr lang="en-GB" dirty="0"/>
          </a:p>
          <a:p>
            <a:pPr lvl="1"/>
            <a:r>
              <a:rPr lang="en-US" dirty="0"/>
              <a:t>Improved data for image processing machine learning or deep learning models</a:t>
            </a:r>
            <a:endParaRPr lang="en-GB" dirty="0"/>
          </a:p>
          <a:p>
            <a:endParaRPr lang="en-US" dirty="0"/>
          </a:p>
        </p:txBody>
      </p:sp>
    </p:spTree>
    <p:extLst>
      <p:ext uri="{BB962C8B-B14F-4D97-AF65-F5344CB8AC3E}">
        <p14:creationId xmlns:p14="http://schemas.microsoft.com/office/powerpoint/2010/main" val="754066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US" dirty="0"/>
          </a:p>
        </p:txBody>
      </p:sp>
      <p:sp>
        <p:nvSpPr>
          <p:cNvPr id="3" name="Content Placeholder 2"/>
          <p:cNvSpPr>
            <a:spLocks noGrp="1"/>
          </p:cNvSpPr>
          <p:nvPr>
            <p:ph idx="1"/>
          </p:nvPr>
        </p:nvSpPr>
        <p:spPr/>
        <p:txBody>
          <a:bodyPr>
            <a:normAutofit lnSpcReduction="10000"/>
          </a:bodyPr>
          <a:lstStyle/>
          <a:p>
            <a:r>
              <a:rPr lang="en-IN" sz="2000" dirty="0" smtClean="0"/>
              <a:t>In first step </a:t>
            </a:r>
            <a:r>
              <a:rPr lang="en-IN" sz="2000" dirty="0"/>
              <a:t>we would be taking input in “.bmp” format and make array of pixels  of noisy image</a:t>
            </a:r>
            <a:r>
              <a:rPr lang="en-IN" sz="2000" dirty="0" smtClean="0"/>
              <a:t>.</a:t>
            </a:r>
          </a:p>
          <a:p>
            <a:endParaRPr lang="en-IN" sz="2000" dirty="0" smtClean="0"/>
          </a:p>
          <a:p>
            <a:r>
              <a:rPr lang="en-IN" sz="2000" dirty="0" smtClean="0"/>
              <a:t>Second step we </a:t>
            </a:r>
            <a:r>
              <a:rPr lang="en-IN" sz="2000" dirty="0"/>
              <a:t>will </a:t>
            </a:r>
            <a:r>
              <a:rPr lang="en-IN" sz="2000" dirty="0" smtClean="0"/>
              <a:t>generate filters like Gaussian</a:t>
            </a:r>
            <a:r>
              <a:rPr lang="en-IN" sz="2000" dirty="0"/>
              <a:t> </a:t>
            </a:r>
            <a:r>
              <a:rPr lang="en-IN" sz="2000" dirty="0" smtClean="0"/>
              <a:t>filter if needed </a:t>
            </a:r>
            <a:r>
              <a:rPr lang="en-IN" sz="2000" dirty="0"/>
              <a:t>to apply them on image.</a:t>
            </a:r>
          </a:p>
          <a:p>
            <a:endParaRPr lang="en-IN" sz="2000" dirty="0" smtClean="0"/>
          </a:p>
          <a:p>
            <a:r>
              <a:rPr lang="en-IN" sz="2000" dirty="0" smtClean="0"/>
              <a:t>Now we have to apply the image </a:t>
            </a:r>
            <a:r>
              <a:rPr lang="en-IN" sz="2000" dirty="0" err="1" smtClean="0"/>
              <a:t>denoising</a:t>
            </a:r>
            <a:r>
              <a:rPr lang="en-IN" sz="2000" dirty="0" smtClean="0"/>
              <a:t>(filtering) algorithm that is basically either convolving a filter or apply some statistical techniques directly on the noisy image array. The result of this is the pixel array with reduced noise.</a:t>
            </a:r>
          </a:p>
          <a:p>
            <a:endParaRPr lang="en-IN" sz="2000" dirty="0" smtClean="0"/>
          </a:p>
          <a:p>
            <a:r>
              <a:rPr lang="en-IN" sz="2000" dirty="0" smtClean="0"/>
              <a:t>Now we can save these pixel values and convert it to image for output purpose.</a:t>
            </a:r>
            <a:endParaRPr lang="en-US" sz="2000"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346</TotalTime>
  <Words>892</Words>
  <Application>Microsoft Macintosh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Times New Roman</vt:lpstr>
      <vt:lpstr>Trebuchet MS</vt:lpstr>
      <vt:lpstr>Berlin</vt:lpstr>
      <vt:lpstr>IMAGE DENOISE</vt:lpstr>
      <vt:lpstr>I N T R O D U C T I O N</vt:lpstr>
      <vt:lpstr>WHAT IS LOSS ?</vt:lpstr>
      <vt:lpstr>CAUSE OF NOISE</vt:lpstr>
      <vt:lpstr>MOTIVATION  </vt:lpstr>
      <vt:lpstr>TYPES OF NOISE</vt:lpstr>
      <vt:lpstr>Continued….</vt:lpstr>
      <vt:lpstr>WHY REDUCE THE NOISE</vt:lpstr>
      <vt:lpstr>METHODOLOGY</vt:lpstr>
      <vt:lpstr>OBJECTIVE</vt:lpstr>
      <vt:lpstr>GAUSSIAN NOISE REMOVAL</vt:lpstr>
      <vt:lpstr>Continued….</vt:lpstr>
      <vt:lpstr>Continued….</vt:lpstr>
      <vt:lpstr>Continued….</vt:lpstr>
      <vt:lpstr>FLOWCHART (maybe….)</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DENOISE</dc:title>
  <dc:creator>Microsoft Office User</dc:creator>
  <cp:lastModifiedBy>Microsoft Office User</cp:lastModifiedBy>
  <cp:revision>39</cp:revision>
  <dcterms:created xsi:type="dcterms:W3CDTF">2020-10-21T03:41:30Z</dcterms:created>
  <dcterms:modified xsi:type="dcterms:W3CDTF">2020-10-23T05:06:03Z</dcterms:modified>
</cp:coreProperties>
</file>