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6" r:id="rId6"/>
    <p:sldId id="267" r:id="rId7"/>
    <p:sldId id="260" r:id="rId8"/>
    <p:sldId id="262" r:id="rId9"/>
    <p:sldId id="268"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kumar" userId="bb96ef4d4d33eeca" providerId="LiveId" clId="{AF1A9E2D-1838-4F5D-B02D-29CE725DE88C}"/>
    <pc:docChg chg="undo custSel addSld modSld">
      <pc:chgData name="Ayush kumar" userId="bb96ef4d4d33eeca" providerId="LiveId" clId="{AF1A9E2D-1838-4F5D-B02D-29CE725DE88C}" dt="2022-12-20T21:38:15.025" v="149" actId="14100"/>
      <pc:docMkLst>
        <pc:docMk/>
      </pc:docMkLst>
      <pc:sldChg chg="modSp mod">
        <pc:chgData name="Ayush kumar" userId="bb96ef4d4d33eeca" providerId="LiveId" clId="{AF1A9E2D-1838-4F5D-B02D-29CE725DE88C}" dt="2022-12-20T20:50:27.967" v="39" actId="20577"/>
        <pc:sldMkLst>
          <pc:docMk/>
          <pc:sldMk cId="3255377835" sldId="257"/>
        </pc:sldMkLst>
        <pc:spChg chg="mod">
          <ac:chgData name="Ayush kumar" userId="bb96ef4d4d33eeca" providerId="LiveId" clId="{AF1A9E2D-1838-4F5D-B02D-29CE725DE88C}" dt="2022-12-20T20:50:27.967" v="39" actId="20577"/>
          <ac:spMkLst>
            <pc:docMk/>
            <pc:sldMk cId="3255377835" sldId="257"/>
            <ac:spMk id="2" creationId="{877D2333-E802-EF15-E787-1B20BE6D0529}"/>
          </ac:spMkLst>
        </pc:spChg>
        <pc:spChg chg="mod">
          <ac:chgData name="Ayush kumar" userId="bb96ef4d4d33eeca" providerId="LiveId" clId="{AF1A9E2D-1838-4F5D-B02D-29CE725DE88C}" dt="2022-12-20T20:50:06.059" v="2" actId="20577"/>
          <ac:spMkLst>
            <pc:docMk/>
            <pc:sldMk cId="3255377835" sldId="257"/>
            <ac:spMk id="3" creationId="{E9FE00CD-CE5A-F4F8-E560-A86E7C327FEB}"/>
          </ac:spMkLst>
        </pc:spChg>
      </pc:sldChg>
      <pc:sldChg chg="modSp mod">
        <pc:chgData name="Ayush kumar" userId="bb96ef4d4d33eeca" providerId="LiveId" clId="{AF1A9E2D-1838-4F5D-B02D-29CE725DE88C}" dt="2022-12-20T20:51:28.985" v="115" actId="20577"/>
        <pc:sldMkLst>
          <pc:docMk/>
          <pc:sldMk cId="2815681117" sldId="261"/>
        </pc:sldMkLst>
        <pc:spChg chg="mod">
          <ac:chgData name="Ayush kumar" userId="bb96ef4d4d33eeca" providerId="LiveId" clId="{AF1A9E2D-1838-4F5D-B02D-29CE725DE88C}" dt="2022-12-20T20:51:28.985" v="115" actId="20577"/>
          <ac:spMkLst>
            <pc:docMk/>
            <pc:sldMk cId="2815681117" sldId="261"/>
            <ac:spMk id="7" creationId="{C89D7AB5-6991-CD7D-29F6-5C3FF74524BE}"/>
          </ac:spMkLst>
        </pc:spChg>
      </pc:sldChg>
      <pc:sldChg chg="modSp mod">
        <pc:chgData name="Ayush kumar" userId="bb96ef4d4d33eeca" providerId="LiveId" clId="{AF1A9E2D-1838-4F5D-B02D-29CE725DE88C}" dt="2022-12-20T21:38:15.025" v="149" actId="14100"/>
        <pc:sldMkLst>
          <pc:docMk/>
          <pc:sldMk cId="429124812" sldId="262"/>
        </pc:sldMkLst>
        <pc:spChg chg="mod">
          <ac:chgData name="Ayush kumar" userId="bb96ef4d4d33eeca" providerId="LiveId" clId="{AF1A9E2D-1838-4F5D-B02D-29CE725DE88C}" dt="2022-12-20T21:36:21.190" v="120" actId="14100"/>
          <ac:spMkLst>
            <pc:docMk/>
            <pc:sldMk cId="429124812" sldId="262"/>
            <ac:spMk id="2" creationId="{B4E037F2-BC17-BDC6-DC99-258C19CD89B3}"/>
          </ac:spMkLst>
        </pc:spChg>
        <pc:spChg chg="mod">
          <ac:chgData name="Ayush kumar" userId="bb96ef4d4d33eeca" providerId="LiveId" clId="{AF1A9E2D-1838-4F5D-B02D-29CE725DE88C}" dt="2022-12-20T21:36:21.190" v="120" actId="14100"/>
          <ac:spMkLst>
            <pc:docMk/>
            <pc:sldMk cId="429124812" sldId="262"/>
            <ac:spMk id="3" creationId="{F75A00A0-2757-DAC3-EC28-31D3E4CBD488}"/>
          </ac:spMkLst>
        </pc:spChg>
        <pc:spChg chg="mod">
          <ac:chgData name="Ayush kumar" userId="bb96ef4d4d33eeca" providerId="LiveId" clId="{AF1A9E2D-1838-4F5D-B02D-29CE725DE88C}" dt="2022-12-20T21:36:21.190" v="120" actId="14100"/>
          <ac:spMkLst>
            <pc:docMk/>
            <pc:sldMk cId="429124812" sldId="262"/>
            <ac:spMk id="15" creationId="{16006100-8ACD-CC75-6EB6-19D208104D78}"/>
          </ac:spMkLst>
        </pc:spChg>
        <pc:spChg chg="mod">
          <ac:chgData name="Ayush kumar" userId="bb96ef4d4d33eeca" providerId="LiveId" clId="{AF1A9E2D-1838-4F5D-B02D-29CE725DE88C}" dt="2022-12-20T21:38:15.025" v="149" actId="14100"/>
          <ac:spMkLst>
            <pc:docMk/>
            <pc:sldMk cId="429124812" sldId="262"/>
            <ac:spMk id="18" creationId="{25437FF2-7390-514E-763D-8B1A4BF0366F}"/>
          </ac:spMkLst>
        </pc:spChg>
        <pc:grpChg chg="mod">
          <ac:chgData name="Ayush kumar" userId="bb96ef4d4d33eeca" providerId="LiveId" clId="{AF1A9E2D-1838-4F5D-B02D-29CE725DE88C}" dt="2022-12-20T21:36:11.587" v="119" actId="1076"/>
          <ac:grpSpMkLst>
            <pc:docMk/>
            <pc:sldMk cId="429124812" sldId="262"/>
            <ac:grpSpMk id="11" creationId="{A8F76C3E-E2B4-8867-7B59-4683672EDAD7}"/>
          </ac:grpSpMkLst>
        </pc:grpChg>
        <pc:picChg chg="mod">
          <ac:chgData name="Ayush kumar" userId="bb96ef4d4d33eeca" providerId="LiveId" clId="{AF1A9E2D-1838-4F5D-B02D-29CE725DE88C}" dt="2022-12-20T21:36:21.190" v="120" actId="14100"/>
          <ac:picMkLst>
            <pc:docMk/>
            <pc:sldMk cId="429124812" sldId="262"/>
            <ac:picMk id="4" creationId="{0971CC17-D6D0-C609-E6D3-0C0B3E0D2C10}"/>
          </ac:picMkLst>
        </pc:picChg>
      </pc:sldChg>
      <pc:sldChg chg="addSp delSp modSp new mod modAnim">
        <pc:chgData name="Ayush kumar" userId="bb96ef4d4d33eeca" providerId="LiveId" clId="{AF1A9E2D-1838-4F5D-B02D-29CE725DE88C}" dt="2022-12-20T21:38:00.470" v="147" actId="1076"/>
        <pc:sldMkLst>
          <pc:docMk/>
          <pc:sldMk cId="1609394619" sldId="268"/>
        </pc:sldMkLst>
        <pc:spChg chg="add mod">
          <ac:chgData name="Ayush kumar" userId="bb96ef4d4d33eeca" providerId="LiveId" clId="{AF1A9E2D-1838-4F5D-B02D-29CE725DE88C}" dt="2022-12-20T21:36:38.323" v="138" actId="20577"/>
          <ac:spMkLst>
            <pc:docMk/>
            <pc:sldMk cId="1609394619" sldId="268"/>
            <ac:spMk id="4" creationId="{0C1F699D-B41D-72A9-7C26-BADC3FAE0ABB}"/>
          </ac:spMkLst>
        </pc:spChg>
        <pc:spChg chg="add mod">
          <ac:chgData name="Ayush kumar" userId="bb96ef4d4d33eeca" providerId="LiveId" clId="{AF1A9E2D-1838-4F5D-B02D-29CE725DE88C}" dt="2022-12-20T21:36:28.854" v="121"/>
          <ac:spMkLst>
            <pc:docMk/>
            <pc:sldMk cId="1609394619" sldId="268"/>
            <ac:spMk id="5" creationId="{3E290AD7-7F10-02AB-D454-7A8F7716BC37}"/>
          </ac:spMkLst>
        </pc:spChg>
        <pc:graphicFrameChg chg="add del modGraphic">
          <ac:chgData name="Ayush kumar" userId="bb96ef4d4d33eeca" providerId="LiveId" clId="{AF1A9E2D-1838-4F5D-B02D-29CE725DE88C}" dt="2022-12-20T21:36:09.457" v="118" actId="27309"/>
          <ac:graphicFrameMkLst>
            <pc:docMk/>
            <pc:sldMk cId="1609394619" sldId="268"/>
            <ac:graphicFrameMk id="3" creationId="{DDB5DBC2-F92A-E444-E62B-46C2EA865136}"/>
          </ac:graphicFrameMkLst>
        </pc:graphicFrameChg>
        <pc:picChg chg="add mod">
          <ac:chgData name="Ayush kumar" userId="bb96ef4d4d33eeca" providerId="LiveId" clId="{AF1A9E2D-1838-4F5D-B02D-29CE725DE88C}" dt="2022-12-20T21:36:28.854" v="121"/>
          <ac:picMkLst>
            <pc:docMk/>
            <pc:sldMk cId="1609394619" sldId="268"/>
            <ac:picMk id="6" creationId="{139FFD76-5C16-9CC6-6ACF-5B0771A1B578}"/>
          </ac:picMkLst>
        </pc:picChg>
        <pc:picChg chg="add mod">
          <ac:chgData name="Ayush kumar" userId="bb96ef4d4d33eeca" providerId="LiveId" clId="{AF1A9E2D-1838-4F5D-B02D-29CE725DE88C}" dt="2022-12-20T21:38:00.470" v="147" actId="1076"/>
          <ac:picMkLst>
            <pc:docMk/>
            <pc:sldMk cId="1609394619" sldId="268"/>
            <ac:picMk id="7" creationId="{A0DD9AB5-464F-33FE-18A9-3FCF4F89BBD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5932-0C06-F204-A815-E00778AB4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3EEFEA-82C0-BBF8-338A-B4AA60497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C6E7C-EFE0-64F5-7645-DB54F90A8EC1}"/>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5" name="Footer Placeholder 4">
            <a:extLst>
              <a:ext uri="{FF2B5EF4-FFF2-40B4-BE49-F238E27FC236}">
                <a16:creationId xmlns:a16="http://schemas.microsoft.com/office/drawing/2014/main" id="{6AC70E57-915E-D3E0-80D5-D1E612CF1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D39A5-C7A1-34E7-64C1-B1E2E2A1A063}"/>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1852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0A72-07FB-F2CE-B456-B642FAB9A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CBC645-93E3-6CD8-79F3-389939DA0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17E1B-05AF-E2BA-7B9F-7831F23A9660}"/>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5" name="Footer Placeholder 4">
            <a:extLst>
              <a:ext uri="{FF2B5EF4-FFF2-40B4-BE49-F238E27FC236}">
                <a16:creationId xmlns:a16="http://schemas.microsoft.com/office/drawing/2014/main" id="{C3785821-A5A6-076B-1E6A-328DF9625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CD652-1C77-408C-019B-DBFDD3A2C8D7}"/>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114897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70287-3F73-17E4-CE3B-0D1594715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F6034-7E6C-6839-7D12-AB5F926CEF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DEE12-DBF5-4353-F911-C23DA9842C71}"/>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5" name="Footer Placeholder 4">
            <a:extLst>
              <a:ext uri="{FF2B5EF4-FFF2-40B4-BE49-F238E27FC236}">
                <a16:creationId xmlns:a16="http://schemas.microsoft.com/office/drawing/2014/main" id="{043EDC03-FDA5-EC7C-A73B-DAEFC09D6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E32A6-993D-9BB2-7E0D-3C70B0AF2B08}"/>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09650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CB38-E033-523D-F472-A0CB87F66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649F5-A620-04C9-6AA4-5DBD41A65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E9CED-9538-3001-FD63-2D0F1EC08E7C}"/>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5" name="Footer Placeholder 4">
            <a:extLst>
              <a:ext uri="{FF2B5EF4-FFF2-40B4-BE49-F238E27FC236}">
                <a16:creationId xmlns:a16="http://schemas.microsoft.com/office/drawing/2014/main" id="{E98EA329-22E6-D8B3-0FB2-B9EB1D4A5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F363C-6B1F-B1FD-0C6E-ECE47937E345}"/>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26806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DB43-A53F-4C49-18A3-665A75DAD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758C-A21E-9C1A-0D0A-12B4F83DD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23EE5-EBD3-F86E-B437-1DBBDDA4A3B8}"/>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5" name="Footer Placeholder 4">
            <a:extLst>
              <a:ext uri="{FF2B5EF4-FFF2-40B4-BE49-F238E27FC236}">
                <a16:creationId xmlns:a16="http://schemas.microsoft.com/office/drawing/2014/main" id="{C14BB08D-CB1A-562C-9D09-E16D844F4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66F89-E24A-B798-74A3-E37D27F2F73F}"/>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266013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C93F-50D3-43CA-7F70-928FE3B1B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DDE79-8E07-380B-F287-E22EE0F46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20AFE-A6AA-698E-C005-E200E5566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E6E46-BC19-419D-F4E4-5741D03E850C}"/>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6" name="Footer Placeholder 5">
            <a:extLst>
              <a:ext uri="{FF2B5EF4-FFF2-40B4-BE49-F238E27FC236}">
                <a16:creationId xmlns:a16="http://schemas.microsoft.com/office/drawing/2014/main" id="{3D11E23B-0DFF-1E9E-BC92-5F6B5E1BF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E5F24-98FD-6BD4-33F6-75BA6BDF52EE}"/>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90637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C34A-C5A0-21D9-664E-F8A8F54EB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AF4704-08E0-E861-D3D6-1A6F6567D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093A48-24AD-134C-CA56-BAFC185A6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6DEB6-066F-4A8A-AEF8-6090D6619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3BCBA-932F-E94D-2EB1-585F6CB78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613DF-B497-03E6-CBF1-F273336077D2}"/>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8" name="Footer Placeholder 7">
            <a:extLst>
              <a:ext uri="{FF2B5EF4-FFF2-40B4-BE49-F238E27FC236}">
                <a16:creationId xmlns:a16="http://schemas.microsoft.com/office/drawing/2014/main" id="{BED75D9A-35DB-FFC2-96DA-219033961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69A52C-31F7-DF3A-BA79-36102549CEFC}"/>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255282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4071-F133-DEE9-2C0F-85EBE4D0F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D013C-5DA6-9545-7414-C9F97AE4A29A}"/>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4" name="Footer Placeholder 3">
            <a:extLst>
              <a:ext uri="{FF2B5EF4-FFF2-40B4-BE49-F238E27FC236}">
                <a16:creationId xmlns:a16="http://schemas.microsoft.com/office/drawing/2014/main" id="{A8010B46-ABB5-F519-D792-606F5A7BC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C21699-C0B8-B755-E8ED-A3E693FFD466}"/>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98986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F636F-767D-5C5F-E02D-9CE09752D584}"/>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3" name="Footer Placeholder 2">
            <a:extLst>
              <a:ext uri="{FF2B5EF4-FFF2-40B4-BE49-F238E27FC236}">
                <a16:creationId xmlns:a16="http://schemas.microsoft.com/office/drawing/2014/main" id="{5350B15F-D40A-7874-BC1E-8EC34AA640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A491B-DABB-360D-701A-78AA11967D78}"/>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3411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E914-C8C6-C7EE-FAF1-5579FA501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B1A33-2765-B156-313D-A1F194997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292AE-1031-D369-E053-5E661EE5C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BC800-1EF6-0D5C-3082-12832165E0A7}"/>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6" name="Footer Placeholder 5">
            <a:extLst>
              <a:ext uri="{FF2B5EF4-FFF2-40B4-BE49-F238E27FC236}">
                <a16:creationId xmlns:a16="http://schemas.microsoft.com/office/drawing/2014/main" id="{0EEA8D64-AF79-C9FA-22CF-F9C9EA93D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ED8E7-9190-E35A-D383-C8C7D57EC519}"/>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83204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BDBB-42B4-7DDE-7FB6-A2958A72C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75A465-F2FD-05C3-B79E-EDD84397D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3544A-B1F5-5B4F-DB15-896DED2C2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B9F3A-4A2A-001B-E16A-3F93C1BA6685}"/>
              </a:ext>
            </a:extLst>
          </p:cNvPr>
          <p:cNvSpPr>
            <a:spLocks noGrp="1"/>
          </p:cNvSpPr>
          <p:nvPr>
            <p:ph type="dt" sz="half" idx="10"/>
          </p:nvPr>
        </p:nvSpPr>
        <p:spPr/>
        <p:txBody>
          <a:bodyPr/>
          <a:lstStyle/>
          <a:p>
            <a:fld id="{3960E81A-DDB5-4932-AEE5-75D46A99D49D}" type="datetimeFigureOut">
              <a:rPr lang="en-US" smtClean="0"/>
              <a:t>12/21/2022</a:t>
            </a:fld>
            <a:endParaRPr lang="en-US"/>
          </a:p>
        </p:txBody>
      </p:sp>
      <p:sp>
        <p:nvSpPr>
          <p:cNvPr id="6" name="Footer Placeholder 5">
            <a:extLst>
              <a:ext uri="{FF2B5EF4-FFF2-40B4-BE49-F238E27FC236}">
                <a16:creationId xmlns:a16="http://schemas.microsoft.com/office/drawing/2014/main" id="{DF751C77-9F20-D1C0-55D9-9314D31AA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795D7-71A4-9947-BDDE-7AAAD35C6057}"/>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86798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60842-DA3C-CD4B-D841-A41CCAF19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426EA8-F4DE-BFD8-C3EA-1AED075A2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75EFB-C632-F74F-A7A1-B35B02A58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0E81A-DDB5-4932-AEE5-75D46A99D49D}" type="datetimeFigureOut">
              <a:rPr lang="en-US" smtClean="0"/>
              <a:t>12/21/2022</a:t>
            </a:fld>
            <a:endParaRPr lang="en-US"/>
          </a:p>
        </p:txBody>
      </p:sp>
      <p:sp>
        <p:nvSpPr>
          <p:cNvPr id="5" name="Footer Placeholder 4">
            <a:extLst>
              <a:ext uri="{FF2B5EF4-FFF2-40B4-BE49-F238E27FC236}">
                <a16:creationId xmlns:a16="http://schemas.microsoft.com/office/drawing/2014/main" id="{6D1A2452-05C7-0B82-BBA2-BD9B5A834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FCF836-DF50-927E-2D7C-D7745CDAB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A81BF-EE17-4233-B7D5-9A931500D9F6}" type="slidenum">
              <a:rPr lang="en-US" smtClean="0"/>
              <a:t>‹#›</a:t>
            </a:fld>
            <a:endParaRPr lang="en-US"/>
          </a:p>
        </p:txBody>
      </p:sp>
    </p:spTree>
    <p:extLst>
      <p:ext uri="{BB962C8B-B14F-4D97-AF65-F5344CB8AC3E}">
        <p14:creationId xmlns:p14="http://schemas.microsoft.com/office/powerpoint/2010/main" val="299367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2333-E802-EF15-E787-1B20BE6D0529}"/>
              </a:ext>
            </a:extLst>
          </p:cNvPr>
          <p:cNvSpPr txBox="1">
            <a:spLocks noChangeArrowheads="1"/>
          </p:cNvSpPr>
          <p:nvPr/>
        </p:nvSpPr>
        <p:spPr>
          <a:xfrm>
            <a:off x="1504950" y="10044"/>
            <a:ext cx="10687050" cy="1311910"/>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Department of Electrical, Electronics and Communication Engineering</a:t>
            </a:r>
          </a:p>
          <a:p>
            <a:pPr fontAlgn="base"/>
            <a:r>
              <a:rPr lang="en-IN" sz="2400" b="1" dirty="0">
                <a:solidFill>
                  <a:schemeClr val="bg1"/>
                </a:solidFill>
                <a:latin typeface="Times New Roman" panose="02020603050405020304" pitchFamily="18" charset="0"/>
                <a:cs typeface="Times New Roman" panose="02020603050405020304" pitchFamily="18" charset="0"/>
              </a:rPr>
              <a:t>    Course Code: BECE4001                             Course Name :Capstone Design-1</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9FE00CD-CE5A-F4F8-E560-A86E7C327FEB}"/>
              </a:ext>
            </a:extLst>
          </p:cNvPr>
          <p:cNvSpPr txBox="1">
            <a:spLocks noChangeArrowheads="1"/>
          </p:cNvSpPr>
          <p:nvPr/>
        </p:nvSpPr>
        <p:spPr>
          <a:xfrm>
            <a:off x="-1" y="6446173"/>
            <a:ext cx="12191997" cy="40178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Faculty Name: </a:t>
            </a:r>
            <a:r>
              <a:rPr lang="en-US" sz="2400" b="1" dirty="0">
                <a:solidFill>
                  <a:schemeClr val="bg1"/>
                </a:solidFill>
                <a:effectLst/>
                <a:latin typeface="Times New Roman" panose="02020603050405020304" pitchFamily="18" charset="0"/>
                <a:ea typeface="Times New Roman" panose="02020603050405020304" pitchFamily="18" charset="0"/>
              </a:rPr>
              <a:t>D Gnana Jeba Das                                               </a:t>
            </a: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Program Name:  B.Tech</a:t>
            </a:r>
          </a:p>
        </p:txBody>
      </p:sp>
      <p:pic>
        <p:nvPicPr>
          <p:cNvPr id="4" name="Picture 3">
            <a:extLst>
              <a:ext uri="{FF2B5EF4-FFF2-40B4-BE49-F238E27FC236}">
                <a16:creationId xmlns:a16="http://schemas.microsoft.com/office/drawing/2014/main" id="{F135F002-D25D-CE77-5C84-2E0766606A54}"/>
              </a:ext>
            </a:extLst>
          </p:cNvPr>
          <p:cNvPicPr>
            <a:picLocks noChangeAspect="1"/>
          </p:cNvPicPr>
          <p:nvPr/>
        </p:nvPicPr>
        <p:blipFill>
          <a:blip r:embed="rId2"/>
          <a:stretch>
            <a:fillRect/>
          </a:stretch>
        </p:blipFill>
        <p:spPr>
          <a:xfrm>
            <a:off x="0" y="10044"/>
            <a:ext cx="1715770" cy="1322070"/>
          </a:xfrm>
          <a:prstGeom prst="rect">
            <a:avLst/>
          </a:prstGeom>
        </p:spPr>
      </p:pic>
      <p:sp>
        <p:nvSpPr>
          <p:cNvPr id="5" name="TextBox 4">
            <a:extLst>
              <a:ext uri="{FF2B5EF4-FFF2-40B4-BE49-F238E27FC236}">
                <a16:creationId xmlns:a16="http://schemas.microsoft.com/office/drawing/2014/main" id="{3D9B9390-11EB-DBB1-B71D-99DB13509673}"/>
              </a:ext>
            </a:extLst>
          </p:cNvPr>
          <p:cNvSpPr txBox="1"/>
          <p:nvPr/>
        </p:nvSpPr>
        <p:spPr>
          <a:xfrm>
            <a:off x="1805262" y="2722460"/>
            <a:ext cx="8581469" cy="7065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Bef>
                <a:spcPts val="0"/>
              </a:spcBef>
              <a:spcAft>
                <a:spcPts val="800"/>
              </a:spcAft>
            </a:pPr>
            <a:r>
              <a:rPr lang="en-US" sz="4000" b="1" dirty="0">
                <a:latin typeface="Times New Roman" panose="02020603050405020304" pitchFamily="18" charset="0"/>
                <a:cs typeface="Times New Roman" panose="02020603050405020304" pitchFamily="18" charset="0"/>
              </a:rPr>
              <a:t>Interrogators Identification System</a:t>
            </a:r>
            <a:r>
              <a:rPr lang="en-IN" sz="4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4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C963158-4E3B-29AF-B485-F57D972BC380}"/>
              </a:ext>
            </a:extLst>
          </p:cNvPr>
          <p:cNvSpPr/>
          <p:nvPr/>
        </p:nvSpPr>
        <p:spPr>
          <a:xfrm>
            <a:off x="5920731" y="5288903"/>
            <a:ext cx="6271269" cy="1077218"/>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Ayush Kumar (19SECE1030008)</a:t>
            </a:r>
          </a:p>
          <a:p>
            <a:pPr algn="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Ashutosh Gaurav (19SECE1030020)</a:t>
            </a:r>
          </a:p>
        </p:txBody>
      </p:sp>
    </p:spTree>
    <p:extLst>
      <p:ext uri="{BB962C8B-B14F-4D97-AF65-F5344CB8AC3E}">
        <p14:creationId xmlns:p14="http://schemas.microsoft.com/office/powerpoint/2010/main" val="325537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FC25-9353-97EE-F9D4-0D7F3BC665A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Conclusions</a:t>
            </a:r>
          </a:p>
        </p:txBody>
      </p:sp>
      <p:sp>
        <p:nvSpPr>
          <p:cNvPr id="3" name="Title 1">
            <a:extLst>
              <a:ext uri="{FF2B5EF4-FFF2-40B4-BE49-F238E27FC236}">
                <a16:creationId xmlns:a16="http://schemas.microsoft.com/office/drawing/2014/main" id="{4031322B-F775-74A7-DADC-79E04D24EBE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1951A8B8-72BA-68FA-640A-0C379F1CCCF1}"/>
              </a:ext>
            </a:extLst>
          </p:cNvPr>
          <p:cNvPicPr>
            <a:picLocks noChangeAspect="1"/>
          </p:cNvPicPr>
          <p:nvPr/>
        </p:nvPicPr>
        <p:blipFill>
          <a:blip r:embed="rId2"/>
          <a:stretch>
            <a:fillRect/>
          </a:stretch>
        </p:blipFill>
        <p:spPr>
          <a:xfrm>
            <a:off x="0" y="2597"/>
            <a:ext cx="1504949" cy="1023587"/>
          </a:xfrm>
          <a:prstGeom prst="rect">
            <a:avLst/>
          </a:prstGeom>
        </p:spPr>
      </p:pic>
      <p:sp>
        <p:nvSpPr>
          <p:cNvPr id="7" name="TextBox 6">
            <a:extLst>
              <a:ext uri="{FF2B5EF4-FFF2-40B4-BE49-F238E27FC236}">
                <a16:creationId xmlns:a16="http://schemas.microsoft.com/office/drawing/2014/main" id="{38AE73F9-5165-C45D-E96E-2AC4A5B4C823}"/>
              </a:ext>
            </a:extLst>
          </p:cNvPr>
          <p:cNvSpPr txBox="1"/>
          <p:nvPr/>
        </p:nvSpPr>
        <p:spPr>
          <a:xfrm>
            <a:off x="824472" y="1475484"/>
            <a:ext cx="10543055"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Student Attendance System Using RFID is developed with the purpose to automate and improve the current processes and procedure of manual attendance recording. In developing the system, the student had to prepare 3 major scopes of functions which include the Arduino microcontroller, RFID module and microSD Card module. The system is developed using Arduino Integrated Development Environment (IDE) software as its main platform. IDE is used because of its open source and a very easy to program user interface.</a:t>
            </a:r>
          </a:p>
        </p:txBody>
      </p:sp>
    </p:spTree>
    <p:extLst>
      <p:ext uri="{BB962C8B-B14F-4D97-AF65-F5344CB8AC3E}">
        <p14:creationId xmlns:p14="http://schemas.microsoft.com/office/powerpoint/2010/main" val="200664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F04-D622-429E-4AAF-5B869472B5B5}"/>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Literature Review</a:t>
            </a:r>
          </a:p>
        </p:txBody>
      </p:sp>
      <p:sp>
        <p:nvSpPr>
          <p:cNvPr id="3" name="Title 1">
            <a:extLst>
              <a:ext uri="{FF2B5EF4-FFF2-40B4-BE49-F238E27FC236}">
                <a16:creationId xmlns:a16="http://schemas.microsoft.com/office/drawing/2014/main" id="{C02DDBA1-F6B1-384C-0F62-410BC023F34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CDAA4F79-1DDC-F623-FEDD-EC7082BE3BAF}"/>
              </a:ext>
            </a:extLst>
          </p:cNvPr>
          <p:cNvPicPr>
            <a:picLocks noChangeAspect="1"/>
          </p:cNvPicPr>
          <p:nvPr/>
        </p:nvPicPr>
        <p:blipFill>
          <a:blip r:embed="rId2"/>
          <a:stretch>
            <a:fillRect/>
          </a:stretch>
        </p:blipFill>
        <p:spPr>
          <a:xfrm>
            <a:off x="0" y="2597"/>
            <a:ext cx="1504949" cy="1023587"/>
          </a:xfrm>
          <a:prstGeom prst="rect">
            <a:avLst/>
          </a:prstGeom>
        </p:spPr>
      </p:pic>
      <p:sp>
        <p:nvSpPr>
          <p:cNvPr id="7" name="TextBox 6">
            <a:extLst>
              <a:ext uri="{FF2B5EF4-FFF2-40B4-BE49-F238E27FC236}">
                <a16:creationId xmlns:a16="http://schemas.microsoft.com/office/drawing/2014/main" id="{C89D7AB5-6991-CD7D-29F6-5C3FF74524BE}"/>
              </a:ext>
            </a:extLst>
          </p:cNvPr>
          <p:cNvSpPr txBox="1"/>
          <p:nvPr/>
        </p:nvSpPr>
        <p:spPr>
          <a:xfrm>
            <a:off x="752474" y="1340693"/>
            <a:ext cx="10945906" cy="4247317"/>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Identification or Attendance management is one of the most crucial tasks in an educational institution- school, college, or university. Daily student attendance allows teachers to keep a tab on students’ activities.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also enables parents to understand whether their children are attentive towards studies &amp; attend their class regularly.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Active RFID based and Face recognition attendance system can be a great solution to overcome such challenges as it automates the students’ attendance process &amp; enables teachers and parents to track &amp; monitor students’ activities effortlessly.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RFID attendance system can also be used to track the attendance of faculty or staff to simplify the payroll management procedure. These can also be used in alternative of Fast Tag system which will be internally fitted in the car and at Highway toll can be collected and if a theft case is registered the car my be stopped at a gate/parking/toll tax when scanned. Patients at hospital can be tracked with active RFID tags and can be cared with more efficiency.</a:t>
            </a:r>
          </a:p>
        </p:txBody>
      </p:sp>
    </p:spTree>
    <p:extLst>
      <p:ext uri="{BB962C8B-B14F-4D97-AF65-F5344CB8AC3E}">
        <p14:creationId xmlns:p14="http://schemas.microsoft.com/office/powerpoint/2010/main" val="281568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479B09-FEFA-67D1-AF71-97A1E724999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0387E61-B44C-3492-1B34-1E68B1FD539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00D14824-B374-9E64-1713-440D2ED0E2D9}"/>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itle 1">
            <a:extLst>
              <a:ext uri="{FF2B5EF4-FFF2-40B4-BE49-F238E27FC236}">
                <a16:creationId xmlns:a16="http://schemas.microsoft.com/office/drawing/2014/main" id="{FEF4B0AE-C550-0618-9038-F2A7F459DE65}"/>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Literature Review</a:t>
            </a:r>
          </a:p>
        </p:txBody>
      </p:sp>
      <p:sp>
        <p:nvSpPr>
          <p:cNvPr id="17" name="TextBox 16">
            <a:extLst>
              <a:ext uri="{FF2B5EF4-FFF2-40B4-BE49-F238E27FC236}">
                <a16:creationId xmlns:a16="http://schemas.microsoft.com/office/drawing/2014/main" id="{98F52BEE-34D3-999C-AF6F-396A3CF0019E}"/>
              </a:ext>
            </a:extLst>
          </p:cNvPr>
          <p:cNvSpPr txBox="1"/>
          <p:nvPr/>
        </p:nvSpPr>
        <p:spPr>
          <a:xfrm>
            <a:off x="752474" y="1299852"/>
            <a:ext cx="10945906" cy="2585323"/>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Recording the attendance of students using RFID cards requires a portable recording device to be designed and built. Several components need to be integrated into a robust portable device that can read the RFID cards and store key data on board which can be transferred to a personal computer later.</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portable device have a storage part which is Secure Digital (SD) card to store the data that can be prevent the data from damage. Attendance can be recorded by swiping student identification card onto a portable device that contain a microcontroller equipped with Radio Frequency Identification (RFID) reader and recorded into on-board memory. Then, the data will be transferred to a personal computer either using a memory card or through Universal Serial Bus (USB) cable.</a:t>
            </a:r>
          </a:p>
        </p:txBody>
      </p:sp>
    </p:spTree>
    <p:extLst>
      <p:ext uri="{BB962C8B-B14F-4D97-AF65-F5344CB8AC3E}">
        <p14:creationId xmlns:p14="http://schemas.microsoft.com/office/powerpoint/2010/main" val="422194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939E-A969-5E91-3E33-2307A8637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Merits and demerits</a:t>
            </a:r>
          </a:p>
        </p:txBody>
      </p:sp>
      <p:sp>
        <p:nvSpPr>
          <p:cNvPr id="3" name="Title 1">
            <a:extLst>
              <a:ext uri="{FF2B5EF4-FFF2-40B4-BE49-F238E27FC236}">
                <a16:creationId xmlns:a16="http://schemas.microsoft.com/office/drawing/2014/main" id="{3A903FD2-4BA4-D534-53AD-8D46986E21C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90623E8F-3280-E6AA-9ADC-8F82FA54E9DF}"/>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id="{AB019165-8420-9DBC-9042-7B9AD934B939}"/>
              </a:ext>
            </a:extLst>
          </p:cNvPr>
          <p:cNvSpPr txBox="1"/>
          <p:nvPr/>
        </p:nvSpPr>
        <p:spPr>
          <a:xfrm>
            <a:off x="1504948" y="1124795"/>
            <a:ext cx="10238817" cy="4647426"/>
          </a:xfrm>
          <a:prstGeom prst="rect">
            <a:avLst/>
          </a:prstGeom>
          <a:noFill/>
        </p:spPr>
        <p:txBody>
          <a:bodyPr wrap="square">
            <a:spAutoFit/>
          </a:bodyPr>
          <a:lstStyle/>
          <a:p>
            <a:pPr algn="just" fontAlgn="base"/>
            <a:r>
              <a:rPr lang="en-IN" sz="2000" b="1" dirty="0">
                <a:latin typeface="Times New Roman" panose="02020603050405020304" pitchFamily="18" charset="0"/>
                <a:cs typeface="Times New Roman" panose="02020603050405020304" pitchFamily="18" charset="0"/>
              </a:rPr>
              <a:t>Merits:-</a:t>
            </a:r>
          </a:p>
          <a:p>
            <a:pPr marL="342900" indent="-342900" algn="just" fontAlgn="base">
              <a:buFont typeface="+mj-lt"/>
              <a:buAutoNum type="arabicPeriod"/>
            </a:pPr>
            <a:r>
              <a:rPr lang="en-IN" sz="2000" dirty="0">
                <a:latin typeface="Times New Roman" panose="02020603050405020304" pitchFamily="18" charset="0"/>
                <a:cs typeface="Times New Roman" panose="02020603050405020304" pitchFamily="18" charset="0"/>
              </a:rPr>
              <a:t>Its is a cost-effective.</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tag and reader should not be in LOS to make the system work.</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Unlike barcodes, tags can store more information. Moreover it follows instructions/commands of reader.</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It provides location to the reader along with its ID.</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tags are used for tracking luggage as well as for monitoring health history of patients in the hospitals.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technology is versatile in nature and hence smaller and larger RFID devices are available as per application.</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Tags can be read only as well as read/write unlike barcodes.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The technology is used for security and attendance purpose in schools, colleges as well as office establishments. The time-in and time-out is recorded it the database of the server.</a:t>
            </a:r>
            <a:endParaRPr lang="en-IN" sz="2000" dirty="0">
              <a:latin typeface="Times New Roman" panose="02020603050405020304" pitchFamily="18" charset="0"/>
              <a:cs typeface="Times New Roman" panose="02020603050405020304" pitchFamily="18" charset="0"/>
            </a:endParaRPr>
          </a:p>
          <a:p>
            <a:pPr marL="342900" indent="-342900" algn="just" fontAlgn="base">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fontAlgn="base">
              <a:buFont typeface="+mj-lt"/>
              <a:buAutoNum type="arabicPeriod"/>
            </a:pP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05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E701-C0FF-E62E-1341-789B1C67331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Merits and demerits</a:t>
            </a:r>
          </a:p>
        </p:txBody>
      </p:sp>
      <p:sp>
        <p:nvSpPr>
          <p:cNvPr id="3" name="Title 1">
            <a:extLst>
              <a:ext uri="{FF2B5EF4-FFF2-40B4-BE49-F238E27FC236}">
                <a16:creationId xmlns:a16="http://schemas.microsoft.com/office/drawing/2014/main" id="{F7B8012A-D5EA-0B18-2317-8277230A2BC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219CBB23-D19F-EA00-1F7A-32D346313369}"/>
              </a:ext>
            </a:extLst>
          </p:cNvPr>
          <p:cNvPicPr>
            <a:picLocks noChangeAspect="1"/>
          </p:cNvPicPr>
          <p:nvPr/>
        </p:nvPicPr>
        <p:blipFill>
          <a:blip r:embed="rId2"/>
          <a:stretch>
            <a:fillRect/>
          </a:stretch>
        </p:blipFill>
        <p:spPr>
          <a:xfrm>
            <a:off x="0" y="2597"/>
            <a:ext cx="1504949" cy="1023587"/>
          </a:xfrm>
          <a:prstGeom prst="rect">
            <a:avLst/>
          </a:prstGeom>
        </p:spPr>
      </p:pic>
      <p:sp>
        <p:nvSpPr>
          <p:cNvPr id="5" name="TextBox 4">
            <a:extLst>
              <a:ext uri="{FF2B5EF4-FFF2-40B4-BE49-F238E27FC236}">
                <a16:creationId xmlns:a16="http://schemas.microsoft.com/office/drawing/2014/main" id="{62E63AB7-4DFB-D64B-E0C2-456DE55832C3}"/>
              </a:ext>
            </a:extLst>
          </p:cNvPr>
          <p:cNvSpPr txBox="1"/>
          <p:nvPr/>
        </p:nvSpPr>
        <p:spPr>
          <a:xfrm>
            <a:off x="1504948" y="1124795"/>
            <a:ext cx="10220887" cy="2640381"/>
          </a:xfrm>
          <a:prstGeom prst="rect">
            <a:avLst/>
          </a:prstGeom>
          <a:noFill/>
        </p:spPr>
        <p:txBody>
          <a:bodyPr wrap="square">
            <a:spAutoFit/>
          </a:bodyPr>
          <a:lstStyle/>
          <a:p>
            <a:pPr algn="just" fontAlgn="base"/>
            <a:r>
              <a:rPr lang="en-IN" sz="2000" b="1" dirty="0">
                <a:latin typeface="Times New Roman" panose="02020603050405020304" pitchFamily="18" charset="0"/>
                <a:cs typeface="Times New Roman" panose="02020603050405020304" pitchFamily="18" charset="0"/>
              </a:rPr>
              <a:t>Demerits:-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Active RFID is costly due to use of batteries.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Privacy is a concern with the use of RFID on products as it can be easily tapped or intercepted.</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devices need to be programmed which requires enough amount of time.</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Use of RFID technology at inventory control and for other such applications lead to loss of jobs for unskilled laborer.</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The external electromagnetic interference can limit the RFID remote reading.</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The coverage range of RFID is limited which is about 3 meters.</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6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326E-F09F-72A2-7B67-CFC9720745C6}"/>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Methodology</a:t>
            </a:r>
          </a:p>
        </p:txBody>
      </p:sp>
      <p:sp>
        <p:nvSpPr>
          <p:cNvPr id="3" name="Title 1">
            <a:extLst>
              <a:ext uri="{FF2B5EF4-FFF2-40B4-BE49-F238E27FC236}">
                <a16:creationId xmlns:a16="http://schemas.microsoft.com/office/drawing/2014/main" id="{FA2172DE-94AD-DF68-3EBA-48CBE73C784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5E363143-756C-422B-CD5C-76022A6C2A84}"/>
              </a:ext>
            </a:extLst>
          </p:cNvPr>
          <p:cNvPicPr>
            <a:picLocks noChangeAspect="1"/>
          </p:cNvPicPr>
          <p:nvPr/>
        </p:nvPicPr>
        <p:blipFill>
          <a:blip r:embed="rId2"/>
          <a:stretch>
            <a:fillRect/>
          </a:stretch>
        </p:blipFill>
        <p:spPr>
          <a:xfrm>
            <a:off x="0" y="2597"/>
            <a:ext cx="1504949" cy="1023587"/>
          </a:xfrm>
          <a:prstGeom prst="rect">
            <a:avLst/>
          </a:prstGeom>
        </p:spPr>
      </p:pic>
      <p:pic>
        <p:nvPicPr>
          <p:cNvPr id="7" name="Picture 6">
            <a:extLst>
              <a:ext uri="{FF2B5EF4-FFF2-40B4-BE49-F238E27FC236}">
                <a16:creationId xmlns:a16="http://schemas.microsoft.com/office/drawing/2014/main" id="{C5F3DC02-C185-EF0C-0340-A21D8A63AA8A}"/>
              </a:ext>
            </a:extLst>
          </p:cNvPr>
          <p:cNvPicPr>
            <a:picLocks noChangeAspect="1"/>
          </p:cNvPicPr>
          <p:nvPr/>
        </p:nvPicPr>
        <p:blipFill>
          <a:blip r:embed="rId3"/>
          <a:stretch>
            <a:fillRect/>
          </a:stretch>
        </p:blipFill>
        <p:spPr>
          <a:xfrm>
            <a:off x="3087431" y="2414068"/>
            <a:ext cx="5479255" cy="2926334"/>
          </a:xfrm>
          <a:prstGeom prst="rect">
            <a:avLst/>
          </a:prstGeom>
        </p:spPr>
      </p:pic>
      <p:sp>
        <p:nvSpPr>
          <p:cNvPr id="9" name="TextBox 8">
            <a:extLst>
              <a:ext uri="{FF2B5EF4-FFF2-40B4-BE49-F238E27FC236}">
                <a16:creationId xmlns:a16="http://schemas.microsoft.com/office/drawing/2014/main" id="{38F49727-4F5B-C45A-0051-83380E32DBC5}"/>
              </a:ext>
            </a:extLst>
          </p:cNvPr>
          <p:cNvSpPr txBox="1"/>
          <p:nvPr/>
        </p:nvSpPr>
        <p:spPr>
          <a:xfrm>
            <a:off x="734543" y="1293295"/>
            <a:ext cx="10489830" cy="452431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specific approach of executing is required in this project like any other software hardware integrated project. This approach emphasizes on step-by-step development by finishing one step before advancing to the other until it reaches the final stages of prototyping.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Figure :- Flow chart</a:t>
            </a:r>
          </a:p>
        </p:txBody>
      </p:sp>
    </p:spTree>
    <p:extLst>
      <p:ext uri="{BB962C8B-B14F-4D97-AF65-F5344CB8AC3E}">
        <p14:creationId xmlns:p14="http://schemas.microsoft.com/office/powerpoint/2010/main" val="3022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F36B-93D7-D859-348E-2EFC57805555}"/>
              </a:ext>
            </a:extLst>
          </p:cNvPr>
          <p:cNvSpPr txBox="1">
            <a:spLocks noChangeArrowheads="1"/>
          </p:cNvSpPr>
          <p:nvPr/>
        </p:nvSpPr>
        <p:spPr>
          <a:xfrm>
            <a:off x="1504949" y="-16453"/>
            <a:ext cx="10687051" cy="1033112"/>
          </a:xfrm>
          <a:prstGeom prst="rect">
            <a:avLst/>
          </a:prstGeom>
          <a:solidFill>
            <a:srgbClr val="C00000"/>
          </a:solidFill>
        </p:spPr>
        <p:txBody>
          <a:bodyPr/>
          <a:lstStyle/>
          <a:p>
            <a:pPr marL="0" marR="0" algn="ctr">
              <a:lnSpc>
                <a:spcPct val="150000"/>
              </a:lnSpc>
              <a:spcBef>
                <a:spcPts val="1200"/>
              </a:spcBef>
              <a:spcAft>
                <a:spcPts val="1000"/>
              </a:spcAft>
            </a:pPr>
            <a:r>
              <a:rPr lang="en-US" sz="24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Problem Statement</a:t>
            </a:r>
            <a:endParaRPr lang="en-US" sz="2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itle 1">
            <a:extLst>
              <a:ext uri="{FF2B5EF4-FFF2-40B4-BE49-F238E27FC236}">
                <a16:creationId xmlns:a16="http://schemas.microsoft.com/office/drawing/2014/main" id="{1E3ADDBA-6302-087C-A12B-42BCAC61A7A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47AEDC84-D7EB-A7CC-037B-791398AD7FA5}"/>
              </a:ext>
            </a:extLst>
          </p:cNvPr>
          <p:cNvPicPr>
            <a:picLocks noChangeAspect="1"/>
          </p:cNvPicPr>
          <p:nvPr/>
        </p:nvPicPr>
        <p:blipFill>
          <a:blip r:embed="rId2"/>
          <a:stretch>
            <a:fillRect/>
          </a:stretch>
        </p:blipFill>
        <p:spPr>
          <a:xfrm>
            <a:off x="0" y="2597"/>
            <a:ext cx="1504949" cy="1023587"/>
          </a:xfrm>
          <a:prstGeom prst="rect">
            <a:avLst/>
          </a:prstGeom>
        </p:spPr>
      </p:pic>
      <p:sp>
        <p:nvSpPr>
          <p:cNvPr id="7" name="TextBox 6">
            <a:extLst>
              <a:ext uri="{FF2B5EF4-FFF2-40B4-BE49-F238E27FC236}">
                <a16:creationId xmlns:a16="http://schemas.microsoft.com/office/drawing/2014/main" id="{872CDA41-19FD-0141-6572-9CEF5AB0465C}"/>
              </a:ext>
            </a:extLst>
          </p:cNvPr>
          <p:cNvSpPr txBox="1"/>
          <p:nvPr/>
        </p:nvSpPr>
        <p:spPr>
          <a:xfrm>
            <a:off x="948013" y="1281369"/>
            <a:ext cx="10295967" cy="2669129"/>
          </a:xfrm>
          <a:prstGeom prst="rect">
            <a:avLst/>
          </a:prstGeom>
          <a:noFill/>
        </p:spPr>
        <p:txBody>
          <a:bodyPr wrap="square">
            <a:spAutoFit/>
          </a:bodyPr>
          <a:lstStyle/>
          <a:p>
            <a:pPr marL="0" marR="0" algn="ctr">
              <a:lnSpc>
                <a:spcPct val="150000"/>
              </a:lnSpc>
              <a:spcBef>
                <a:spcPts val="1200"/>
              </a:spcBef>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“The problem  statement is to reduce the manual attendance by using this devices”</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Basically, recording of student attendance can be tedious and time consuming if done manually, especially for large classes. There are a few latest technologies that also involve in recording students’ attendance such as bar code system and fingerprint system but all of them are very high maintenance and costly. If a portable computer assisted system with affordable cost is used, data can be recorded and stored accurately, so that time consuming problem can be avoided.</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97035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7F2-BC17-BDC6-DC99-258C19CD89B3}"/>
              </a:ext>
            </a:extLst>
          </p:cNvPr>
          <p:cNvSpPr txBox="1">
            <a:spLocks noChangeArrowheads="1"/>
          </p:cNvSpPr>
          <p:nvPr/>
        </p:nvSpPr>
        <p:spPr>
          <a:xfrm>
            <a:off x="1504949" y="3214"/>
            <a:ext cx="10687052" cy="993778"/>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Timeline(Progress done)</a:t>
            </a:r>
          </a:p>
        </p:txBody>
      </p:sp>
      <p:sp>
        <p:nvSpPr>
          <p:cNvPr id="3" name="Title 1">
            <a:extLst>
              <a:ext uri="{FF2B5EF4-FFF2-40B4-BE49-F238E27FC236}">
                <a16:creationId xmlns:a16="http://schemas.microsoft.com/office/drawing/2014/main" id="{F75A00A0-2757-DAC3-EC28-31D3E4CBD488}"/>
              </a:ext>
            </a:extLst>
          </p:cNvPr>
          <p:cNvSpPr txBox="1">
            <a:spLocks noChangeArrowheads="1"/>
          </p:cNvSpPr>
          <p:nvPr/>
        </p:nvSpPr>
        <p:spPr>
          <a:xfrm>
            <a:off x="-1" y="6443778"/>
            <a:ext cx="12191998" cy="386484"/>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cs typeface="Times New Roman" panose="02020603050405020304" pitchFamily="18" charset="0"/>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0971CC17-D6D0-C609-E6D3-0C0B3E0D2C10}"/>
              </a:ext>
            </a:extLst>
          </p:cNvPr>
          <p:cNvPicPr>
            <a:picLocks noChangeAspect="1"/>
          </p:cNvPicPr>
          <p:nvPr/>
        </p:nvPicPr>
        <p:blipFill>
          <a:blip r:embed="rId2"/>
          <a:stretch>
            <a:fillRect/>
          </a:stretch>
        </p:blipFill>
        <p:spPr>
          <a:xfrm>
            <a:off x="0" y="2598"/>
            <a:ext cx="1504950" cy="1023586"/>
          </a:xfrm>
          <a:prstGeom prst="rect">
            <a:avLst/>
          </a:prstGeom>
        </p:spPr>
      </p:pic>
      <p:grpSp>
        <p:nvGrpSpPr>
          <p:cNvPr id="11" name="Group 10">
            <a:extLst>
              <a:ext uri="{FF2B5EF4-FFF2-40B4-BE49-F238E27FC236}">
                <a16:creationId xmlns:a16="http://schemas.microsoft.com/office/drawing/2014/main" id="{A8F76C3E-E2B4-8867-7B59-4683672EDAD7}"/>
              </a:ext>
            </a:extLst>
          </p:cNvPr>
          <p:cNvGrpSpPr/>
          <p:nvPr/>
        </p:nvGrpSpPr>
        <p:grpSpPr>
          <a:xfrm>
            <a:off x="272969" y="2863310"/>
            <a:ext cx="5630958" cy="904846"/>
            <a:chOff x="2259861" y="3166604"/>
            <a:chExt cx="7812054" cy="1096040"/>
          </a:xfrm>
        </p:grpSpPr>
        <p:sp>
          <p:nvSpPr>
            <p:cNvPr id="12" name="Freeform: Shape 11">
              <a:extLst>
                <a:ext uri="{FF2B5EF4-FFF2-40B4-BE49-F238E27FC236}">
                  <a16:creationId xmlns:a16="http://schemas.microsoft.com/office/drawing/2014/main" id="{366F4A6A-0D02-A45B-7DB9-BE7862840599}"/>
                </a:ext>
              </a:extLst>
            </p:cNvPr>
            <p:cNvSpPr/>
            <p:nvPr/>
          </p:nvSpPr>
          <p:spPr>
            <a:xfrm>
              <a:off x="2259861" y="3166605"/>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Problem Statement</a:t>
              </a:r>
            </a:p>
          </p:txBody>
        </p:sp>
        <p:sp>
          <p:nvSpPr>
            <p:cNvPr id="13" name="Freeform: Shape 12">
              <a:extLst>
                <a:ext uri="{FF2B5EF4-FFF2-40B4-BE49-F238E27FC236}">
                  <a16:creationId xmlns:a16="http://schemas.microsoft.com/office/drawing/2014/main" id="{9CB93A60-3051-CEF8-8A9C-0C6297E14A4F}"/>
                </a:ext>
              </a:extLst>
            </p:cNvPr>
            <p:cNvSpPr/>
            <p:nvPr/>
          </p:nvSpPr>
          <p:spPr>
            <a:xfrm>
              <a:off x="4725950" y="3166605"/>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Circuit  Designing</a:t>
              </a:r>
            </a:p>
          </p:txBody>
        </p:sp>
        <p:sp>
          <p:nvSpPr>
            <p:cNvPr id="14" name="Freeform: Shape 13">
              <a:extLst>
                <a:ext uri="{FF2B5EF4-FFF2-40B4-BE49-F238E27FC236}">
                  <a16:creationId xmlns:a16="http://schemas.microsoft.com/office/drawing/2014/main" id="{A025D649-E58D-608E-8D28-4AD9DD79DFDF}"/>
                </a:ext>
              </a:extLst>
            </p:cNvPr>
            <p:cNvSpPr/>
            <p:nvPr/>
          </p:nvSpPr>
          <p:spPr>
            <a:xfrm>
              <a:off x="7331816" y="3166604"/>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Code</a:t>
              </a:r>
            </a:p>
          </p:txBody>
        </p:sp>
      </p:grpSp>
      <p:sp>
        <p:nvSpPr>
          <p:cNvPr id="15" name="Freeform: Shape 14">
            <a:extLst>
              <a:ext uri="{FF2B5EF4-FFF2-40B4-BE49-F238E27FC236}">
                <a16:creationId xmlns:a16="http://schemas.microsoft.com/office/drawing/2014/main" id="{16006100-8ACD-CC75-6EB6-19D208104D78}"/>
              </a:ext>
            </a:extLst>
          </p:cNvPr>
          <p:cNvSpPr/>
          <p:nvPr/>
        </p:nvSpPr>
        <p:spPr>
          <a:xfrm>
            <a:off x="5765857" y="2924504"/>
            <a:ext cx="2165234" cy="827280"/>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Soldering</a:t>
            </a:r>
          </a:p>
        </p:txBody>
      </p:sp>
      <p:sp>
        <p:nvSpPr>
          <p:cNvPr id="16" name="Freeform: Shape 15">
            <a:extLst>
              <a:ext uri="{FF2B5EF4-FFF2-40B4-BE49-F238E27FC236}">
                <a16:creationId xmlns:a16="http://schemas.microsoft.com/office/drawing/2014/main" id="{C624C5CE-3915-3831-2D89-1B6B399E53C1}"/>
              </a:ext>
            </a:extLst>
          </p:cNvPr>
          <p:cNvSpPr/>
          <p:nvPr/>
        </p:nvSpPr>
        <p:spPr>
          <a:xfrm>
            <a:off x="7867155" y="2924504"/>
            <a:ext cx="2219836" cy="870842"/>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Simulation</a:t>
            </a:r>
          </a:p>
        </p:txBody>
      </p:sp>
      <p:sp>
        <p:nvSpPr>
          <p:cNvPr id="18" name="Freeform: Shape 17">
            <a:extLst>
              <a:ext uri="{FF2B5EF4-FFF2-40B4-BE49-F238E27FC236}">
                <a16:creationId xmlns:a16="http://schemas.microsoft.com/office/drawing/2014/main" id="{25437FF2-7390-514E-763D-8B1A4BF0366F}"/>
              </a:ext>
            </a:extLst>
          </p:cNvPr>
          <p:cNvSpPr/>
          <p:nvPr/>
        </p:nvSpPr>
        <p:spPr>
          <a:xfrm>
            <a:off x="9977718" y="2897314"/>
            <a:ext cx="2072501" cy="870842"/>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Review paper</a:t>
            </a:r>
          </a:p>
        </p:txBody>
      </p:sp>
    </p:spTree>
    <p:extLst>
      <p:ext uri="{BB962C8B-B14F-4D97-AF65-F5344CB8AC3E}">
        <p14:creationId xmlns:p14="http://schemas.microsoft.com/office/powerpoint/2010/main" val="42912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1F699D-B41D-72A9-7C26-BADC3FAE0ABB}"/>
              </a:ext>
            </a:extLst>
          </p:cNvPr>
          <p:cNvSpPr txBox="1">
            <a:spLocks noChangeArrowheads="1"/>
          </p:cNvSpPr>
          <p:nvPr/>
        </p:nvSpPr>
        <p:spPr>
          <a:xfrm>
            <a:off x="1504949" y="3214"/>
            <a:ext cx="10687052" cy="993778"/>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Simulation Video</a:t>
            </a:r>
          </a:p>
        </p:txBody>
      </p:sp>
      <p:sp>
        <p:nvSpPr>
          <p:cNvPr id="5" name="Title 1">
            <a:extLst>
              <a:ext uri="{FF2B5EF4-FFF2-40B4-BE49-F238E27FC236}">
                <a16:creationId xmlns:a16="http://schemas.microsoft.com/office/drawing/2014/main" id="{3E290AD7-7F10-02AB-D454-7A8F7716BC37}"/>
              </a:ext>
            </a:extLst>
          </p:cNvPr>
          <p:cNvSpPr txBox="1">
            <a:spLocks noChangeArrowheads="1"/>
          </p:cNvSpPr>
          <p:nvPr/>
        </p:nvSpPr>
        <p:spPr>
          <a:xfrm>
            <a:off x="-1" y="6443778"/>
            <a:ext cx="12191998" cy="386484"/>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cs typeface="Times New Roman" panose="02020603050405020304" pitchFamily="18" charset="0"/>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139FFD76-5C16-9CC6-6ACF-5B0771A1B578}"/>
              </a:ext>
            </a:extLst>
          </p:cNvPr>
          <p:cNvPicPr>
            <a:picLocks noChangeAspect="1"/>
          </p:cNvPicPr>
          <p:nvPr/>
        </p:nvPicPr>
        <p:blipFill>
          <a:blip r:embed="rId4"/>
          <a:stretch>
            <a:fillRect/>
          </a:stretch>
        </p:blipFill>
        <p:spPr>
          <a:xfrm>
            <a:off x="0" y="2598"/>
            <a:ext cx="1504950" cy="1023586"/>
          </a:xfrm>
          <a:prstGeom prst="rect">
            <a:avLst/>
          </a:prstGeom>
        </p:spPr>
      </p:pic>
      <p:pic>
        <p:nvPicPr>
          <p:cNvPr id="7" name="simulation video">
            <a:hlinkClick r:id="" action="ppaction://media"/>
            <a:extLst>
              <a:ext uri="{FF2B5EF4-FFF2-40B4-BE49-F238E27FC236}">
                <a16:creationId xmlns:a16="http://schemas.microsoft.com/office/drawing/2014/main" id="{A0DD9AB5-464F-33FE-18A9-3FCF4F89BBD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54387" y="1026184"/>
            <a:ext cx="11412105" cy="5302963"/>
          </a:xfrm>
          <a:prstGeom prst="rect">
            <a:avLst/>
          </a:prstGeom>
        </p:spPr>
      </p:pic>
    </p:spTree>
    <p:extLst>
      <p:ext uri="{BB962C8B-B14F-4D97-AF65-F5344CB8AC3E}">
        <p14:creationId xmlns:p14="http://schemas.microsoft.com/office/powerpoint/2010/main" val="1609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36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921</Words>
  <Application>Microsoft Office PowerPoint</Application>
  <PresentationFormat>Widescreen</PresentationFormat>
  <Paragraphs>74</Paragraphs>
  <Slides>10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lastModifiedBy>Ayush kumar</cp:lastModifiedBy>
  <cp:revision>1</cp:revision>
  <dcterms:created xsi:type="dcterms:W3CDTF">2022-11-23T14:49:50Z</dcterms:created>
  <dcterms:modified xsi:type="dcterms:W3CDTF">2022-12-20T21:38:36Z</dcterms:modified>
</cp:coreProperties>
</file>