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31"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2"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34"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5"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6"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7"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39"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0"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1"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2"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3"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4"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2"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4"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6"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57"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1"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2"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3"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0"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5"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6"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7"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9"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0"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1"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73"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4"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76"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7"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8"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9"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81"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2"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3"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4"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5"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6"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2"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4"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5"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9"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0"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1"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23"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4"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5"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27"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8"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9"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 name="CustomShape 2"/>
          <p:cNvSpPr/>
          <p:nvPr/>
        </p:nvSpPr>
        <p:spPr>
          <a:xfrm>
            <a:off x="0" y="0"/>
            <a:ext cx="1219176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457200" y="4960080"/>
            <a:ext cx="7772040" cy="1462680"/>
          </a:xfrm>
          <a:prstGeom prst="rect">
            <a:avLst/>
          </a:prstGeom>
        </p:spPr>
        <p:txBody>
          <a:bodyPr anchor="ctr">
            <a:normAutofit/>
          </a:bodyPr>
          <a:p>
            <a:pPr algn="r">
              <a:lnSpc>
                <a:spcPct val="80000"/>
              </a:lnSpc>
            </a:pPr>
            <a:r>
              <a:rPr b="0" lang="en-US" sz="5000" spc="199"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 name="PlaceHolder 5"/>
          <p:cNvSpPr>
            <a:spLocks noGrp="1"/>
          </p:cNvSpPr>
          <p:nvPr>
            <p:ph type="dt"/>
          </p:nvPr>
        </p:nvSpPr>
        <p:spPr>
          <a:xfrm>
            <a:off x="1024200" y="6470640"/>
            <a:ext cx="2153880" cy="273960"/>
          </a:xfrm>
          <a:prstGeom prst="rect">
            <a:avLst/>
          </a:prstGeom>
        </p:spPr>
        <p:txBody>
          <a:bodyPr anchor="ctr"/>
          <a:p>
            <a:pPr>
              <a:lnSpc>
                <a:spcPct val="100000"/>
              </a:lnSpc>
            </a:pPr>
            <a:fld id="{FDF549EF-90C6-4628-B817-8A5B93F91665}" type="datetime">
              <a:rPr b="0" lang="en-IN" sz="1000" spc="-1" strike="noStrike">
                <a:solidFill>
                  <a:srgbClr val="0d0d0d"/>
                </a:solidFill>
                <a:latin typeface="Tw Cen MT Condensed"/>
              </a:rPr>
              <a:t>26/08/18</a:t>
            </a:fld>
            <a:endParaRPr b="0" lang="en-IN" sz="1000" spc="-1" strike="noStrike">
              <a:latin typeface="Times New Roman"/>
            </a:endParaRPr>
          </a:p>
        </p:txBody>
      </p:sp>
      <p:sp>
        <p:nvSpPr>
          <p:cNvPr id="5" name="PlaceHolder 6"/>
          <p:cNvSpPr>
            <a:spLocks noGrp="1"/>
          </p:cNvSpPr>
          <p:nvPr>
            <p:ph type="ftr"/>
          </p:nvPr>
        </p:nvSpPr>
        <p:spPr>
          <a:xfrm>
            <a:off x="4843080" y="6470640"/>
            <a:ext cx="5901120" cy="273960"/>
          </a:xfrm>
          <a:prstGeom prst="rect">
            <a:avLst/>
          </a:prstGeom>
        </p:spPr>
        <p:txBody>
          <a:bodyPr anchor="ctr"/>
          <a:p>
            <a:endParaRPr b="0" lang="en-IN" sz="2400" spc="-1" strike="noStrike">
              <a:latin typeface="Times New Roman"/>
            </a:endParaRPr>
          </a:p>
        </p:txBody>
      </p:sp>
      <p:sp>
        <p:nvSpPr>
          <p:cNvPr id="6" name="PlaceHolder 7"/>
          <p:cNvSpPr>
            <a:spLocks noGrp="1"/>
          </p:cNvSpPr>
          <p:nvPr>
            <p:ph type="sldNum"/>
          </p:nvPr>
        </p:nvSpPr>
        <p:spPr>
          <a:xfrm>
            <a:off x="10837440" y="6470640"/>
            <a:ext cx="973440" cy="273960"/>
          </a:xfrm>
          <a:prstGeom prst="rect">
            <a:avLst/>
          </a:prstGeom>
        </p:spPr>
        <p:txBody>
          <a:bodyPr anchor="ctr"/>
          <a:p>
            <a:pPr>
              <a:lnSpc>
                <a:spcPct val="100000"/>
              </a:lnSpc>
            </a:pPr>
            <a:fld id="{C0CAC461-6293-4798-AEA9-99628BC1BCD3}" type="slidenum">
              <a:rPr b="0" lang="en-IN" sz="1000" spc="-1" strike="noStrike">
                <a:solidFill>
                  <a:srgbClr val="0d0d0d"/>
                </a:solidFill>
                <a:latin typeface="Tw Cen MT Condensed"/>
              </a:rPr>
              <a:t>&lt;number&gt;</a:t>
            </a:fld>
            <a:endParaRPr b="0" lang="en-IN" sz="1000" spc="-1" strike="noStrike">
              <a:latin typeface="Times New Roman"/>
            </a:endParaRPr>
          </a:p>
        </p:txBody>
      </p:sp>
      <p:sp>
        <p:nvSpPr>
          <p:cNvPr id="7" name="Line 8"/>
          <p:cNvSpPr/>
          <p:nvPr/>
        </p:nvSpPr>
        <p:spPr>
          <a:xfrm flipV="1">
            <a:off x="838656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6" name="PlaceHolder 2"/>
          <p:cNvSpPr>
            <a:spLocks noGrp="1"/>
          </p:cNvSpPr>
          <p:nvPr>
            <p:ph type="title"/>
          </p:nvPr>
        </p:nvSpPr>
        <p:spPr>
          <a:xfrm>
            <a:off x="1024200" y="585360"/>
            <a:ext cx="9719640" cy="1499400"/>
          </a:xfrm>
          <a:prstGeom prst="rect">
            <a:avLst/>
          </a:prstGeom>
        </p:spPr>
        <p:txBody>
          <a:bodyPr anchor="ctr"/>
          <a:p>
            <a:pPr>
              <a:lnSpc>
                <a:spcPct val="80000"/>
              </a:lnSpc>
            </a:pPr>
            <a:r>
              <a:rPr b="0" lang="en-US" sz="5000" spc="97"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7" name="PlaceHolder 3"/>
          <p:cNvSpPr>
            <a:spLocks noGrp="1"/>
          </p:cNvSpPr>
          <p:nvPr>
            <p:ph type="body"/>
          </p:nvPr>
        </p:nvSpPr>
        <p:spPr>
          <a:xfrm>
            <a:off x="1024200" y="2286000"/>
            <a:ext cx="9719640" cy="4023000"/>
          </a:xfrm>
          <a:prstGeom prst="rect">
            <a:avLst/>
          </a:prstGeom>
        </p:spPr>
        <p:txBody>
          <a:bodyPr lIns="45720" rIns="45720"/>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Edit Master text styles</a:t>
            </a:r>
            <a:endParaRPr b="0" lang="en-US" sz="2200" spc="-1" strike="noStrike">
              <a:solidFill>
                <a:srgbClr val="000000"/>
              </a:solidFill>
              <a:latin typeface="Tw Cen MT"/>
            </a:endParaRPr>
          </a:p>
          <a:p>
            <a:pPr lvl="1" marL="265320" indent="-136800">
              <a:lnSpc>
                <a:spcPct val="90000"/>
              </a:lnSpc>
              <a:spcBef>
                <a:spcPts val="201"/>
              </a:spcBef>
              <a:spcAft>
                <a:spcPts val="400"/>
              </a:spcAft>
              <a:buClr>
                <a:srgbClr val="1cade4"/>
              </a:buClr>
              <a:buFont typeface="Wingdings 3" charset="2"/>
              <a:buChar char=""/>
            </a:pPr>
            <a:r>
              <a:rPr b="0" lang="en-US" sz="1800" spc="-1" strike="noStrike">
                <a:solidFill>
                  <a:srgbClr val="000000"/>
                </a:solidFill>
                <a:latin typeface="Tw Cen MT"/>
              </a:rPr>
              <a:t>Second level</a:t>
            </a:r>
            <a:endParaRPr b="0" lang="en-US" sz="1800" spc="-1" strike="noStrike">
              <a:solidFill>
                <a:srgbClr val="000000"/>
              </a:solidFill>
              <a:latin typeface="Tw Cen MT"/>
            </a:endParaRPr>
          </a:p>
          <a:p>
            <a:pPr lvl="2" marL="44820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Third level</a:t>
            </a:r>
            <a:endParaRPr b="0" lang="en-US" sz="1400" spc="-1" strike="noStrike">
              <a:solidFill>
                <a:srgbClr val="000000"/>
              </a:solidFill>
              <a:latin typeface="Tw Cen MT"/>
            </a:endParaRPr>
          </a:p>
          <a:p>
            <a:pPr lvl="3" marL="59436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Fourth level</a:t>
            </a:r>
            <a:endParaRPr b="0" lang="en-US" sz="1400" spc="-1" strike="noStrike">
              <a:solidFill>
                <a:srgbClr val="000000"/>
              </a:solidFill>
              <a:latin typeface="Tw Cen MT"/>
            </a:endParaRPr>
          </a:p>
          <a:p>
            <a:pPr lvl="4" marL="777240" indent="-136800">
              <a:lnSpc>
                <a:spcPct val="90000"/>
              </a:lnSpc>
              <a:spcBef>
                <a:spcPts val="201"/>
              </a:spcBef>
              <a:spcAft>
                <a:spcPts val="400"/>
              </a:spcAft>
              <a:buClr>
                <a:srgbClr val="1cade4"/>
              </a:buClr>
              <a:buFont typeface="Wingdings 3" charset="2"/>
              <a:buChar char=""/>
            </a:pPr>
            <a:r>
              <a:rPr b="0" lang="en-US" sz="1400" spc="-1" strike="noStrike">
                <a:solidFill>
                  <a:srgbClr val="000000"/>
                </a:solidFill>
                <a:latin typeface="Tw Cen MT"/>
              </a:rPr>
              <a:t>Fifth level</a:t>
            </a:r>
            <a:endParaRPr b="0" lang="en-US" sz="1400" spc="-1" strike="noStrike">
              <a:solidFill>
                <a:srgbClr val="000000"/>
              </a:solidFill>
              <a:latin typeface="Tw Cen MT"/>
            </a:endParaRPr>
          </a:p>
        </p:txBody>
      </p:sp>
      <p:sp>
        <p:nvSpPr>
          <p:cNvPr id="48" name="PlaceHolder 4"/>
          <p:cNvSpPr>
            <a:spLocks noGrp="1"/>
          </p:cNvSpPr>
          <p:nvPr>
            <p:ph type="dt"/>
          </p:nvPr>
        </p:nvSpPr>
        <p:spPr>
          <a:xfrm>
            <a:off x="1024200" y="6470640"/>
            <a:ext cx="2153880" cy="273960"/>
          </a:xfrm>
          <a:prstGeom prst="rect">
            <a:avLst/>
          </a:prstGeom>
        </p:spPr>
        <p:txBody>
          <a:bodyPr anchor="ctr"/>
          <a:p>
            <a:pPr>
              <a:lnSpc>
                <a:spcPct val="100000"/>
              </a:lnSpc>
            </a:pPr>
            <a:fld id="{F09BAC03-0B7D-4B9A-A1F5-623FAC39DDE5}" type="datetime">
              <a:rPr b="0" lang="en-IN" sz="1000" spc="-1" strike="noStrike">
                <a:solidFill>
                  <a:srgbClr val="0d0d0d"/>
                </a:solidFill>
                <a:latin typeface="Tw Cen MT Condensed"/>
              </a:rPr>
              <a:t>26/08/18</a:t>
            </a:fld>
            <a:endParaRPr b="0" lang="en-IN" sz="1000" spc="-1" strike="noStrike">
              <a:latin typeface="Times New Roman"/>
            </a:endParaRPr>
          </a:p>
        </p:txBody>
      </p:sp>
      <p:sp>
        <p:nvSpPr>
          <p:cNvPr id="49" name="PlaceHolder 5"/>
          <p:cNvSpPr>
            <a:spLocks noGrp="1"/>
          </p:cNvSpPr>
          <p:nvPr>
            <p:ph type="ftr"/>
          </p:nvPr>
        </p:nvSpPr>
        <p:spPr>
          <a:xfrm>
            <a:off x="4843080" y="6470640"/>
            <a:ext cx="5901120" cy="273960"/>
          </a:xfrm>
          <a:prstGeom prst="rect">
            <a:avLst/>
          </a:prstGeom>
        </p:spPr>
        <p:txBody>
          <a:bodyPr anchor="ctr"/>
          <a:p>
            <a:endParaRPr b="0" lang="en-IN" sz="2400" spc="-1" strike="noStrike">
              <a:latin typeface="Times New Roman"/>
            </a:endParaRPr>
          </a:p>
        </p:txBody>
      </p:sp>
      <p:sp>
        <p:nvSpPr>
          <p:cNvPr id="50" name="PlaceHolder 6"/>
          <p:cNvSpPr>
            <a:spLocks noGrp="1"/>
          </p:cNvSpPr>
          <p:nvPr>
            <p:ph type="sldNum"/>
          </p:nvPr>
        </p:nvSpPr>
        <p:spPr>
          <a:xfrm>
            <a:off x="10837440" y="6470640"/>
            <a:ext cx="973440" cy="273960"/>
          </a:xfrm>
          <a:prstGeom prst="rect">
            <a:avLst/>
          </a:prstGeom>
        </p:spPr>
        <p:txBody>
          <a:bodyPr anchor="ctr"/>
          <a:p>
            <a:pPr>
              <a:lnSpc>
                <a:spcPct val="100000"/>
              </a:lnSpc>
            </a:pPr>
            <a:fld id="{A981A562-367E-42EE-B7AD-01014A6CD9FA}" type="slidenum">
              <a:rPr b="0" lang="en-IN" sz="1000" spc="-1" strike="noStrike">
                <a:solidFill>
                  <a:srgbClr val="0d0d0d"/>
                </a:solidFill>
                <a:latin typeface="Tw Cen MT Condensed"/>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4960080"/>
            <a:ext cx="7772040" cy="1462680"/>
          </a:xfrm>
          <a:prstGeom prst="rect">
            <a:avLst/>
          </a:prstGeom>
          <a:noFill/>
          <a:ln>
            <a:noFill/>
          </a:ln>
        </p:spPr>
        <p:txBody>
          <a:bodyPr anchor="ctr"/>
          <a:p>
            <a:pPr algn="r">
              <a:lnSpc>
                <a:spcPct val="80000"/>
              </a:lnSpc>
            </a:pPr>
            <a:r>
              <a:rPr b="0" lang="en-US" sz="5000" spc="199" strike="noStrike" cap="all">
                <a:solidFill>
                  <a:srgbClr val="0d0d0d"/>
                </a:solidFill>
                <a:latin typeface="Tw Cen MT Condensed"/>
              </a:rPr>
              <a:t> </a:t>
            </a:r>
            <a:r>
              <a:rPr b="0" lang="en-US" sz="5000" spc="199" strike="noStrike" cap="all">
                <a:solidFill>
                  <a:srgbClr val="0d0d0d"/>
                </a:solidFill>
                <a:latin typeface="Tw Cen MT Condensed"/>
              </a:rPr>
              <a:t>automation system</a:t>
            </a:r>
            <a:br/>
            <a:r>
              <a:rPr b="0" lang="en-US" sz="4000" spc="199" strike="noStrike" cap="all">
                <a:solidFill>
                  <a:srgbClr val="0d0d0d"/>
                </a:solidFill>
                <a:latin typeface="Tw Cen MT Condensed"/>
              </a:rPr>
              <a:t>using pi</a:t>
            </a:r>
            <a:endParaRPr b="0" lang="en-US" sz="4000" spc="-1" strike="noStrike">
              <a:solidFill>
                <a:srgbClr val="000000"/>
              </a:solidFill>
              <a:latin typeface="Tw Cen MT"/>
            </a:endParaRPr>
          </a:p>
        </p:txBody>
      </p:sp>
      <p:sp>
        <p:nvSpPr>
          <p:cNvPr id="88" name="TextShape 2"/>
          <p:cNvSpPr txBox="1"/>
          <p:nvPr/>
        </p:nvSpPr>
        <p:spPr>
          <a:xfrm>
            <a:off x="8610480" y="4960080"/>
            <a:ext cx="3200040" cy="1462680"/>
          </a:xfrm>
          <a:prstGeom prst="rect">
            <a:avLst/>
          </a:prstGeom>
          <a:noFill/>
          <a:ln>
            <a:noFill/>
          </a:ln>
        </p:spPr>
        <p:txBody>
          <a:bodyPr anchor="ctr"/>
          <a:p>
            <a:pPr>
              <a:lnSpc>
                <a:spcPct val="100000"/>
              </a:lnSpc>
              <a:spcAft>
                <a:spcPts val="201"/>
              </a:spcAft>
            </a:pPr>
            <a:endParaRPr b="0" lang="en-IN" sz="3200" spc="-1" strike="noStrike">
              <a:latin typeface="Arial"/>
            </a:endParaRPr>
          </a:p>
          <a:p>
            <a:pPr>
              <a:lnSpc>
                <a:spcPct val="100000"/>
              </a:lnSpc>
              <a:spcAft>
                <a:spcPts val="201"/>
              </a:spcAft>
            </a:pP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latin typeface="Tw Cen MT Condensed"/>
              </a:rPr>
              <a:t>Idea !   </a:t>
            </a:r>
            <a:endParaRPr b="0" lang="en-US" sz="5000" spc="-1" strike="noStrike">
              <a:solidFill>
                <a:srgbClr val="000000"/>
              </a:solidFill>
              <a:latin typeface="Tw Cen MT"/>
            </a:endParaRPr>
          </a:p>
        </p:txBody>
      </p:sp>
      <p:pic>
        <p:nvPicPr>
          <p:cNvPr id="90" name="Content Placeholder 4" descr=""/>
          <p:cNvPicPr/>
          <p:nvPr/>
        </p:nvPicPr>
        <p:blipFill>
          <a:blip r:embed="rId1"/>
          <a:stretch/>
        </p:blipFill>
        <p:spPr>
          <a:xfrm>
            <a:off x="2272680" y="914400"/>
            <a:ext cx="688680" cy="688680"/>
          </a:xfrm>
          <a:prstGeom prst="rect">
            <a:avLst/>
          </a:prstGeom>
          <a:ln>
            <a:noFill/>
          </a:ln>
        </p:spPr>
      </p:pic>
      <p:sp>
        <p:nvSpPr>
          <p:cNvPr id="91" name="CustomShape 2"/>
          <p:cNvSpPr/>
          <p:nvPr/>
        </p:nvSpPr>
        <p:spPr>
          <a:xfrm>
            <a:off x="2272680" y="2551680"/>
            <a:ext cx="7646040" cy="37472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w Cen MT"/>
              </a:rPr>
              <a:t>Soon, the  will be the smartest room in a person's home.</a:t>
            </a:r>
            <a:endParaRPr b="0" lang="en-IN" sz="2400" spc="-1" strike="noStrike">
              <a:latin typeface="Arial"/>
            </a:endParaRPr>
          </a:p>
          <a:p>
            <a:pPr>
              <a:lnSpc>
                <a:spcPct val="100000"/>
              </a:lnSpc>
            </a:pPr>
            <a:r>
              <a:rPr b="0" lang="en-IN" sz="2400" spc="-1" strike="noStrike">
                <a:solidFill>
                  <a:srgbClr val="000000"/>
                </a:solidFill>
                <a:latin typeface="Tw Cen MT"/>
              </a:rPr>
              <a:t>The Internet of Things is a loosely defined concept that revolves around using the Internet to animate and coordinate objects and systems that were previously considered inanimate. One technology described the Internet of Things as a very near future filled with "tiny, intelligent things all around us, coordinating their activities. </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latin typeface="Tw Cen MT Condensed"/>
              </a:rPr>
              <a:t>Functioning</a:t>
            </a:r>
            <a:endParaRPr b="0" lang="en-US" sz="5000" spc="-1" strike="noStrike">
              <a:solidFill>
                <a:srgbClr val="000000"/>
              </a:solidFill>
              <a:latin typeface="Tw Cen MT"/>
            </a:endParaRPr>
          </a:p>
        </p:txBody>
      </p:sp>
      <p:sp>
        <p:nvSpPr>
          <p:cNvPr id="93" name="TextShape 2"/>
          <p:cNvSpPr txBox="1"/>
          <p:nvPr/>
        </p:nvSpPr>
        <p:spPr>
          <a:xfrm>
            <a:off x="1024200" y="2286000"/>
            <a:ext cx="9719640" cy="4023000"/>
          </a:xfrm>
          <a:prstGeom prst="rect">
            <a:avLst/>
          </a:prstGeom>
          <a:noFill/>
          <a:ln>
            <a:noFill/>
          </a:ln>
        </p:spPr>
        <p:txBody>
          <a:bodyPr lIns="45720" rIns="45720"/>
          <a:p>
            <a:pPr marL="91440" indent="-91080">
              <a:lnSpc>
                <a:spcPct val="90000"/>
              </a:lnSpc>
              <a:spcBef>
                <a:spcPts val="1199"/>
              </a:spcBef>
              <a:spcAft>
                <a:spcPts val="201"/>
              </a:spcAft>
              <a:buClr>
                <a:srgbClr val="1cade4"/>
              </a:buClr>
              <a:buFont typeface="Arial"/>
              <a:buChar char="•"/>
            </a:pPr>
            <a:r>
              <a:rPr b="0" lang="en-US" sz="2200" spc="-1" strike="noStrike">
                <a:solidFill>
                  <a:srgbClr val="000000"/>
                </a:solidFill>
                <a:latin typeface="Tw Cen MT"/>
              </a:rPr>
              <a:t> </a:t>
            </a:r>
            <a:r>
              <a:rPr b="0" lang="en-US" sz="2200" spc="-1" strike="noStrike">
                <a:solidFill>
                  <a:srgbClr val="000000"/>
                </a:solidFill>
                <a:latin typeface="Tw Cen MT"/>
              </a:rPr>
              <a:t>Add products by scanning qr code on products</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US" sz="2200" spc="-1" strike="noStrike">
                <a:solidFill>
                  <a:srgbClr val="000000"/>
                </a:solidFill>
                <a:latin typeface="Tw Cen MT"/>
              </a:rPr>
              <a:t>The products would be automatically added to the database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US" sz="2200" spc="-1" strike="noStrike">
                <a:solidFill>
                  <a:srgbClr val="000000"/>
                </a:solidFill>
                <a:latin typeface="Tw Cen MT"/>
              </a:rPr>
              <a:t>We can access our products </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US" sz="2200" spc="-1" strike="noStrike">
                <a:solidFill>
                  <a:srgbClr val="000000"/>
                </a:solidFill>
                <a:latin typeface="Tw Cen MT"/>
              </a:rPr>
              <a:t>We can modify details on usage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Arial"/>
              <a:buChar char="•"/>
            </a:pPr>
            <a:r>
              <a:rPr b="0" lang="en-US" sz="2200" spc="-1" strike="noStrike">
                <a:solidFill>
                  <a:srgbClr val="000000"/>
                </a:solidFill>
                <a:latin typeface="Tw Cen MT"/>
              </a:rPr>
              <a:t>We can get notification of products related to their expiry date</a:t>
            </a:r>
            <a:endParaRPr b="0" lang="en-US" sz="2200" spc="-1" strike="noStrike">
              <a:solidFill>
                <a:srgbClr val="000000"/>
              </a:solidFill>
              <a:latin typeface="Tw Cen MT"/>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latin typeface="Tw Cen MT Condensed"/>
              </a:rPr>
              <a:t>Set-UP Procedure</a:t>
            </a:r>
            <a:endParaRPr b="0" lang="en-US" sz="5000" spc="-1" strike="noStrike">
              <a:solidFill>
                <a:srgbClr val="000000"/>
              </a:solidFill>
              <a:latin typeface="Tw Cen MT"/>
            </a:endParaRPr>
          </a:p>
        </p:txBody>
      </p:sp>
      <p:sp>
        <p:nvSpPr>
          <p:cNvPr id="95" name="TextShape 2"/>
          <p:cNvSpPr txBox="1"/>
          <p:nvPr/>
        </p:nvSpPr>
        <p:spPr>
          <a:xfrm>
            <a:off x="1024200" y="2286000"/>
            <a:ext cx="9719640" cy="4023000"/>
          </a:xfrm>
          <a:prstGeom prst="rect">
            <a:avLst/>
          </a:prstGeom>
          <a:noFill/>
          <a:ln>
            <a:noFill/>
          </a:ln>
        </p:spPr>
        <p:txBody>
          <a:bodyPr lIns="45720" rIns="45720"/>
          <a:p>
            <a:pPr marL="91440" indent="-91080">
              <a:lnSpc>
                <a:spcPct val="90000"/>
              </a:lnSpc>
              <a:spcBef>
                <a:spcPts val="1199"/>
              </a:spcBef>
              <a:spcAft>
                <a:spcPts val="201"/>
              </a:spcAft>
              <a:buClr>
                <a:srgbClr val="1cade4"/>
              </a:buClr>
              <a:buFont typeface="Tw Cen MT"/>
              <a:buChar char=" "/>
            </a:pPr>
            <a:r>
              <a:rPr b="1" lang="en-US" sz="2200" spc="-1" strike="noStrike">
                <a:solidFill>
                  <a:srgbClr val="000000"/>
                </a:solidFill>
                <a:latin typeface="Tw Cen MT"/>
              </a:rPr>
              <a:t>Raspberry Pi – Basic Setup without Monitor and Keyboard (Headless Setup)</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1" lang="en-US" sz="2200" spc="-1" strike="noStrike">
                <a:solidFill>
                  <a:srgbClr val="000000"/>
                </a:solidFill>
                <a:latin typeface="Tw Cen MT"/>
              </a:rPr>
              <a:t> </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we will see how to setup the Raspberry Pi without monitor and keyboard. This type of setup is often called as Headless Setup of Raspberry Pi. Before going in to the details of the basic setup, let us take a brief look at the high performance single board computer – The Raspberry Pi.</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b="0" lang="en-US" sz="2200" spc="-1" strike="noStrike">
                <a:solidFill>
                  <a:srgbClr val="000000"/>
                </a:solidFill>
                <a:latin typeface="Tw Cen MT"/>
              </a:rPr>
              <a:t>Raspberry Pi is small pocket sized computer developed by the Raspberry Pi Foundation of the United Kingdom. Although the main reason for developing the Raspberry Pi series was to teach the basics of computer science and programming to the school students, the Raspberry Pi has reached in to a wider range of user like makers, hobbyists, electronics enthusiasts and even in the field of robotics.</a:t>
            </a: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024200" y="585360"/>
            <a:ext cx="9719640" cy="1499400"/>
          </a:xfrm>
          <a:prstGeom prst="rect">
            <a:avLst/>
          </a:prstGeom>
          <a:noFill/>
          <a:ln>
            <a:noFill/>
          </a:ln>
        </p:spPr>
        <p:txBody>
          <a:bodyPr anchor="ctr">
            <a:normAutofit/>
          </a:bodyPr>
          <a:p>
            <a:pPr>
              <a:lnSpc>
                <a:spcPct val="80000"/>
              </a:lnSpc>
            </a:pPr>
            <a:r>
              <a:rPr b="1" lang="en-US" sz="5000" spc="97" strike="noStrike" cap="all">
                <a:solidFill>
                  <a:srgbClr val="0d0d0d"/>
                </a:solidFill>
                <a:latin typeface="Tw Cen MT Condensed"/>
              </a:rPr>
              <a:t>Hardware needed for Headless setup of Raspberry Pi</a:t>
            </a:r>
            <a:br/>
            <a:endParaRPr b="0" lang="en-US" sz="5000" spc="-1" strike="noStrike">
              <a:solidFill>
                <a:srgbClr val="000000"/>
              </a:solidFill>
              <a:latin typeface="Tw Cen MT"/>
            </a:endParaRPr>
          </a:p>
        </p:txBody>
      </p:sp>
      <p:sp>
        <p:nvSpPr>
          <p:cNvPr id="97" name="CustomShape 2"/>
          <p:cNvSpPr/>
          <p:nvPr/>
        </p:nvSpPr>
        <p:spPr>
          <a:xfrm>
            <a:off x="718200" y="2374560"/>
            <a:ext cx="11382480" cy="2010240"/>
          </a:xfrm>
          <a:prstGeom prst="rect">
            <a:avLst/>
          </a:prstGeom>
          <a:noFill/>
          <a:ln>
            <a:noFill/>
          </a:ln>
        </p:spPr>
        <p:style>
          <a:lnRef idx="0"/>
          <a:fillRef idx="0"/>
          <a:effectRef idx="0"/>
          <a:fontRef idx="minor"/>
        </p:style>
        <p:txBody>
          <a:bodyPr wrap="none" anchor="ctr"/>
          <a:p>
            <a:pPr>
              <a:lnSpc>
                <a:spcPct val="100000"/>
              </a:lnSpc>
            </a:pPr>
            <a:r>
              <a:rPr b="0" lang="en-IN" sz="1400" spc="-1" strike="noStrike">
                <a:solidFill>
                  <a:srgbClr val="333333"/>
                </a:solidFill>
                <a:latin typeface="Arial"/>
                <a:ea typeface="Times New Roman"/>
              </a:rPr>
              <a:t>First, let us gather all the hardware components required for the setup. In order to setup the Raspberry Pi, we need the following components.</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A Computer with Internet connection (Laptop or Desktop)</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Raspberry Pi 3</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5V – 2A Power Supply (Recommended by the Raspberry Pi) with microUSB connector</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MicroSD Card (minimum 8GB)</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SD Card Adapter (USB type or standard SD Adapter)</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Ethernet Cable (in addition to the one used for computer)</a:t>
            </a:r>
            <a:endParaRPr b="0" lang="en-IN" sz="1400" spc="-1" strike="noStrike">
              <a:latin typeface="Arial"/>
            </a:endParaRPr>
          </a:p>
          <a:p>
            <a:pPr indent="450720">
              <a:lnSpc>
                <a:spcPct val="100000"/>
              </a:lnSpc>
              <a:buClr>
                <a:srgbClr val="333333"/>
              </a:buClr>
              <a:buFont typeface="Symbol" charset="2"/>
              <a:buChar char=""/>
            </a:pPr>
            <a:r>
              <a:rPr b="0" lang="en-IN" sz="1400" spc="-1" strike="noStrike">
                <a:solidFill>
                  <a:srgbClr val="333333"/>
                </a:solidFill>
                <a:latin typeface="Arial"/>
                <a:ea typeface="Times New Roman"/>
              </a:rPr>
              <a:t>Access to the internet router (if no access, do not worry, we have an alternative)</a:t>
            </a:r>
            <a:endParaRPr b="0" lang="en-IN" sz="1400" spc="-1" strike="noStrike">
              <a:latin typeface="Arial"/>
            </a:endParaRPr>
          </a:p>
          <a:p>
            <a:pPr>
              <a:lnSpc>
                <a:spcPct val="100000"/>
              </a:lnSpc>
            </a:pPr>
            <a:endParaRPr b="0" lang="en-IN" sz="1400" spc="-1" strike="noStrike">
              <a:latin typeface="Arial"/>
            </a:endParaRPr>
          </a:p>
        </p:txBody>
      </p:sp>
      <p:pic>
        <p:nvPicPr>
          <p:cNvPr id="98" name="Picture 4" descr=""/>
          <p:cNvPicPr/>
          <p:nvPr/>
        </p:nvPicPr>
        <p:blipFill>
          <a:blip r:embed="rId1"/>
          <a:stretch/>
        </p:blipFill>
        <p:spPr>
          <a:xfrm>
            <a:off x="1024200" y="4779000"/>
            <a:ext cx="2599920" cy="1456920"/>
          </a:xfrm>
          <a:prstGeom prst="rect">
            <a:avLst/>
          </a:prstGeom>
          <a:ln>
            <a:noFill/>
          </a:ln>
        </p:spPr>
      </p:pic>
      <p:sp>
        <p:nvSpPr>
          <p:cNvPr id="99" name="CustomShape 3"/>
          <p:cNvSpPr/>
          <p:nvPr/>
        </p:nvSpPr>
        <p:spPr>
          <a:xfrm>
            <a:off x="0" y="1878120"/>
            <a:ext cx="12191760" cy="360"/>
          </a:xfrm>
          <a:prstGeom prst="rect">
            <a:avLst/>
          </a:prstGeom>
          <a:solidFill>
            <a:srgbClr val="ffffff"/>
          </a:solid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Content Placeholder 3" descr=""/>
          <p:cNvPicPr/>
          <p:nvPr/>
        </p:nvPicPr>
        <p:blipFill>
          <a:blip r:embed="rId1"/>
          <a:srcRect l="14266" t="32677" r="74863" b="21708"/>
          <a:stretch/>
        </p:blipFill>
        <p:spPr>
          <a:xfrm>
            <a:off x="4870080" y="1069920"/>
            <a:ext cx="2451240" cy="57877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Content Placeholder 3" descr=""/>
          <p:cNvPicPr/>
          <p:nvPr/>
        </p:nvPicPr>
        <p:blipFill>
          <a:blip r:embed="rId1"/>
          <a:srcRect l="30347" t="32672" r="58951" b="21732"/>
          <a:stretch/>
        </p:blipFill>
        <p:spPr>
          <a:xfrm>
            <a:off x="4856760" y="459720"/>
            <a:ext cx="2477880" cy="5938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Content Placeholder 3" descr=""/>
          <p:cNvPicPr/>
          <p:nvPr/>
        </p:nvPicPr>
        <p:blipFill>
          <a:blip r:embed="rId1"/>
          <a:srcRect l="47048" t="32672" r="42220" b="22461"/>
          <a:stretch/>
        </p:blipFill>
        <p:spPr>
          <a:xfrm>
            <a:off x="4764240" y="593280"/>
            <a:ext cx="2663280" cy="62643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211</TotalTime>
  <Application>LibreOffice/6.0.3.2$Linux_X86_64 LibreOffice_project/00m0$Build-2</Application>
  <Words>225</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2018-02-12T06:28:22Z</dcterms:created>
  <dc:creator>Ayush Sharma</dc:creator>
  <dc:description/>
  <dc:language>en-IN</dc:language>
  <cp:lastModifiedBy/>
  <dcterms:modified xsi:type="dcterms:W3CDTF">2018-08-26T23:20:26Z</dcterms:modified>
  <cp:revision>10</cp:revision>
  <dc:subject/>
  <dc:title>Kitchen automatiom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