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84" r:id="rId3"/>
    <p:sldId id="257" r:id="rId4"/>
    <p:sldId id="285" r:id="rId5"/>
    <p:sldId id="286" r:id="rId6"/>
    <p:sldId id="258" r:id="rId7"/>
    <p:sldId id="259" r:id="rId8"/>
    <p:sldId id="260" r:id="rId9"/>
    <p:sldId id="272" r:id="rId10"/>
    <p:sldId id="261" r:id="rId11"/>
    <p:sldId id="281" r:id="rId12"/>
    <p:sldId id="262" r:id="rId13"/>
    <p:sldId id="287" r:id="rId14"/>
    <p:sldId id="288" r:id="rId15"/>
    <p:sldId id="270" r:id="rId16"/>
    <p:sldId id="271" r:id="rId17"/>
    <p:sldId id="28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E3515B-3685-4766-9702-98F9C96D58C4}">
          <p14:sldIdLst>
            <p14:sldId id="256"/>
            <p14:sldId id="284"/>
            <p14:sldId id="257"/>
            <p14:sldId id="285"/>
            <p14:sldId id="286"/>
            <p14:sldId id="258"/>
            <p14:sldId id="259"/>
            <p14:sldId id="260"/>
            <p14:sldId id="272"/>
            <p14:sldId id="261"/>
            <p14:sldId id="281"/>
            <p14:sldId id="262"/>
            <p14:sldId id="287"/>
            <p14:sldId id="288"/>
            <p14:sldId id="270"/>
            <p14:sldId id="271"/>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n\Downloads\Social%20Media%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n\Downloads\Social%20Media%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n\Downloads\Social%20Media%20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n\Downloads\Social%20Media%20Exce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n\Downloads\Social%20Media%20Excel.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Media Excel.xlsx]Sheet1!PivotTable23</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Engagament</a:t>
            </a:r>
            <a:r>
              <a:rPr lang="en-US" baseline="0"/>
              <a:t> of Users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3"/>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s>
    <c:plotArea>
      <c:layout>
        <c:manualLayout>
          <c:layoutTarget val="inner"/>
          <c:xMode val="edge"/>
          <c:yMode val="edge"/>
          <c:x val="5.6778134347531442E-2"/>
          <c:y val="0.20909286247054776"/>
          <c:w val="0.51098735599124001"/>
          <c:h val="0.7909071375294523"/>
        </c:manualLayout>
      </c:layout>
      <c:pieChart>
        <c:varyColors val="1"/>
        <c:ser>
          <c:idx val="0"/>
          <c:order val="0"/>
          <c:tx>
            <c:strRef>
              <c:f>Sheet1!$AA$7</c:f>
              <c:strCache>
                <c:ptCount val="1"/>
                <c:pt idx="0">
                  <c:v>Total</c:v>
                </c:pt>
              </c:strCache>
            </c:strRef>
          </c:tx>
          <c:explosion val="8"/>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Sheet1!$Z$8:$Z$11</c:f>
              <c:strCache>
                <c:ptCount val="3"/>
                <c:pt idx="0">
                  <c:v>Ative Users</c:v>
                </c:pt>
                <c:pt idx="1">
                  <c:v>Inactive Users</c:v>
                </c:pt>
                <c:pt idx="2">
                  <c:v>Moderately Active Users</c:v>
                </c:pt>
              </c:strCache>
            </c:strRef>
          </c:cat>
          <c:val>
            <c:numRef>
              <c:f>Sheet1!$AA$8:$AA$11</c:f>
              <c:numCache>
                <c:formatCode>General</c:formatCode>
                <c:ptCount val="3"/>
                <c:pt idx="0">
                  <c:v>30</c:v>
                </c:pt>
                <c:pt idx="1">
                  <c:v>36</c:v>
                </c:pt>
                <c:pt idx="2">
                  <c:v>34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4281600019325724"/>
          <c:y val="0.38359054827699191"/>
          <c:w val="0.33800925370227358"/>
          <c:h val="0.3169325533186572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Engaged User</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6580927384076991E-2"/>
          <c:y val="0.17171296296296296"/>
          <c:w val="0.90286351706036749"/>
          <c:h val="0.42053769320501605"/>
        </c:manualLayout>
      </c:layout>
      <c:barChart>
        <c:barDir val="col"/>
        <c:grouping val="clustered"/>
        <c:varyColors val="0"/>
        <c:ser>
          <c:idx val="0"/>
          <c:order val="0"/>
          <c:tx>
            <c:strRef>
              <c:f>Sheet1!$A$126:$B$126</c:f>
              <c:strCache>
                <c:ptCount val="2"/>
                <c:pt idx="0">
                  <c:v>73</c:v>
                </c:pt>
                <c:pt idx="1">
                  <c:v>Jaylan.Lakin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Sheet1!$C$125</c:f>
              <c:strCache>
                <c:ptCount val="1"/>
                <c:pt idx="0">
                  <c:v>engagement_rate</c:v>
                </c:pt>
              </c:strCache>
            </c:strRef>
          </c:cat>
          <c:val>
            <c:numRef>
              <c:f>Sheet1!$C$126</c:f>
              <c:numCache>
                <c:formatCode>General</c:formatCode>
                <c:ptCount val="1"/>
                <c:pt idx="0">
                  <c:v>36</c:v>
                </c:pt>
              </c:numCache>
            </c:numRef>
          </c:val>
        </c:ser>
        <c:ser>
          <c:idx val="1"/>
          <c:order val="1"/>
          <c:tx>
            <c:strRef>
              <c:f>Sheet1!$A$127:$B$127</c:f>
              <c:strCache>
                <c:ptCount val="2"/>
                <c:pt idx="0">
                  <c:v>31</c:v>
                </c:pt>
                <c:pt idx="1">
                  <c:v>Aiyana_Hoeger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Sheet1!$C$125</c:f>
              <c:strCache>
                <c:ptCount val="1"/>
                <c:pt idx="0">
                  <c:v>engagement_rate</c:v>
                </c:pt>
              </c:strCache>
            </c:strRef>
          </c:cat>
          <c:val>
            <c:numRef>
              <c:f>Sheet1!$C$127</c:f>
              <c:numCache>
                <c:formatCode>General</c:formatCode>
                <c:ptCount val="1"/>
                <c:pt idx="0">
                  <c:v>36</c:v>
                </c:pt>
              </c:numCache>
            </c:numRef>
          </c:val>
        </c:ser>
        <c:ser>
          <c:idx val="2"/>
          <c:order val="2"/>
          <c:tx>
            <c:strRef>
              <c:f>Sheet1!$A$128:$B$128</c:f>
              <c:strCache>
                <c:ptCount val="2"/>
                <c:pt idx="0">
                  <c:v>48</c:v>
                </c:pt>
                <c:pt idx="1">
                  <c:v>Granville_Kutch</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Sheet1!$C$125</c:f>
              <c:strCache>
                <c:ptCount val="1"/>
                <c:pt idx="0">
                  <c:v>engagement_rate</c:v>
                </c:pt>
              </c:strCache>
            </c:strRef>
          </c:cat>
          <c:val>
            <c:numRef>
              <c:f>Sheet1!$C$128</c:f>
              <c:numCache>
                <c:formatCode>General</c:formatCode>
                <c:ptCount val="1"/>
                <c:pt idx="0">
                  <c:v>35</c:v>
                </c:pt>
              </c:numCache>
            </c:numRef>
          </c:val>
        </c:ser>
        <c:ser>
          <c:idx val="3"/>
          <c:order val="3"/>
          <c:tx>
            <c:strRef>
              <c:f>Sheet1!$A$129:$B$129</c:f>
              <c:strCache>
                <c:ptCount val="2"/>
                <c:pt idx="0">
                  <c:v>55</c:v>
                </c:pt>
                <c:pt idx="1">
                  <c:v>Meggie_Doyle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Sheet1!$C$125</c:f>
              <c:strCache>
                <c:ptCount val="1"/>
                <c:pt idx="0">
                  <c:v>engagement_rate</c:v>
                </c:pt>
              </c:strCache>
            </c:strRef>
          </c:cat>
          <c:val>
            <c:numRef>
              <c:f>Sheet1!$C$129</c:f>
              <c:numCache>
                <c:formatCode>General</c:formatCode>
                <c:ptCount val="1"/>
                <c:pt idx="0">
                  <c:v>35</c:v>
                </c:pt>
              </c:numCache>
            </c:numRef>
          </c:val>
        </c:ser>
        <c:ser>
          <c:idx val="4"/>
          <c:order val="4"/>
          <c:tx>
            <c:strRef>
              <c:f>Sheet1!$A$130:$B$130</c:f>
              <c:strCache>
                <c:ptCount val="2"/>
                <c:pt idx="0">
                  <c:v>87</c:v>
                </c:pt>
                <c:pt idx="1">
                  <c:v>Rick29</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Sheet1!$C$125</c:f>
              <c:strCache>
                <c:ptCount val="1"/>
                <c:pt idx="0">
                  <c:v>engagement_rate</c:v>
                </c:pt>
              </c:strCache>
            </c:strRef>
          </c:cat>
          <c:val>
            <c:numRef>
              <c:f>Sheet1!$C$130</c:f>
              <c:numCache>
                <c:formatCode>General</c:formatCode>
                <c:ptCount val="1"/>
                <c:pt idx="0">
                  <c:v>34</c:v>
                </c:pt>
              </c:numCache>
            </c:numRef>
          </c:val>
        </c:ser>
        <c:ser>
          <c:idx val="5"/>
          <c:order val="5"/>
          <c:tx>
            <c:strRef>
              <c:f>Sheet1!$A$131:$B$131</c:f>
              <c:strCache>
                <c:ptCount val="2"/>
                <c:pt idx="0">
                  <c:v>96</c:v>
                </c:pt>
                <c:pt idx="1">
                  <c:v>Keenan.Schamberger60</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Sheet1!$C$125</c:f>
              <c:strCache>
                <c:ptCount val="1"/>
                <c:pt idx="0">
                  <c:v>engagement_rate</c:v>
                </c:pt>
              </c:strCache>
            </c:strRef>
          </c:cat>
          <c:val>
            <c:numRef>
              <c:f>Sheet1!$C$131</c:f>
              <c:numCache>
                <c:formatCode>General</c:formatCode>
                <c:ptCount val="1"/>
                <c:pt idx="0">
                  <c:v>33.666699999999999</c:v>
                </c:pt>
              </c:numCache>
            </c:numRef>
          </c:val>
        </c:ser>
        <c:ser>
          <c:idx val="6"/>
          <c:order val="6"/>
          <c:tx>
            <c:strRef>
              <c:f>Sheet1!$A$132:$B$132</c:f>
              <c:strCache>
                <c:ptCount val="2"/>
                <c:pt idx="0">
                  <c:v>69</c:v>
                </c:pt>
                <c:pt idx="1">
                  <c:v>Karley_Bosco</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Sheet1!$C$125</c:f>
              <c:strCache>
                <c:ptCount val="1"/>
                <c:pt idx="0">
                  <c:v>engagement_rate</c:v>
                </c:pt>
              </c:strCache>
            </c:strRef>
          </c:cat>
          <c:val>
            <c:numRef>
              <c:f>Sheet1!$C$132</c:f>
              <c:numCache>
                <c:formatCode>General</c:formatCode>
                <c:ptCount val="1"/>
                <c:pt idx="0">
                  <c:v>33</c:v>
                </c:pt>
              </c:numCache>
            </c:numRef>
          </c:val>
        </c:ser>
        <c:ser>
          <c:idx val="7"/>
          <c:order val="7"/>
          <c:tx>
            <c:strRef>
              <c:f>Sheet1!$A$133:$B$133</c:f>
              <c:strCache>
                <c:ptCount val="2"/>
                <c:pt idx="0">
                  <c:v>16</c:v>
                </c:pt>
                <c:pt idx="1">
                  <c:v>Annalise.McKenzie16</c:v>
                </c:pt>
              </c:strCache>
            </c:strRef>
          </c:tx>
          <c:spPr>
            <a:solidFill>
              <a:schemeClr val="accent2">
                <a:lumMod val="60000"/>
              </a:schemeClr>
            </a:solidFill>
            <a:ln>
              <a:noFill/>
            </a:ln>
            <a:effectLst/>
          </c:spPr>
          <c:invertIfNegative val="0"/>
          <c:dLbls>
            <c:dLbl>
              <c:idx val="0"/>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Sheet1!$C$125</c:f>
              <c:strCache>
                <c:ptCount val="1"/>
                <c:pt idx="0">
                  <c:v>engagement_rate</c:v>
                </c:pt>
              </c:strCache>
            </c:strRef>
          </c:cat>
          <c:val>
            <c:numRef>
              <c:f>Sheet1!$C$133</c:f>
              <c:numCache>
                <c:formatCode>General</c:formatCode>
                <c:ptCount val="1"/>
                <c:pt idx="0">
                  <c:v>32.5</c:v>
                </c:pt>
              </c:numCache>
            </c:numRef>
          </c:val>
        </c:ser>
        <c:ser>
          <c:idx val="8"/>
          <c:order val="8"/>
          <c:tx>
            <c:strRef>
              <c:f>Sheet1!$A$134:$B$134</c:f>
              <c:strCache>
                <c:ptCount val="2"/>
                <c:pt idx="0">
                  <c:v>9</c:v>
                </c:pt>
                <c:pt idx="1">
                  <c:v>Gus93</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Sheet1!$C$125</c:f>
              <c:strCache>
                <c:ptCount val="1"/>
                <c:pt idx="0">
                  <c:v>engagement_rate</c:v>
                </c:pt>
              </c:strCache>
            </c:strRef>
          </c:cat>
          <c:val>
            <c:numRef>
              <c:f>Sheet1!$C$134</c:f>
              <c:numCache>
                <c:formatCode>General</c:formatCode>
                <c:ptCount val="1"/>
                <c:pt idx="0">
                  <c:v>32.5</c:v>
                </c:pt>
              </c:numCache>
            </c:numRef>
          </c:val>
        </c:ser>
        <c:ser>
          <c:idx val="9"/>
          <c:order val="9"/>
          <c:tx>
            <c:strRef>
              <c:f>Sheet1!$A$135:$B$135</c:f>
              <c:strCache>
                <c:ptCount val="2"/>
                <c:pt idx="0">
                  <c:v>22</c:v>
                </c:pt>
                <c:pt idx="1">
                  <c:v>Kenneth64</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Sheet1!$C$125</c:f>
              <c:strCache>
                <c:ptCount val="1"/>
                <c:pt idx="0">
                  <c:v>engagement_rate</c:v>
                </c:pt>
              </c:strCache>
            </c:strRef>
          </c:cat>
          <c:val>
            <c:numRef>
              <c:f>Sheet1!$C$135</c:f>
              <c:numCache>
                <c:formatCode>General</c:formatCode>
                <c:ptCount val="1"/>
                <c:pt idx="0">
                  <c:v>32</c:v>
                </c:pt>
              </c:numCache>
            </c:numRef>
          </c:val>
        </c:ser>
        <c:dLbls>
          <c:showLegendKey val="0"/>
          <c:showVal val="0"/>
          <c:showCatName val="0"/>
          <c:showSerName val="0"/>
          <c:showPercent val="0"/>
          <c:showBubbleSize val="0"/>
        </c:dLbls>
        <c:gapWidth val="219"/>
        <c:overlap val="-27"/>
        <c:axId val="411778968"/>
        <c:axId val="411782104"/>
      </c:barChart>
      <c:catAx>
        <c:axId val="411778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1782104"/>
        <c:crosses val="autoZero"/>
        <c:auto val="1"/>
        <c:lblAlgn val="ctr"/>
        <c:lblOffset val="100"/>
        <c:noMultiLvlLbl val="0"/>
      </c:catAx>
      <c:valAx>
        <c:axId val="411782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1778968"/>
        <c:crosses val="autoZero"/>
        <c:crossBetween val="between"/>
      </c:valAx>
      <c:spPr>
        <a:noFill/>
        <a:ln>
          <a:noFill/>
        </a:ln>
        <a:effectLst/>
      </c:spPr>
    </c:plotArea>
    <c:legend>
      <c:legendPos val="b"/>
      <c:layout>
        <c:manualLayout>
          <c:xMode val="edge"/>
          <c:yMode val="edge"/>
          <c:x val="4.1078521434820645E-2"/>
          <c:y val="0.69502041411490234"/>
          <c:w val="0.90117629046369196"/>
          <c:h val="0.2772018081073199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Avg_likes for tags</a:t>
            </a:r>
          </a:p>
        </c:rich>
      </c:tx>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Sheet1!$B$379</c:f>
              <c:strCache>
                <c:ptCount val="1"/>
                <c:pt idx="0">
                  <c:v>avg_likes</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delete val="1"/>
          </c:dLbls>
          <c:cat>
            <c:strRef>
              <c:f>Sheet1!$A$380:$A$400</c:f>
              <c:strCache>
                <c:ptCount val="21"/>
                <c:pt idx="0">
                  <c:v>dreamy</c:v>
                </c:pt>
                <c:pt idx="1">
                  <c:v>beauty</c:v>
                </c:pt>
                <c:pt idx="2">
                  <c:v>stunning</c:v>
                </c:pt>
                <c:pt idx="3">
                  <c:v>delicious</c:v>
                </c:pt>
                <c:pt idx="4">
                  <c:v>foodie</c:v>
                </c:pt>
                <c:pt idx="5">
                  <c:v>happy</c:v>
                </c:pt>
                <c:pt idx="6">
                  <c:v>hair</c:v>
                </c:pt>
                <c:pt idx="7">
                  <c:v>photography</c:v>
                </c:pt>
                <c:pt idx="8">
                  <c:v>beach</c:v>
                </c:pt>
                <c:pt idx="9">
                  <c:v>style</c:v>
                </c:pt>
                <c:pt idx="10">
                  <c:v>smile</c:v>
                </c:pt>
                <c:pt idx="11">
                  <c:v>concert</c:v>
                </c:pt>
                <c:pt idx="12">
                  <c:v>fun</c:v>
                </c:pt>
                <c:pt idx="13">
                  <c:v>sunset</c:v>
                </c:pt>
                <c:pt idx="14">
                  <c:v>lol</c:v>
                </c:pt>
                <c:pt idx="15">
                  <c:v>drunk</c:v>
                </c:pt>
                <c:pt idx="16">
                  <c:v>party</c:v>
                </c:pt>
                <c:pt idx="17">
                  <c:v>food</c:v>
                </c:pt>
                <c:pt idx="18">
                  <c:v>sunrise</c:v>
                </c:pt>
                <c:pt idx="19">
                  <c:v>fashion</c:v>
                </c:pt>
                <c:pt idx="20">
                  <c:v>landscape</c:v>
                </c:pt>
              </c:strCache>
            </c:strRef>
          </c:cat>
          <c:val>
            <c:numRef>
              <c:f>Sheet1!$B$380:$B$400</c:f>
              <c:numCache>
                <c:formatCode>General</c:formatCode>
                <c:ptCount val="21"/>
                <c:pt idx="0">
                  <c:v>35.75</c:v>
                </c:pt>
                <c:pt idx="1">
                  <c:v>34.950000000000003</c:v>
                </c:pt>
                <c:pt idx="2">
                  <c:v>34.9375</c:v>
                </c:pt>
                <c:pt idx="3">
                  <c:v>34.933300000000003</c:v>
                </c:pt>
                <c:pt idx="4">
                  <c:v>34.7273</c:v>
                </c:pt>
                <c:pt idx="5">
                  <c:v>34.590899999999998</c:v>
                </c:pt>
                <c:pt idx="6">
                  <c:v>34.521700000000003</c:v>
                </c:pt>
                <c:pt idx="7">
                  <c:v>34.5</c:v>
                </c:pt>
                <c:pt idx="8">
                  <c:v>34.476199999999999</c:v>
                </c:pt>
                <c:pt idx="9">
                  <c:v>34.470599999999997</c:v>
                </c:pt>
                <c:pt idx="10">
                  <c:v>34.457599999999999</c:v>
                </c:pt>
                <c:pt idx="11">
                  <c:v>34.375</c:v>
                </c:pt>
                <c:pt idx="12">
                  <c:v>34.236800000000002</c:v>
                </c:pt>
                <c:pt idx="13">
                  <c:v>34.210500000000003</c:v>
                </c:pt>
                <c:pt idx="14">
                  <c:v>34.208300000000001</c:v>
                </c:pt>
                <c:pt idx="15">
                  <c:v>34.052599999999998</c:v>
                </c:pt>
                <c:pt idx="16">
                  <c:v>33.923099999999998</c:v>
                </c:pt>
                <c:pt idx="17">
                  <c:v>33.833300000000001</c:v>
                </c:pt>
                <c:pt idx="18">
                  <c:v>33.764699999999998</c:v>
                </c:pt>
                <c:pt idx="19">
                  <c:v>33.684199999999997</c:v>
                </c:pt>
                <c:pt idx="20">
                  <c:v>33.588200000000001</c:v>
                </c:pt>
              </c:numCache>
            </c:numRef>
          </c:val>
        </c:ser>
        <c:dLbls>
          <c:dLblPos val="inEnd"/>
          <c:showLegendKey val="0"/>
          <c:showVal val="1"/>
          <c:showCatName val="0"/>
          <c:showSerName val="0"/>
          <c:showPercent val="0"/>
          <c:showBubbleSize val="0"/>
        </c:dLbls>
        <c:gapWidth val="41"/>
        <c:axId val="404604280"/>
        <c:axId val="404602712"/>
      </c:barChart>
      <c:catAx>
        <c:axId val="4046042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404602712"/>
        <c:crosses val="autoZero"/>
        <c:auto val="1"/>
        <c:lblAlgn val="ctr"/>
        <c:lblOffset val="100"/>
        <c:noMultiLvlLbl val="0"/>
      </c:catAx>
      <c:valAx>
        <c:axId val="404602712"/>
        <c:scaling>
          <c:orientation val="minMax"/>
        </c:scaling>
        <c:delete val="1"/>
        <c:axPos val="l"/>
        <c:numFmt formatCode="General" sourceLinked="1"/>
        <c:majorTickMark val="none"/>
        <c:minorTickMark val="none"/>
        <c:tickLblPos val="nextTo"/>
        <c:crossAx val="404604280"/>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Top User Engagament based on Follower, likes, and Comments</a:t>
            </a:r>
          </a:p>
        </c:rich>
      </c:tx>
      <c:layout>
        <c:manualLayout>
          <c:xMode val="edge"/>
          <c:yMode val="edge"/>
          <c:x val="0.11484011373578303"/>
          <c:y val="2.5039119516777852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7.9247594050743664E-2"/>
          <c:y val="0.20523731630585582"/>
          <c:w val="0.89019685039370078"/>
          <c:h val="0.54548351023815822"/>
        </c:manualLayout>
      </c:layout>
      <c:barChart>
        <c:barDir val="col"/>
        <c:grouping val="clustered"/>
        <c:varyColors val="0"/>
        <c:ser>
          <c:idx val="0"/>
          <c:order val="0"/>
          <c:tx>
            <c:strRef>
              <c:f>Sheet1!$T$125</c:f>
              <c:strCache>
                <c:ptCount val="1"/>
                <c:pt idx="0">
                  <c:v>Follower_count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multiLvlStrRef>
              <c:f>Sheet1!$R$126:$S$135</c:f>
              <c:multiLvlStrCache>
                <c:ptCount val="10"/>
                <c:lvl>
                  <c:pt idx="0">
                    <c:v>Janet.Armstrong</c:v>
                  </c:pt>
                  <c:pt idx="1">
                    <c:v>Alexandro35</c:v>
                  </c:pt>
                  <c:pt idx="2">
                    <c:v>Zack_Kemmer93</c:v>
                  </c:pt>
                  <c:pt idx="3">
                    <c:v>Justina.Gaylord27</c:v>
                  </c:pt>
                  <c:pt idx="4">
                    <c:v>Adelle96</c:v>
                  </c:pt>
                  <c:pt idx="5">
                    <c:v>Kathryn80</c:v>
                  </c:pt>
                  <c:pt idx="6">
                    <c:v>Yvette.Gottlieb91</c:v>
                  </c:pt>
                  <c:pt idx="7">
                    <c:v>Colten.Harris76</c:v>
                  </c:pt>
                  <c:pt idx="8">
                    <c:v>Travon.Waters</c:v>
                  </c:pt>
                  <c:pt idx="9">
                    <c:v>Harrison.Beatty50</c:v>
                  </c:pt>
                </c:lvl>
                <c:lvl>
                  <c:pt idx="0">
                    <c:v>43</c:v>
                  </c:pt>
                  <c:pt idx="1">
                    <c:v>13</c:v>
                  </c:pt>
                  <c:pt idx="2">
                    <c:v>52</c:v>
                  </c:pt>
                  <c:pt idx="3">
                    <c:v>11</c:v>
                  </c:pt>
                  <c:pt idx="4">
                    <c:v>65</c:v>
                  </c:pt>
                  <c:pt idx="5">
                    <c:v>72</c:v>
                  </c:pt>
                  <c:pt idx="6">
                    <c:v>33</c:v>
                  </c:pt>
                  <c:pt idx="7">
                    <c:v>78</c:v>
                  </c:pt>
                  <c:pt idx="8">
                    <c:v>6</c:v>
                  </c:pt>
                  <c:pt idx="9">
                    <c:v>47</c:v>
                  </c:pt>
                </c:lvl>
              </c:multiLvlStrCache>
            </c:multiLvlStrRef>
          </c:cat>
          <c:val>
            <c:numRef>
              <c:f>Sheet1!$T$126:$T$135</c:f>
              <c:numCache>
                <c:formatCode>General</c:formatCode>
                <c:ptCount val="10"/>
                <c:pt idx="0">
                  <c:v>99</c:v>
                </c:pt>
                <c:pt idx="1">
                  <c:v>99</c:v>
                </c:pt>
                <c:pt idx="2">
                  <c:v>99</c:v>
                </c:pt>
                <c:pt idx="3">
                  <c:v>99</c:v>
                </c:pt>
                <c:pt idx="4">
                  <c:v>99</c:v>
                </c:pt>
                <c:pt idx="5">
                  <c:v>99</c:v>
                </c:pt>
                <c:pt idx="6">
                  <c:v>99</c:v>
                </c:pt>
                <c:pt idx="7">
                  <c:v>99</c:v>
                </c:pt>
                <c:pt idx="8">
                  <c:v>99</c:v>
                </c:pt>
                <c:pt idx="9">
                  <c:v>99</c:v>
                </c:pt>
              </c:numCache>
            </c:numRef>
          </c:val>
        </c:ser>
        <c:ser>
          <c:idx val="1"/>
          <c:order val="1"/>
          <c:tx>
            <c:strRef>
              <c:f>Sheet1!$U$125</c:f>
              <c:strCache>
                <c:ptCount val="1"/>
                <c:pt idx="0">
                  <c:v>Total_likes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multiLvlStrRef>
              <c:f>Sheet1!$R$126:$S$135</c:f>
              <c:multiLvlStrCache>
                <c:ptCount val="10"/>
                <c:lvl>
                  <c:pt idx="0">
                    <c:v>Janet.Armstrong</c:v>
                  </c:pt>
                  <c:pt idx="1">
                    <c:v>Alexandro35</c:v>
                  </c:pt>
                  <c:pt idx="2">
                    <c:v>Zack_Kemmer93</c:v>
                  </c:pt>
                  <c:pt idx="3">
                    <c:v>Justina.Gaylord27</c:v>
                  </c:pt>
                  <c:pt idx="4">
                    <c:v>Adelle96</c:v>
                  </c:pt>
                  <c:pt idx="5">
                    <c:v>Kathryn80</c:v>
                  </c:pt>
                  <c:pt idx="6">
                    <c:v>Yvette.Gottlieb91</c:v>
                  </c:pt>
                  <c:pt idx="7">
                    <c:v>Colten.Harris76</c:v>
                  </c:pt>
                  <c:pt idx="8">
                    <c:v>Travon.Waters</c:v>
                  </c:pt>
                  <c:pt idx="9">
                    <c:v>Harrison.Beatty50</c:v>
                  </c:pt>
                </c:lvl>
                <c:lvl>
                  <c:pt idx="0">
                    <c:v>43</c:v>
                  </c:pt>
                  <c:pt idx="1">
                    <c:v>13</c:v>
                  </c:pt>
                  <c:pt idx="2">
                    <c:v>52</c:v>
                  </c:pt>
                  <c:pt idx="3">
                    <c:v>11</c:v>
                  </c:pt>
                  <c:pt idx="4">
                    <c:v>65</c:v>
                  </c:pt>
                  <c:pt idx="5">
                    <c:v>72</c:v>
                  </c:pt>
                  <c:pt idx="6">
                    <c:v>33</c:v>
                  </c:pt>
                  <c:pt idx="7">
                    <c:v>78</c:v>
                  </c:pt>
                  <c:pt idx="8">
                    <c:v>6</c:v>
                  </c:pt>
                  <c:pt idx="9">
                    <c:v>47</c:v>
                  </c:pt>
                </c:lvl>
              </c:multiLvlStrCache>
            </c:multiLvlStrRef>
          </c:cat>
          <c:val>
            <c:numRef>
              <c:f>Sheet1!$U$126:$U$135</c:f>
              <c:numCache>
                <c:formatCode>General</c:formatCode>
                <c:ptCount val="10"/>
                <c:pt idx="0">
                  <c:v>68</c:v>
                </c:pt>
                <c:pt idx="1">
                  <c:v>72</c:v>
                </c:pt>
                <c:pt idx="2">
                  <c:v>68</c:v>
                </c:pt>
                <c:pt idx="3">
                  <c:v>69</c:v>
                </c:pt>
                <c:pt idx="4">
                  <c:v>72</c:v>
                </c:pt>
                <c:pt idx="5">
                  <c:v>64</c:v>
                </c:pt>
                <c:pt idx="6">
                  <c:v>69</c:v>
                </c:pt>
                <c:pt idx="7">
                  <c:v>66</c:v>
                </c:pt>
                <c:pt idx="8">
                  <c:v>69</c:v>
                </c:pt>
                <c:pt idx="9">
                  <c:v>60</c:v>
                </c:pt>
              </c:numCache>
            </c:numRef>
          </c:val>
        </c:ser>
        <c:ser>
          <c:idx val="2"/>
          <c:order val="2"/>
          <c:tx>
            <c:strRef>
              <c:f>Sheet1!$V$125</c:f>
              <c:strCache>
                <c:ptCount val="1"/>
                <c:pt idx="0">
                  <c:v>Total_comments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multiLvlStrRef>
              <c:f>Sheet1!$R$126:$S$135</c:f>
              <c:multiLvlStrCache>
                <c:ptCount val="10"/>
                <c:lvl>
                  <c:pt idx="0">
                    <c:v>Janet.Armstrong</c:v>
                  </c:pt>
                  <c:pt idx="1">
                    <c:v>Alexandro35</c:v>
                  </c:pt>
                  <c:pt idx="2">
                    <c:v>Zack_Kemmer93</c:v>
                  </c:pt>
                  <c:pt idx="3">
                    <c:v>Justina.Gaylord27</c:v>
                  </c:pt>
                  <c:pt idx="4">
                    <c:v>Adelle96</c:v>
                  </c:pt>
                  <c:pt idx="5">
                    <c:v>Kathryn80</c:v>
                  </c:pt>
                  <c:pt idx="6">
                    <c:v>Yvette.Gottlieb91</c:v>
                  </c:pt>
                  <c:pt idx="7">
                    <c:v>Colten.Harris76</c:v>
                  </c:pt>
                  <c:pt idx="8">
                    <c:v>Travon.Waters</c:v>
                  </c:pt>
                  <c:pt idx="9">
                    <c:v>Harrison.Beatty50</c:v>
                  </c:pt>
                </c:lvl>
                <c:lvl>
                  <c:pt idx="0">
                    <c:v>43</c:v>
                  </c:pt>
                  <c:pt idx="1">
                    <c:v>13</c:v>
                  </c:pt>
                  <c:pt idx="2">
                    <c:v>52</c:v>
                  </c:pt>
                  <c:pt idx="3">
                    <c:v>11</c:v>
                  </c:pt>
                  <c:pt idx="4">
                    <c:v>65</c:v>
                  </c:pt>
                  <c:pt idx="5">
                    <c:v>72</c:v>
                  </c:pt>
                  <c:pt idx="6">
                    <c:v>33</c:v>
                  </c:pt>
                  <c:pt idx="7">
                    <c:v>78</c:v>
                  </c:pt>
                  <c:pt idx="8">
                    <c:v>6</c:v>
                  </c:pt>
                  <c:pt idx="9">
                    <c:v>47</c:v>
                  </c:pt>
                </c:lvl>
              </c:multiLvlStrCache>
            </c:multiLvlStrRef>
          </c:cat>
          <c:val>
            <c:numRef>
              <c:f>Sheet1!$V$126:$V$135</c:f>
              <c:numCache>
                <c:formatCode>General</c:formatCode>
                <c:ptCount val="10"/>
                <c:pt idx="0">
                  <c:v>154</c:v>
                </c:pt>
                <c:pt idx="1">
                  <c:v>148</c:v>
                </c:pt>
                <c:pt idx="2">
                  <c:v>151</c:v>
                </c:pt>
                <c:pt idx="3">
                  <c:v>147</c:v>
                </c:pt>
                <c:pt idx="4">
                  <c:v>142</c:v>
                </c:pt>
                <c:pt idx="5">
                  <c:v>148</c:v>
                </c:pt>
                <c:pt idx="6">
                  <c:v>141</c:v>
                </c:pt>
                <c:pt idx="7">
                  <c:v>143</c:v>
                </c:pt>
                <c:pt idx="8">
                  <c:v>139</c:v>
                </c:pt>
                <c:pt idx="9">
                  <c:v>146</c:v>
                </c:pt>
              </c:numCache>
            </c:numRef>
          </c:val>
        </c:ser>
        <c:ser>
          <c:idx val="3"/>
          <c:order val="3"/>
          <c:tx>
            <c:strRef>
              <c:f>Sheet1!$W$125</c:f>
              <c:strCache>
                <c:ptCount val="1"/>
                <c:pt idx="0">
                  <c:v>Engagement_rate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cat>
            <c:multiLvlStrRef>
              <c:f>Sheet1!$R$126:$S$135</c:f>
              <c:multiLvlStrCache>
                <c:ptCount val="10"/>
                <c:lvl>
                  <c:pt idx="0">
                    <c:v>Janet.Armstrong</c:v>
                  </c:pt>
                  <c:pt idx="1">
                    <c:v>Alexandro35</c:v>
                  </c:pt>
                  <c:pt idx="2">
                    <c:v>Zack_Kemmer93</c:v>
                  </c:pt>
                  <c:pt idx="3">
                    <c:v>Justina.Gaylord27</c:v>
                  </c:pt>
                  <c:pt idx="4">
                    <c:v>Adelle96</c:v>
                  </c:pt>
                  <c:pt idx="5">
                    <c:v>Kathryn80</c:v>
                  </c:pt>
                  <c:pt idx="6">
                    <c:v>Yvette.Gottlieb91</c:v>
                  </c:pt>
                  <c:pt idx="7">
                    <c:v>Colten.Harris76</c:v>
                  </c:pt>
                  <c:pt idx="8">
                    <c:v>Travon.Waters</c:v>
                  </c:pt>
                  <c:pt idx="9">
                    <c:v>Harrison.Beatty50</c:v>
                  </c:pt>
                </c:lvl>
                <c:lvl>
                  <c:pt idx="0">
                    <c:v>43</c:v>
                  </c:pt>
                  <c:pt idx="1">
                    <c:v>13</c:v>
                  </c:pt>
                  <c:pt idx="2">
                    <c:v>52</c:v>
                  </c:pt>
                  <c:pt idx="3">
                    <c:v>11</c:v>
                  </c:pt>
                  <c:pt idx="4">
                    <c:v>65</c:v>
                  </c:pt>
                  <c:pt idx="5">
                    <c:v>72</c:v>
                  </c:pt>
                  <c:pt idx="6">
                    <c:v>33</c:v>
                  </c:pt>
                  <c:pt idx="7">
                    <c:v>78</c:v>
                  </c:pt>
                  <c:pt idx="8">
                    <c:v>6</c:v>
                  </c:pt>
                  <c:pt idx="9">
                    <c:v>47</c:v>
                  </c:pt>
                </c:lvl>
              </c:multiLvlStrCache>
            </c:multiLvlStrRef>
          </c:cat>
          <c:val>
            <c:numRef>
              <c:f>Sheet1!$W$126:$W$135</c:f>
              <c:numCache>
                <c:formatCode>General</c:formatCode>
                <c:ptCount val="10"/>
                <c:pt idx="0">
                  <c:v>222</c:v>
                </c:pt>
                <c:pt idx="1">
                  <c:v>220</c:v>
                </c:pt>
                <c:pt idx="2">
                  <c:v>219</c:v>
                </c:pt>
                <c:pt idx="3">
                  <c:v>216</c:v>
                </c:pt>
                <c:pt idx="4">
                  <c:v>214</c:v>
                </c:pt>
                <c:pt idx="5">
                  <c:v>212</c:v>
                </c:pt>
                <c:pt idx="6">
                  <c:v>210</c:v>
                </c:pt>
                <c:pt idx="7">
                  <c:v>209</c:v>
                </c:pt>
                <c:pt idx="8">
                  <c:v>208</c:v>
                </c:pt>
                <c:pt idx="9">
                  <c:v>206</c:v>
                </c:pt>
              </c:numCache>
            </c:numRef>
          </c:val>
        </c:ser>
        <c:dLbls>
          <c:showLegendKey val="0"/>
          <c:showVal val="0"/>
          <c:showCatName val="0"/>
          <c:showSerName val="0"/>
          <c:showPercent val="0"/>
          <c:showBubbleSize val="0"/>
        </c:dLbls>
        <c:gapWidth val="100"/>
        <c:overlap val="-24"/>
        <c:axId val="404722224"/>
        <c:axId val="404720264"/>
      </c:barChart>
      <c:catAx>
        <c:axId val="40472222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404720264"/>
        <c:crosses val="autoZero"/>
        <c:auto val="1"/>
        <c:lblAlgn val="ctr"/>
        <c:lblOffset val="100"/>
        <c:noMultiLvlLbl val="0"/>
      </c:catAx>
      <c:valAx>
        <c:axId val="40472026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4047222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Tags, likes and comments of Each Users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Sheet1!$C$264</c:f>
              <c:strCache>
                <c:ptCount val="1"/>
                <c:pt idx="0">
                  <c:v>total_likes</c:v>
                </c:pt>
              </c:strCache>
            </c:strRef>
          </c:tx>
          <c:spPr>
            <a:ln w="28575" cap="rnd">
              <a:solidFill>
                <a:schemeClr val="accent1"/>
              </a:solidFill>
              <a:round/>
            </a:ln>
            <a:effectLst/>
          </c:spPr>
          <c:marker>
            <c:symbol val="none"/>
          </c:marker>
          <c:cat>
            <c:multiLvlStrRef>
              <c:f>Sheet1!$A$265:$B$364</c:f>
              <c:multiLvlStrCache>
                <c:ptCount val="100"/>
                <c:lvl>
                  <c:pt idx="0">
                    <c:v>Kenton_Kirlin</c:v>
                  </c:pt>
                  <c:pt idx="1">
                    <c:v>Andre_Purdy85</c:v>
                  </c:pt>
                  <c:pt idx="2">
                    <c:v>Harley_Lind18</c:v>
                  </c:pt>
                  <c:pt idx="3">
                    <c:v>Arely_Bogan63</c:v>
                  </c:pt>
                  <c:pt idx="4">
                    <c:v>Aniya_Hackett</c:v>
                  </c:pt>
                  <c:pt idx="5">
                    <c:v>Travon.Waters</c:v>
                  </c:pt>
                  <c:pt idx="6">
                    <c:v>Kasandra_Homenick</c:v>
                  </c:pt>
                  <c:pt idx="7">
                    <c:v>Tabitha_Schamberger11</c:v>
                  </c:pt>
                  <c:pt idx="8">
                    <c:v>Gus93</c:v>
                  </c:pt>
                  <c:pt idx="9">
                    <c:v>Presley_McClure</c:v>
                  </c:pt>
                  <c:pt idx="10">
                    <c:v>Justina.Gaylord27</c:v>
                  </c:pt>
                  <c:pt idx="11">
                    <c:v>Dereck65</c:v>
                  </c:pt>
                  <c:pt idx="12">
                    <c:v>Alexandro35</c:v>
                  </c:pt>
                  <c:pt idx="13">
                    <c:v>Jaclyn81</c:v>
                  </c:pt>
                  <c:pt idx="14">
                    <c:v>Billy52</c:v>
                  </c:pt>
                  <c:pt idx="15">
                    <c:v>Annalise.McKenzie16</c:v>
                  </c:pt>
                  <c:pt idx="16">
                    <c:v>Norbert_Carroll35</c:v>
                  </c:pt>
                  <c:pt idx="17">
                    <c:v>Odessa2</c:v>
                  </c:pt>
                  <c:pt idx="18">
                    <c:v>Hailee26</c:v>
                  </c:pt>
                  <c:pt idx="19">
                    <c:v>Delpha.Kihn</c:v>
                  </c:pt>
                  <c:pt idx="20">
                    <c:v>Rocio33</c:v>
                  </c:pt>
                  <c:pt idx="21">
                    <c:v>Kenneth64</c:v>
                  </c:pt>
                  <c:pt idx="22">
                    <c:v>Eveline95</c:v>
                  </c:pt>
                  <c:pt idx="23">
                    <c:v>Maxwell.Halvorson</c:v>
                  </c:pt>
                  <c:pt idx="24">
                    <c:v>Tierra.Trantow</c:v>
                  </c:pt>
                  <c:pt idx="25">
                    <c:v>Josianne.Friesen</c:v>
                  </c:pt>
                  <c:pt idx="26">
                    <c:v>Darwin29</c:v>
                  </c:pt>
                  <c:pt idx="27">
                    <c:v>Dario77</c:v>
                  </c:pt>
                  <c:pt idx="28">
                    <c:v>Jaime53</c:v>
                  </c:pt>
                  <c:pt idx="29">
                    <c:v>Kaley9</c:v>
                  </c:pt>
                  <c:pt idx="30">
                    <c:v>Aiyana_Hoeger</c:v>
                  </c:pt>
                  <c:pt idx="31">
                    <c:v>Irwin.Larson</c:v>
                  </c:pt>
                  <c:pt idx="32">
                    <c:v>Yvette.Gottlieb91</c:v>
                  </c:pt>
                  <c:pt idx="33">
                    <c:v>Pearl7</c:v>
                  </c:pt>
                  <c:pt idx="34">
                    <c:v>Lennie_Hartmann40</c:v>
                  </c:pt>
                  <c:pt idx="35">
                    <c:v>Ollie_Ledner37</c:v>
                  </c:pt>
                  <c:pt idx="36">
                    <c:v>Yazmin_Mills95</c:v>
                  </c:pt>
                  <c:pt idx="37">
                    <c:v>Jordyn.Jacobson2</c:v>
                  </c:pt>
                  <c:pt idx="38">
                    <c:v>Kelsi26</c:v>
                  </c:pt>
                  <c:pt idx="39">
                    <c:v>Rafael.Hickle2</c:v>
                  </c:pt>
                  <c:pt idx="40">
                    <c:v>Mckenna17</c:v>
                  </c:pt>
                  <c:pt idx="41">
                    <c:v>Maya.Farrell</c:v>
                  </c:pt>
                  <c:pt idx="42">
                    <c:v>Janet.Armstrong</c:v>
                  </c:pt>
                  <c:pt idx="43">
                    <c:v>Seth46</c:v>
                  </c:pt>
                  <c:pt idx="44">
                    <c:v>David.Osinski47</c:v>
                  </c:pt>
                  <c:pt idx="45">
                    <c:v>Malinda_Streich</c:v>
                  </c:pt>
                  <c:pt idx="46">
                    <c:v>Harrison.Beatty50</c:v>
                  </c:pt>
                  <c:pt idx="47">
                    <c:v>Granville_Kutch</c:v>
                  </c:pt>
                  <c:pt idx="48">
                    <c:v>Morgan.Kassulke</c:v>
                  </c:pt>
                  <c:pt idx="49">
                    <c:v>Gerard79</c:v>
                  </c:pt>
                  <c:pt idx="50">
                    <c:v>Mariano_Koch3</c:v>
                  </c:pt>
                  <c:pt idx="51">
                    <c:v>Zack_Kemmer93</c:v>
                  </c:pt>
                  <c:pt idx="52">
                    <c:v>Linnea59</c:v>
                  </c:pt>
                  <c:pt idx="53">
                    <c:v>Duane60</c:v>
                  </c:pt>
                  <c:pt idx="54">
                    <c:v>Meggie_Doyle</c:v>
                  </c:pt>
                  <c:pt idx="55">
                    <c:v>Peter.Stehr0</c:v>
                  </c:pt>
                  <c:pt idx="56">
                    <c:v>Julien_Schmidt</c:v>
                  </c:pt>
                  <c:pt idx="57">
                    <c:v>Aurelie71</c:v>
                  </c:pt>
                  <c:pt idx="58">
                    <c:v>Cesar93</c:v>
                  </c:pt>
                  <c:pt idx="59">
                    <c:v>Sam52</c:v>
                  </c:pt>
                  <c:pt idx="60">
                    <c:v>Jayson65</c:v>
                  </c:pt>
                  <c:pt idx="61">
                    <c:v>Ressie_Stanton46</c:v>
                  </c:pt>
                  <c:pt idx="62">
                    <c:v>Elenor88</c:v>
                  </c:pt>
                  <c:pt idx="63">
                    <c:v>Florence99</c:v>
                  </c:pt>
                  <c:pt idx="64">
                    <c:v>Adelle96</c:v>
                  </c:pt>
                  <c:pt idx="65">
                    <c:v>Mike.Auer39</c:v>
                  </c:pt>
                  <c:pt idx="66">
                    <c:v>Emilio_Bernier52</c:v>
                  </c:pt>
                  <c:pt idx="67">
                    <c:v>Franco_Keebler64</c:v>
                  </c:pt>
                  <c:pt idx="68">
                    <c:v>Karley_Bosco</c:v>
                  </c:pt>
                  <c:pt idx="69">
                    <c:v>Erick5</c:v>
                  </c:pt>
                  <c:pt idx="70">
                    <c:v>Nia_Haag</c:v>
                  </c:pt>
                  <c:pt idx="71">
                    <c:v>Kathryn80</c:v>
                  </c:pt>
                  <c:pt idx="72">
                    <c:v>Jaylan.Lakin</c:v>
                  </c:pt>
                  <c:pt idx="73">
                    <c:v>Hulda.Macejkovic</c:v>
                  </c:pt>
                  <c:pt idx="74">
                    <c:v>Leslie67</c:v>
                  </c:pt>
                  <c:pt idx="75">
                    <c:v>Janelle.Nikolaus81</c:v>
                  </c:pt>
                  <c:pt idx="76">
                    <c:v>Donald.Fritsch</c:v>
                  </c:pt>
                  <c:pt idx="77">
                    <c:v>Colten.Harris76</c:v>
                  </c:pt>
                  <c:pt idx="78">
                    <c:v>Katarina.Dibbert</c:v>
                  </c:pt>
                  <c:pt idx="79">
                    <c:v>Darby_Herzog</c:v>
                  </c:pt>
                  <c:pt idx="80">
                    <c:v>Esther.Zulauf61</c:v>
                  </c:pt>
                  <c:pt idx="81">
                    <c:v>Aracely.Johnston98</c:v>
                  </c:pt>
                  <c:pt idx="82">
                    <c:v>Bartholome.Bernhard</c:v>
                  </c:pt>
                  <c:pt idx="83">
                    <c:v>Alysa22</c:v>
                  </c:pt>
                  <c:pt idx="84">
                    <c:v>Milford_Gleichner42</c:v>
                  </c:pt>
                  <c:pt idx="85">
                    <c:v>Delfina_VonRueden68</c:v>
                  </c:pt>
                  <c:pt idx="86">
                    <c:v>Rick29</c:v>
                  </c:pt>
                  <c:pt idx="87">
                    <c:v>Clint27</c:v>
                  </c:pt>
                  <c:pt idx="88">
                    <c:v>Jessyca_West</c:v>
                  </c:pt>
                  <c:pt idx="89">
                    <c:v>Esmeralda.Mraz57</c:v>
                  </c:pt>
                  <c:pt idx="90">
                    <c:v>Bethany20</c:v>
                  </c:pt>
                  <c:pt idx="91">
                    <c:v>Frederik_Rice</c:v>
                  </c:pt>
                  <c:pt idx="92">
                    <c:v>Willie_Leuschke</c:v>
                  </c:pt>
                  <c:pt idx="93">
                    <c:v>Damon35</c:v>
                  </c:pt>
                  <c:pt idx="94">
                    <c:v>Nicole71</c:v>
                  </c:pt>
                  <c:pt idx="95">
                    <c:v>Keenan.Schamberger60</c:v>
                  </c:pt>
                  <c:pt idx="96">
                    <c:v>Tomas.Beatty93</c:v>
                  </c:pt>
                  <c:pt idx="97">
                    <c:v>Imani_Nicolas17</c:v>
                  </c:pt>
                  <c:pt idx="98">
                    <c:v>Alek_Watsica</c:v>
                  </c:pt>
                  <c:pt idx="99">
                    <c:v>Javonte83</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lvl>
              </c:multiLvlStrCache>
            </c:multiLvlStrRef>
          </c:cat>
          <c:val>
            <c:numRef>
              <c:f>Sheet1!$C$265:$C$364</c:f>
              <c:numCache>
                <c:formatCode>General</c:formatCode>
                <c:ptCount val="100"/>
                <c:pt idx="0">
                  <c:v>5</c:v>
                </c:pt>
                <c:pt idx="1">
                  <c:v>4</c:v>
                </c:pt>
                <c:pt idx="2">
                  <c:v>4</c:v>
                </c:pt>
                <c:pt idx="3">
                  <c:v>3</c:v>
                </c:pt>
                <c:pt idx="4">
                  <c:v>0</c:v>
                </c:pt>
                <c:pt idx="5">
                  <c:v>5</c:v>
                </c:pt>
                <c:pt idx="6">
                  <c:v>0</c:v>
                </c:pt>
                <c:pt idx="7">
                  <c:v>4</c:v>
                </c:pt>
                <c:pt idx="8">
                  <c:v>4</c:v>
                </c:pt>
                <c:pt idx="9">
                  <c:v>3</c:v>
                </c:pt>
                <c:pt idx="10">
                  <c:v>5</c:v>
                </c:pt>
                <c:pt idx="11">
                  <c:v>4</c:v>
                </c:pt>
                <c:pt idx="12">
                  <c:v>5</c:v>
                </c:pt>
                <c:pt idx="13">
                  <c:v>0</c:v>
                </c:pt>
                <c:pt idx="14">
                  <c:v>4</c:v>
                </c:pt>
                <c:pt idx="15">
                  <c:v>4</c:v>
                </c:pt>
                <c:pt idx="16">
                  <c:v>3</c:v>
                </c:pt>
                <c:pt idx="17">
                  <c:v>1</c:v>
                </c:pt>
                <c:pt idx="18">
                  <c:v>2</c:v>
                </c:pt>
                <c:pt idx="19">
                  <c:v>1</c:v>
                </c:pt>
                <c:pt idx="20">
                  <c:v>0</c:v>
                </c:pt>
                <c:pt idx="21">
                  <c:v>1</c:v>
                </c:pt>
                <c:pt idx="22">
                  <c:v>12</c:v>
                </c:pt>
                <c:pt idx="23">
                  <c:v>0</c:v>
                </c:pt>
                <c:pt idx="24">
                  <c:v>0</c:v>
                </c:pt>
                <c:pt idx="25">
                  <c:v>5</c:v>
                </c:pt>
                <c:pt idx="26">
                  <c:v>1</c:v>
                </c:pt>
                <c:pt idx="27">
                  <c:v>4</c:v>
                </c:pt>
                <c:pt idx="28">
                  <c:v>8</c:v>
                </c:pt>
                <c:pt idx="29">
                  <c:v>2</c:v>
                </c:pt>
                <c:pt idx="30">
                  <c:v>1</c:v>
                </c:pt>
                <c:pt idx="31">
                  <c:v>4</c:v>
                </c:pt>
                <c:pt idx="32">
                  <c:v>5</c:v>
                </c:pt>
                <c:pt idx="33">
                  <c:v>0</c:v>
                </c:pt>
                <c:pt idx="34">
                  <c:v>2</c:v>
                </c:pt>
                <c:pt idx="35">
                  <c:v>0</c:v>
                </c:pt>
                <c:pt idx="36">
                  <c:v>1</c:v>
                </c:pt>
                <c:pt idx="37">
                  <c:v>2</c:v>
                </c:pt>
                <c:pt idx="38">
                  <c:v>1</c:v>
                </c:pt>
                <c:pt idx="39">
                  <c:v>1</c:v>
                </c:pt>
                <c:pt idx="40">
                  <c:v>0</c:v>
                </c:pt>
                <c:pt idx="41">
                  <c:v>3</c:v>
                </c:pt>
                <c:pt idx="42">
                  <c:v>5</c:v>
                </c:pt>
                <c:pt idx="43">
                  <c:v>4</c:v>
                </c:pt>
                <c:pt idx="44">
                  <c:v>0</c:v>
                </c:pt>
                <c:pt idx="45">
                  <c:v>4</c:v>
                </c:pt>
                <c:pt idx="46">
                  <c:v>5</c:v>
                </c:pt>
                <c:pt idx="47">
                  <c:v>1</c:v>
                </c:pt>
                <c:pt idx="48">
                  <c:v>0</c:v>
                </c:pt>
                <c:pt idx="49">
                  <c:v>3</c:v>
                </c:pt>
                <c:pt idx="50">
                  <c:v>5</c:v>
                </c:pt>
                <c:pt idx="51">
                  <c:v>5</c:v>
                </c:pt>
                <c:pt idx="52">
                  <c:v>0</c:v>
                </c:pt>
                <c:pt idx="53">
                  <c:v>0</c:v>
                </c:pt>
                <c:pt idx="54">
                  <c:v>1</c:v>
                </c:pt>
                <c:pt idx="55">
                  <c:v>1</c:v>
                </c:pt>
                <c:pt idx="56">
                  <c:v>0</c:v>
                </c:pt>
                <c:pt idx="57">
                  <c:v>8</c:v>
                </c:pt>
                <c:pt idx="58">
                  <c:v>10</c:v>
                </c:pt>
                <c:pt idx="59">
                  <c:v>2</c:v>
                </c:pt>
                <c:pt idx="60">
                  <c:v>1</c:v>
                </c:pt>
                <c:pt idx="61">
                  <c:v>2</c:v>
                </c:pt>
                <c:pt idx="62">
                  <c:v>4</c:v>
                </c:pt>
                <c:pt idx="63">
                  <c:v>5</c:v>
                </c:pt>
                <c:pt idx="64">
                  <c:v>5</c:v>
                </c:pt>
                <c:pt idx="65">
                  <c:v>0</c:v>
                </c:pt>
                <c:pt idx="66">
                  <c:v>3</c:v>
                </c:pt>
                <c:pt idx="67">
                  <c:v>0</c:v>
                </c:pt>
                <c:pt idx="68">
                  <c:v>1</c:v>
                </c:pt>
                <c:pt idx="69">
                  <c:v>1</c:v>
                </c:pt>
                <c:pt idx="70">
                  <c:v>0</c:v>
                </c:pt>
                <c:pt idx="71">
                  <c:v>5</c:v>
                </c:pt>
                <c:pt idx="72">
                  <c:v>1</c:v>
                </c:pt>
                <c:pt idx="73">
                  <c:v>0</c:v>
                </c:pt>
                <c:pt idx="74">
                  <c:v>0</c:v>
                </c:pt>
                <c:pt idx="75">
                  <c:v>0</c:v>
                </c:pt>
                <c:pt idx="76">
                  <c:v>6</c:v>
                </c:pt>
                <c:pt idx="77">
                  <c:v>5</c:v>
                </c:pt>
                <c:pt idx="78">
                  <c:v>1</c:v>
                </c:pt>
                <c:pt idx="79">
                  <c:v>0</c:v>
                </c:pt>
                <c:pt idx="80">
                  <c:v>0</c:v>
                </c:pt>
                <c:pt idx="81">
                  <c:v>2</c:v>
                </c:pt>
                <c:pt idx="82">
                  <c:v>0</c:v>
                </c:pt>
                <c:pt idx="83">
                  <c:v>2</c:v>
                </c:pt>
                <c:pt idx="84">
                  <c:v>2</c:v>
                </c:pt>
                <c:pt idx="85">
                  <c:v>9</c:v>
                </c:pt>
                <c:pt idx="86">
                  <c:v>4</c:v>
                </c:pt>
                <c:pt idx="87">
                  <c:v>11</c:v>
                </c:pt>
                <c:pt idx="88">
                  <c:v>0</c:v>
                </c:pt>
                <c:pt idx="89">
                  <c:v>0</c:v>
                </c:pt>
                <c:pt idx="90">
                  <c:v>0</c:v>
                </c:pt>
                <c:pt idx="91">
                  <c:v>3</c:v>
                </c:pt>
                <c:pt idx="92">
                  <c:v>2</c:v>
                </c:pt>
                <c:pt idx="93">
                  <c:v>1</c:v>
                </c:pt>
                <c:pt idx="94">
                  <c:v>2</c:v>
                </c:pt>
                <c:pt idx="95">
                  <c:v>3</c:v>
                </c:pt>
                <c:pt idx="96">
                  <c:v>2</c:v>
                </c:pt>
                <c:pt idx="97">
                  <c:v>1</c:v>
                </c:pt>
                <c:pt idx="98">
                  <c:v>3</c:v>
                </c:pt>
                <c:pt idx="99">
                  <c:v>2</c:v>
                </c:pt>
              </c:numCache>
            </c:numRef>
          </c:val>
          <c:smooth val="0"/>
        </c:ser>
        <c:ser>
          <c:idx val="1"/>
          <c:order val="1"/>
          <c:tx>
            <c:strRef>
              <c:f>Sheet1!$D$264</c:f>
              <c:strCache>
                <c:ptCount val="1"/>
                <c:pt idx="0">
                  <c:v>total_comments</c:v>
                </c:pt>
              </c:strCache>
            </c:strRef>
          </c:tx>
          <c:spPr>
            <a:ln w="28575" cap="rnd">
              <a:solidFill>
                <a:schemeClr val="accent2"/>
              </a:solidFill>
              <a:round/>
            </a:ln>
            <a:effectLst/>
          </c:spPr>
          <c:marker>
            <c:symbol val="none"/>
          </c:marker>
          <c:cat>
            <c:multiLvlStrRef>
              <c:f>Sheet1!$A$265:$B$364</c:f>
              <c:multiLvlStrCache>
                <c:ptCount val="100"/>
                <c:lvl>
                  <c:pt idx="0">
                    <c:v>Kenton_Kirlin</c:v>
                  </c:pt>
                  <c:pt idx="1">
                    <c:v>Andre_Purdy85</c:v>
                  </c:pt>
                  <c:pt idx="2">
                    <c:v>Harley_Lind18</c:v>
                  </c:pt>
                  <c:pt idx="3">
                    <c:v>Arely_Bogan63</c:v>
                  </c:pt>
                  <c:pt idx="4">
                    <c:v>Aniya_Hackett</c:v>
                  </c:pt>
                  <c:pt idx="5">
                    <c:v>Travon.Waters</c:v>
                  </c:pt>
                  <c:pt idx="6">
                    <c:v>Kasandra_Homenick</c:v>
                  </c:pt>
                  <c:pt idx="7">
                    <c:v>Tabitha_Schamberger11</c:v>
                  </c:pt>
                  <c:pt idx="8">
                    <c:v>Gus93</c:v>
                  </c:pt>
                  <c:pt idx="9">
                    <c:v>Presley_McClure</c:v>
                  </c:pt>
                  <c:pt idx="10">
                    <c:v>Justina.Gaylord27</c:v>
                  </c:pt>
                  <c:pt idx="11">
                    <c:v>Dereck65</c:v>
                  </c:pt>
                  <c:pt idx="12">
                    <c:v>Alexandro35</c:v>
                  </c:pt>
                  <c:pt idx="13">
                    <c:v>Jaclyn81</c:v>
                  </c:pt>
                  <c:pt idx="14">
                    <c:v>Billy52</c:v>
                  </c:pt>
                  <c:pt idx="15">
                    <c:v>Annalise.McKenzie16</c:v>
                  </c:pt>
                  <c:pt idx="16">
                    <c:v>Norbert_Carroll35</c:v>
                  </c:pt>
                  <c:pt idx="17">
                    <c:v>Odessa2</c:v>
                  </c:pt>
                  <c:pt idx="18">
                    <c:v>Hailee26</c:v>
                  </c:pt>
                  <c:pt idx="19">
                    <c:v>Delpha.Kihn</c:v>
                  </c:pt>
                  <c:pt idx="20">
                    <c:v>Rocio33</c:v>
                  </c:pt>
                  <c:pt idx="21">
                    <c:v>Kenneth64</c:v>
                  </c:pt>
                  <c:pt idx="22">
                    <c:v>Eveline95</c:v>
                  </c:pt>
                  <c:pt idx="23">
                    <c:v>Maxwell.Halvorson</c:v>
                  </c:pt>
                  <c:pt idx="24">
                    <c:v>Tierra.Trantow</c:v>
                  </c:pt>
                  <c:pt idx="25">
                    <c:v>Josianne.Friesen</c:v>
                  </c:pt>
                  <c:pt idx="26">
                    <c:v>Darwin29</c:v>
                  </c:pt>
                  <c:pt idx="27">
                    <c:v>Dario77</c:v>
                  </c:pt>
                  <c:pt idx="28">
                    <c:v>Jaime53</c:v>
                  </c:pt>
                  <c:pt idx="29">
                    <c:v>Kaley9</c:v>
                  </c:pt>
                  <c:pt idx="30">
                    <c:v>Aiyana_Hoeger</c:v>
                  </c:pt>
                  <c:pt idx="31">
                    <c:v>Irwin.Larson</c:v>
                  </c:pt>
                  <c:pt idx="32">
                    <c:v>Yvette.Gottlieb91</c:v>
                  </c:pt>
                  <c:pt idx="33">
                    <c:v>Pearl7</c:v>
                  </c:pt>
                  <c:pt idx="34">
                    <c:v>Lennie_Hartmann40</c:v>
                  </c:pt>
                  <c:pt idx="35">
                    <c:v>Ollie_Ledner37</c:v>
                  </c:pt>
                  <c:pt idx="36">
                    <c:v>Yazmin_Mills95</c:v>
                  </c:pt>
                  <c:pt idx="37">
                    <c:v>Jordyn.Jacobson2</c:v>
                  </c:pt>
                  <c:pt idx="38">
                    <c:v>Kelsi26</c:v>
                  </c:pt>
                  <c:pt idx="39">
                    <c:v>Rafael.Hickle2</c:v>
                  </c:pt>
                  <c:pt idx="40">
                    <c:v>Mckenna17</c:v>
                  </c:pt>
                  <c:pt idx="41">
                    <c:v>Maya.Farrell</c:v>
                  </c:pt>
                  <c:pt idx="42">
                    <c:v>Janet.Armstrong</c:v>
                  </c:pt>
                  <c:pt idx="43">
                    <c:v>Seth46</c:v>
                  </c:pt>
                  <c:pt idx="44">
                    <c:v>David.Osinski47</c:v>
                  </c:pt>
                  <c:pt idx="45">
                    <c:v>Malinda_Streich</c:v>
                  </c:pt>
                  <c:pt idx="46">
                    <c:v>Harrison.Beatty50</c:v>
                  </c:pt>
                  <c:pt idx="47">
                    <c:v>Granville_Kutch</c:v>
                  </c:pt>
                  <c:pt idx="48">
                    <c:v>Morgan.Kassulke</c:v>
                  </c:pt>
                  <c:pt idx="49">
                    <c:v>Gerard79</c:v>
                  </c:pt>
                  <c:pt idx="50">
                    <c:v>Mariano_Koch3</c:v>
                  </c:pt>
                  <c:pt idx="51">
                    <c:v>Zack_Kemmer93</c:v>
                  </c:pt>
                  <c:pt idx="52">
                    <c:v>Linnea59</c:v>
                  </c:pt>
                  <c:pt idx="53">
                    <c:v>Duane60</c:v>
                  </c:pt>
                  <c:pt idx="54">
                    <c:v>Meggie_Doyle</c:v>
                  </c:pt>
                  <c:pt idx="55">
                    <c:v>Peter.Stehr0</c:v>
                  </c:pt>
                  <c:pt idx="56">
                    <c:v>Julien_Schmidt</c:v>
                  </c:pt>
                  <c:pt idx="57">
                    <c:v>Aurelie71</c:v>
                  </c:pt>
                  <c:pt idx="58">
                    <c:v>Cesar93</c:v>
                  </c:pt>
                  <c:pt idx="59">
                    <c:v>Sam52</c:v>
                  </c:pt>
                  <c:pt idx="60">
                    <c:v>Jayson65</c:v>
                  </c:pt>
                  <c:pt idx="61">
                    <c:v>Ressie_Stanton46</c:v>
                  </c:pt>
                  <c:pt idx="62">
                    <c:v>Elenor88</c:v>
                  </c:pt>
                  <c:pt idx="63">
                    <c:v>Florence99</c:v>
                  </c:pt>
                  <c:pt idx="64">
                    <c:v>Adelle96</c:v>
                  </c:pt>
                  <c:pt idx="65">
                    <c:v>Mike.Auer39</c:v>
                  </c:pt>
                  <c:pt idx="66">
                    <c:v>Emilio_Bernier52</c:v>
                  </c:pt>
                  <c:pt idx="67">
                    <c:v>Franco_Keebler64</c:v>
                  </c:pt>
                  <c:pt idx="68">
                    <c:v>Karley_Bosco</c:v>
                  </c:pt>
                  <c:pt idx="69">
                    <c:v>Erick5</c:v>
                  </c:pt>
                  <c:pt idx="70">
                    <c:v>Nia_Haag</c:v>
                  </c:pt>
                  <c:pt idx="71">
                    <c:v>Kathryn80</c:v>
                  </c:pt>
                  <c:pt idx="72">
                    <c:v>Jaylan.Lakin</c:v>
                  </c:pt>
                  <c:pt idx="73">
                    <c:v>Hulda.Macejkovic</c:v>
                  </c:pt>
                  <c:pt idx="74">
                    <c:v>Leslie67</c:v>
                  </c:pt>
                  <c:pt idx="75">
                    <c:v>Janelle.Nikolaus81</c:v>
                  </c:pt>
                  <c:pt idx="76">
                    <c:v>Donald.Fritsch</c:v>
                  </c:pt>
                  <c:pt idx="77">
                    <c:v>Colten.Harris76</c:v>
                  </c:pt>
                  <c:pt idx="78">
                    <c:v>Katarina.Dibbert</c:v>
                  </c:pt>
                  <c:pt idx="79">
                    <c:v>Darby_Herzog</c:v>
                  </c:pt>
                  <c:pt idx="80">
                    <c:v>Esther.Zulauf61</c:v>
                  </c:pt>
                  <c:pt idx="81">
                    <c:v>Aracely.Johnston98</c:v>
                  </c:pt>
                  <c:pt idx="82">
                    <c:v>Bartholome.Bernhard</c:v>
                  </c:pt>
                  <c:pt idx="83">
                    <c:v>Alysa22</c:v>
                  </c:pt>
                  <c:pt idx="84">
                    <c:v>Milford_Gleichner42</c:v>
                  </c:pt>
                  <c:pt idx="85">
                    <c:v>Delfina_VonRueden68</c:v>
                  </c:pt>
                  <c:pt idx="86">
                    <c:v>Rick29</c:v>
                  </c:pt>
                  <c:pt idx="87">
                    <c:v>Clint27</c:v>
                  </c:pt>
                  <c:pt idx="88">
                    <c:v>Jessyca_West</c:v>
                  </c:pt>
                  <c:pt idx="89">
                    <c:v>Esmeralda.Mraz57</c:v>
                  </c:pt>
                  <c:pt idx="90">
                    <c:v>Bethany20</c:v>
                  </c:pt>
                  <c:pt idx="91">
                    <c:v>Frederik_Rice</c:v>
                  </c:pt>
                  <c:pt idx="92">
                    <c:v>Willie_Leuschke</c:v>
                  </c:pt>
                  <c:pt idx="93">
                    <c:v>Damon35</c:v>
                  </c:pt>
                  <c:pt idx="94">
                    <c:v>Nicole71</c:v>
                  </c:pt>
                  <c:pt idx="95">
                    <c:v>Keenan.Schamberger60</c:v>
                  </c:pt>
                  <c:pt idx="96">
                    <c:v>Tomas.Beatty93</c:v>
                  </c:pt>
                  <c:pt idx="97">
                    <c:v>Imani_Nicolas17</c:v>
                  </c:pt>
                  <c:pt idx="98">
                    <c:v>Alek_Watsica</c:v>
                  </c:pt>
                  <c:pt idx="99">
                    <c:v>Javonte83</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lvl>
              </c:multiLvlStrCache>
            </c:multiLvlStrRef>
          </c:cat>
          <c:val>
            <c:numRef>
              <c:f>Sheet1!$D$265:$D$364</c:f>
              <c:numCache>
                <c:formatCode>General</c:formatCode>
                <c:ptCount val="100"/>
                <c:pt idx="0">
                  <c:v>142</c:v>
                </c:pt>
                <c:pt idx="1">
                  <c:v>119</c:v>
                </c:pt>
                <c:pt idx="2">
                  <c:v>117</c:v>
                </c:pt>
                <c:pt idx="3">
                  <c:v>77</c:v>
                </c:pt>
                <c:pt idx="4">
                  <c:v>0</c:v>
                </c:pt>
                <c:pt idx="5">
                  <c:v>139</c:v>
                </c:pt>
                <c:pt idx="6">
                  <c:v>0</c:v>
                </c:pt>
                <c:pt idx="7">
                  <c:v>119</c:v>
                </c:pt>
                <c:pt idx="8">
                  <c:v>126</c:v>
                </c:pt>
                <c:pt idx="9">
                  <c:v>90</c:v>
                </c:pt>
                <c:pt idx="10">
                  <c:v>147</c:v>
                </c:pt>
                <c:pt idx="11">
                  <c:v>117</c:v>
                </c:pt>
                <c:pt idx="12">
                  <c:v>148</c:v>
                </c:pt>
                <c:pt idx="13">
                  <c:v>0</c:v>
                </c:pt>
                <c:pt idx="14">
                  <c:v>115</c:v>
                </c:pt>
                <c:pt idx="15">
                  <c:v>126</c:v>
                </c:pt>
                <c:pt idx="16">
                  <c:v>83</c:v>
                </c:pt>
                <c:pt idx="17">
                  <c:v>31</c:v>
                </c:pt>
                <c:pt idx="18">
                  <c:v>56</c:v>
                </c:pt>
                <c:pt idx="19">
                  <c:v>24</c:v>
                </c:pt>
                <c:pt idx="20">
                  <c:v>0</c:v>
                </c:pt>
                <c:pt idx="21">
                  <c:v>31</c:v>
                </c:pt>
                <c:pt idx="22">
                  <c:v>329</c:v>
                </c:pt>
                <c:pt idx="23">
                  <c:v>0</c:v>
                </c:pt>
                <c:pt idx="24">
                  <c:v>0</c:v>
                </c:pt>
                <c:pt idx="25">
                  <c:v>141</c:v>
                </c:pt>
                <c:pt idx="26">
                  <c:v>29</c:v>
                </c:pt>
                <c:pt idx="27">
                  <c:v>113</c:v>
                </c:pt>
                <c:pt idx="28">
                  <c:v>229</c:v>
                </c:pt>
                <c:pt idx="29">
                  <c:v>59</c:v>
                </c:pt>
                <c:pt idx="30">
                  <c:v>35</c:v>
                </c:pt>
                <c:pt idx="31">
                  <c:v>118</c:v>
                </c:pt>
                <c:pt idx="32">
                  <c:v>141</c:v>
                </c:pt>
                <c:pt idx="33">
                  <c:v>0</c:v>
                </c:pt>
                <c:pt idx="34">
                  <c:v>53</c:v>
                </c:pt>
                <c:pt idx="35">
                  <c:v>0</c:v>
                </c:pt>
                <c:pt idx="36">
                  <c:v>26</c:v>
                </c:pt>
                <c:pt idx="37">
                  <c:v>60</c:v>
                </c:pt>
                <c:pt idx="38">
                  <c:v>27</c:v>
                </c:pt>
                <c:pt idx="39">
                  <c:v>26</c:v>
                </c:pt>
                <c:pt idx="40">
                  <c:v>0</c:v>
                </c:pt>
                <c:pt idx="41">
                  <c:v>87</c:v>
                </c:pt>
                <c:pt idx="42">
                  <c:v>154</c:v>
                </c:pt>
                <c:pt idx="43">
                  <c:v>118</c:v>
                </c:pt>
                <c:pt idx="44">
                  <c:v>0</c:v>
                </c:pt>
                <c:pt idx="45">
                  <c:v>121</c:v>
                </c:pt>
                <c:pt idx="46">
                  <c:v>146</c:v>
                </c:pt>
                <c:pt idx="47">
                  <c:v>34</c:v>
                </c:pt>
                <c:pt idx="48">
                  <c:v>0</c:v>
                </c:pt>
                <c:pt idx="49">
                  <c:v>88</c:v>
                </c:pt>
                <c:pt idx="50">
                  <c:v>142</c:v>
                </c:pt>
                <c:pt idx="51">
                  <c:v>151</c:v>
                </c:pt>
                <c:pt idx="52">
                  <c:v>0</c:v>
                </c:pt>
                <c:pt idx="53">
                  <c:v>0</c:v>
                </c:pt>
                <c:pt idx="54">
                  <c:v>34</c:v>
                </c:pt>
                <c:pt idx="55">
                  <c:v>28</c:v>
                </c:pt>
                <c:pt idx="56">
                  <c:v>0</c:v>
                </c:pt>
                <c:pt idx="57">
                  <c:v>242</c:v>
                </c:pt>
                <c:pt idx="58">
                  <c:v>308</c:v>
                </c:pt>
                <c:pt idx="59">
                  <c:v>58</c:v>
                </c:pt>
                <c:pt idx="60">
                  <c:v>28</c:v>
                </c:pt>
                <c:pt idx="61">
                  <c:v>62</c:v>
                </c:pt>
                <c:pt idx="62">
                  <c:v>123</c:v>
                </c:pt>
                <c:pt idx="63">
                  <c:v>145</c:v>
                </c:pt>
                <c:pt idx="64">
                  <c:v>142</c:v>
                </c:pt>
                <c:pt idx="65">
                  <c:v>0</c:v>
                </c:pt>
                <c:pt idx="66">
                  <c:v>87</c:v>
                </c:pt>
                <c:pt idx="67">
                  <c:v>0</c:v>
                </c:pt>
                <c:pt idx="68">
                  <c:v>32</c:v>
                </c:pt>
                <c:pt idx="69">
                  <c:v>29</c:v>
                </c:pt>
                <c:pt idx="70">
                  <c:v>0</c:v>
                </c:pt>
                <c:pt idx="71">
                  <c:v>148</c:v>
                </c:pt>
                <c:pt idx="72">
                  <c:v>35</c:v>
                </c:pt>
                <c:pt idx="73">
                  <c:v>0</c:v>
                </c:pt>
                <c:pt idx="74">
                  <c:v>0</c:v>
                </c:pt>
                <c:pt idx="75">
                  <c:v>0</c:v>
                </c:pt>
                <c:pt idx="76">
                  <c:v>174</c:v>
                </c:pt>
                <c:pt idx="77">
                  <c:v>143</c:v>
                </c:pt>
                <c:pt idx="78">
                  <c:v>30</c:v>
                </c:pt>
                <c:pt idx="79">
                  <c:v>0</c:v>
                </c:pt>
                <c:pt idx="80">
                  <c:v>0</c:v>
                </c:pt>
                <c:pt idx="81">
                  <c:v>61</c:v>
                </c:pt>
                <c:pt idx="82">
                  <c:v>0</c:v>
                </c:pt>
                <c:pt idx="83">
                  <c:v>55</c:v>
                </c:pt>
                <c:pt idx="84">
                  <c:v>51</c:v>
                </c:pt>
                <c:pt idx="85">
                  <c:v>273</c:v>
                </c:pt>
                <c:pt idx="86">
                  <c:v>132</c:v>
                </c:pt>
                <c:pt idx="87">
                  <c:v>299</c:v>
                </c:pt>
                <c:pt idx="88">
                  <c:v>0</c:v>
                </c:pt>
                <c:pt idx="89">
                  <c:v>0</c:v>
                </c:pt>
                <c:pt idx="90">
                  <c:v>0</c:v>
                </c:pt>
                <c:pt idx="91">
                  <c:v>92</c:v>
                </c:pt>
                <c:pt idx="92">
                  <c:v>57</c:v>
                </c:pt>
                <c:pt idx="93">
                  <c:v>28</c:v>
                </c:pt>
                <c:pt idx="94">
                  <c:v>55</c:v>
                </c:pt>
                <c:pt idx="95">
                  <c:v>98</c:v>
                </c:pt>
                <c:pt idx="96">
                  <c:v>47</c:v>
                </c:pt>
                <c:pt idx="97">
                  <c:v>24</c:v>
                </c:pt>
                <c:pt idx="98">
                  <c:v>81</c:v>
                </c:pt>
                <c:pt idx="99">
                  <c:v>53</c:v>
                </c:pt>
              </c:numCache>
            </c:numRef>
          </c:val>
          <c:smooth val="0"/>
        </c:ser>
        <c:ser>
          <c:idx val="2"/>
          <c:order val="2"/>
          <c:tx>
            <c:strRef>
              <c:f>Sheet1!$E$264</c:f>
              <c:strCache>
                <c:ptCount val="1"/>
                <c:pt idx="0">
                  <c:v>total_tags</c:v>
                </c:pt>
              </c:strCache>
            </c:strRef>
          </c:tx>
          <c:spPr>
            <a:ln w="28575" cap="rnd">
              <a:solidFill>
                <a:schemeClr val="accent3"/>
              </a:solidFill>
              <a:round/>
            </a:ln>
            <a:effectLst/>
          </c:spPr>
          <c:marker>
            <c:symbol val="none"/>
          </c:marker>
          <c:cat>
            <c:multiLvlStrRef>
              <c:f>Sheet1!$A$265:$B$364</c:f>
              <c:multiLvlStrCache>
                <c:ptCount val="100"/>
                <c:lvl>
                  <c:pt idx="0">
                    <c:v>Kenton_Kirlin</c:v>
                  </c:pt>
                  <c:pt idx="1">
                    <c:v>Andre_Purdy85</c:v>
                  </c:pt>
                  <c:pt idx="2">
                    <c:v>Harley_Lind18</c:v>
                  </c:pt>
                  <c:pt idx="3">
                    <c:v>Arely_Bogan63</c:v>
                  </c:pt>
                  <c:pt idx="4">
                    <c:v>Aniya_Hackett</c:v>
                  </c:pt>
                  <c:pt idx="5">
                    <c:v>Travon.Waters</c:v>
                  </c:pt>
                  <c:pt idx="6">
                    <c:v>Kasandra_Homenick</c:v>
                  </c:pt>
                  <c:pt idx="7">
                    <c:v>Tabitha_Schamberger11</c:v>
                  </c:pt>
                  <c:pt idx="8">
                    <c:v>Gus93</c:v>
                  </c:pt>
                  <c:pt idx="9">
                    <c:v>Presley_McClure</c:v>
                  </c:pt>
                  <c:pt idx="10">
                    <c:v>Justina.Gaylord27</c:v>
                  </c:pt>
                  <c:pt idx="11">
                    <c:v>Dereck65</c:v>
                  </c:pt>
                  <c:pt idx="12">
                    <c:v>Alexandro35</c:v>
                  </c:pt>
                  <c:pt idx="13">
                    <c:v>Jaclyn81</c:v>
                  </c:pt>
                  <c:pt idx="14">
                    <c:v>Billy52</c:v>
                  </c:pt>
                  <c:pt idx="15">
                    <c:v>Annalise.McKenzie16</c:v>
                  </c:pt>
                  <c:pt idx="16">
                    <c:v>Norbert_Carroll35</c:v>
                  </c:pt>
                  <c:pt idx="17">
                    <c:v>Odessa2</c:v>
                  </c:pt>
                  <c:pt idx="18">
                    <c:v>Hailee26</c:v>
                  </c:pt>
                  <c:pt idx="19">
                    <c:v>Delpha.Kihn</c:v>
                  </c:pt>
                  <c:pt idx="20">
                    <c:v>Rocio33</c:v>
                  </c:pt>
                  <c:pt idx="21">
                    <c:v>Kenneth64</c:v>
                  </c:pt>
                  <c:pt idx="22">
                    <c:v>Eveline95</c:v>
                  </c:pt>
                  <c:pt idx="23">
                    <c:v>Maxwell.Halvorson</c:v>
                  </c:pt>
                  <c:pt idx="24">
                    <c:v>Tierra.Trantow</c:v>
                  </c:pt>
                  <c:pt idx="25">
                    <c:v>Josianne.Friesen</c:v>
                  </c:pt>
                  <c:pt idx="26">
                    <c:v>Darwin29</c:v>
                  </c:pt>
                  <c:pt idx="27">
                    <c:v>Dario77</c:v>
                  </c:pt>
                  <c:pt idx="28">
                    <c:v>Jaime53</c:v>
                  </c:pt>
                  <c:pt idx="29">
                    <c:v>Kaley9</c:v>
                  </c:pt>
                  <c:pt idx="30">
                    <c:v>Aiyana_Hoeger</c:v>
                  </c:pt>
                  <c:pt idx="31">
                    <c:v>Irwin.Larson</c:v>
                  </c:pt>
                  <c:pt idx="32">
                    <c:v>Yvette.Gottlieb91</c:v>
                  </c:pt>
                  <c:pt idx="33">
                    <c:v>Pearl7</c:v>
                  </c:pt>
                  <c:pt idx="34">
                    <c:v>Lennie_Hartmann40</c:v>
                  </c:pt>
                  <c:pt idx="35">
                    <c:v>Ollie_Ledner37</c:v>
                  </c:pt>
                  <c:pt idx="36">
                    <c:v>Yazmin_Mills95</c:v>
                  </c:pt>
                  <c:pt idx="37">
                    <c:v>Jordyn.Jacobson2</c:v>
                  </c:pt>
                  <c:pt idx="38">
                    <c:v>Kelsi26</c:v>
                  </c:pt>
                  <c:pt idx="39">
                    <c:v>Rafael.Hickle2</c:v>
                  </c:pt>
                  <c:pt idx="40">
                    <c:v>Mckenna17</c:v>
                  </c:pt>
                  <c:pt idx="41">
                    <c:v>Maya.Farrell</c:v>
                  </c:pt>
                  <c:pt idx="42">
                    <c:v>Janet.Armstrong</c:v>
                  </c:pt>
                  <c:pt idx="43">
                    <c:v>Seth46</c:v>
                  </c:pt>
                  <c:pt idx="44">
                    <c:v>David.Osinski47</c:v>
                  </c:pt>
                  <c:pt idx="45">
                    <c:v>Malinda_Streich</c:v>
                  </c:pt>
                  <c:pt idx="46">
                    <c:v>Harrison.Beatty50</c:v>
                  </c:pt>
                  <c:pt idx="47">
                    <c:v>Granville_Kutch</c:v>
                  </c:pt>
                  <c:pt idx="48">
                    <c:v>Morgan.Kassulke</c:v>
                  </c:pt>
                  <c:pt idx="49">
                    <c:v>Gerard79</c:v>
                  </c:pt>
                  <c:pt idx="50">
                    <c:v>Mariano_Koch3</c:v>
                  </c:pt>
                  <c:pt idx="51">
                    <c:v>Zack_Kemmer93</c:v>
                  </c:pt>
                  <c:pt idx="52">
                    <c:v>Linnea59</c:v>
                  </c:pt>
                  <c:pt idx="53">
                    <c:v>Duane60</c:v>
                  </c:pt>
                  <c:pt idx="54">
                    <c:v>Meggie_Doyle</c:v>
                  </c:pt>
                  <c:pt idx="55">
                    <c:v>Peter.Stehr0</c:v>
                  </c:pt>
                  <c:pt idx="56">
                    <c:v>Julien_Schmidt</c:v>
                  </c:pt>
                  <c:pt idx="57">
                    <c:v>Aurelie71</c:v>
                  </c:pt>
                  <c:pt idx="58">
                    <c:v>Cesar93</c:v>
                  </c:pt>
                  <c:pt idx="59">
                    <c:v>Sam52</c:v>
                  </c:pt>
                  <c:pt idx="60">
                    <c:v>Jayson65</c:v>
                  </c:pt>
                  <c:pt idx="61">
                    <c:v>Ressie_Stanton46</c:v>
                  </c:pt>
                  <c:pt idx="62">
                    <c:v>Elenor88</c:v>
                  </c:pt>
                  <c:pt idx="63">
                    <c:v>Florence99</c:v>
                  </c:pt>
                  <c:pt idx="64">
                    <c:v>Adelle96</c:v>
                  </c:pt>
                  <c:pt idx="65">
                    <c:v>Mike.Auer39</c:v>
                  </c:pt>
                  <c:pt idx="66">
                    <c:v>Emilio_Bernier52</c:v>
                  </c:pt>
                  <c:pt idx="67">
                    <c:v>Franco_Keebler64</c:v>
                  </c:pt>
                  <c:pt idx="68">
                    <c:v>Karley_Bosco</c:v>
                  </c:pt>
                  <c:pt idx="69">
                    <c:v>Erick5</c:v>
                  </c:pt>
                  <c:pt idx="70">
                    <c:v>Nia_Haag</c:v>
                  </c:pt>
                  <c:pt idx="71">
                    <c:v>Kathryn80</c:v>
                  </c:pt>
                  <c:pt idx="72">
                    <c:v>Jaylan.Lakin</c:v>
                  </c:pt>
                  <c:pt idx="73">
                    <c:v>Hulda.Macejkovic</c:v>
                  </c:pt>
                  <c:pt idx="74">
                    <c:v>Leslie67</c:v>
                  </c:pt>
                  <c:pt idx="75">
                    <c:v>Janelle.Nikolaus81</c:v>
                  </c:pt>
                  <c:pt idx="76">
                    <c:v>Donald.Fritsch</c:v>
                  </c:pt>
                  <c:pt idx="77">
                    <c:v>Colten.Harris76</c:v>
                  </c:pt>
                  <c:pt idx="78">
                    <c:v>Katarina.Dibbert</c:v>
                  </c:pt>
                  <c:pt idx="79">
                    <c:v>Darby_Herzog</c:v>
                  </c:pt>
                  <c:pt idx="80">
                    <c:v>Esther.Zulauf61</c:v>
                  </c:pt>
                  <c:pt idx="81">
                    <c:v>Aracely.Johnston98</c:v>
                  </c:pt>
                  <c:pt idx="82">
                    <c:v>Bartholome.Bernhard</c:v>
                  </c:pt>
                  <c:pt idx="83">
                    <c:v>Alysa22</c:v>
                  </c:pt>
                  <c:pt idx="84">
                    <c:v>Milford_Gleichner42</c:v>
                  </c:pt>
                  <c:pt idx="85">
                    <c:v>Delfina_VonRueden68</c:v>
                  </c:pt>
                  <c:pt idx="86">
                    <c:v>Rick29</c:v>
                  </c:pt>
                  <c:pt idx="87">
                    <c:v>Clint27</c:v>
                  </c:pt>
                  <c:pt idx="88">
                    <c:v>Jessyca_West</c:v>
                  </c:pt>
                  <c:pt idx="89">
                    <c:v>Esmeralda.Mraz57</c:v>
                  </c:pt>
                  <c:pt idx="90">
                    <c:v>Bethany20</c:v>
                  </c:pt>
                  <c:pt idx="91">
                    <c:v>Frederik_Rice</c:v>
                  </c:pt>
                  <c:pt idx="92">
                    <c:v>Willie_Leuschke</c:v>
                  </c:pt>
                  <c:pt idx="93">
                    <c:v>Damon35</c:v>
                  </c:pt>
                  <c:pt idx="94">
                    <c:v>Nicole71</c:v>
                  </c:pt>
                  <c:pt idx="95">
                    <c:v>Keenan.Schamberger60</c:v>
                  </c:pt>
                  <c:pt idx="96">
                    <c:v>Tomas.Beatty93</c:v>
                  </c:pt>
                  <c:pt idx="97">
                    <c:v>Imani_Nicolas17</c:v>
                  </c:pt>
                  <c:pt idx="98">
                    <c:v>Alek_Watsica</c:v>
                  </c:pt>
                  <c:pt idx="99">
                    <c:v>Javonte83</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lvl>
              </c:multiLvlStrCache>
            </c:multiLvlStrRef>
          </c:cat>
          <c:val>
            <c:numRef>
              <c:f>Sheet1!$E$265:$E$364</c:f>
              <c:numCache>
                <c:formatCode>General</c:formatCode>
                <c:ptCount val="100"/>
                <c:pt idx="0">
                  <c:v>15</c:v>
                </c:pt>
                <c:pt idx="1">
                  <c:v>7</c:v>
                </c:pt>
                <c:pt idx="2">
                  <c:v>7</c:v>
                </c:pt>
                <c:pt idx="3">
                  <c:v>2</c:v>
                </c:pt>
                <c:pt idx="4">
                  <c:v>0</c:v>
                </c:pt>
                <c:pt idx="5">
                  <c:v>8</c:v>
                </c:pt>
                <c:pt idx="6">
                  <c:v>0</c:v>
                </c:pt>
                <c:pt idx="7">
                  <c:v>10</c:v>
                </c:pt>
                <c:pt idx="8">
                  <c:v>5</c:v>
                </c:pt>
                <c:pt idx="9">
                  <c:v>8</c:v>
                </c:pt>
                <c:pt idx="10">
                  <c:v>8</c:v>
                </c:pt>
                <c:pt idx="11">
                  <c:v>2</c:v>
                </c:pt>
                <c:pt idx="12">
                  <c:v>7</c:v>
                </c:pt>
                <c:pt idx="13">
                  <c:v>0</c:v>
                </c:pt>
                <c:pt idx="14">
                  <c:v>4</c:v>
                </c:pt>
                <c:pt idx="15">
                  <c:v>3</c:v>
                </c:pt>
                <c:pt idx="16">
                  <c:v>7</c:v>
                </c:pt>
                <c:pt idx="17">
                  <c:v>1</c:v>
                </c:pt>
                <c:pt idx="18">
                  <c:v>7</c:v>
                </c:pt>
                <c:pt idx="19">
                  <c:v>2</c:v>
                </c:pt>
                <c:pt idx="20">
                  <c:v>0</c:v>
                </c:pt>
                <c:pt idx="21">
                  <c:v>1</c:v>
                </c:pt>
                <c:pt idx="22">
                  <c:v>13</c:v>
                </c:pt>
                <c:pt idx="23">
                  <c:v>0</c:v>
                </c:pt>
                <c:pt idx="24">
                  <c:v>0</c:v>
                </c:pt>
                <c:pt idx="25">
                  <c:v>11</c:v>
                </c:pt>
                <c:pt idx="26">
                  <c:v>0</c:v>
                </c:pt>
                <c:pt idx="27">
                  <c:v>5</c:v>
                </c:pt>
                <c:pt idx="28">
                  <c:v>11</c:v>
                </c:pt>
                <c:pt idx="29">
                  <c:v>5</c:v>
                </c:pt>
                <c:pt idx="30">
                  <c:v>5</c:v>
                </c:pt>
                <c:pt idx="31">
                  <c:v>7</c:v>
                </c:pt>
                <c:pt idx="32">
                  <c:v>5</c:v>
                </c:pt>
                <c:pt idx="33">
                  <c:v>0</c:v>
                </c:pt>
                <c:pt idx="34">
                  <c:v>0</c:v>
                </c:pt>
                <c:pt idx="35">
                  <c:v>0</c:v>
                </c:pt>
                <c:pt idx="36">
                  <c:v>3</c:v>
                </c:pt>
                <c:pt idx="37">
                  <c:v>4</c:v>
                </c:pt>
                <c:pt idx="38">
                  <c:v>1</c:v>
                </c:pt>
                <c:pt idx="39">
                  <c:v>4</c:v>
                </c:pt>
                <c:pt idx="40">
                  <c:v>0</c:v>
                </c:pt>
                <c:pt idx="41">
                  <c:v>3</c:v>
                </c:pt>
                <c:pt idx="42">
                  <c:v>5</c:v>
                </c:pt>
                <c:pt idx="43">
                  <c:v>8</c:v>
                </c:pt>
                <c:pt idx="44">
                  <c:v>0</c:v>
                </c:pt>
                <c:pt idx="45">
                  <c:v>9</c:v>
                </c:pt>
                <c:pt idx="46">
                  <c:v>6</c:v>
                </c:pt>
                <c:pt idx="47">
                  <c:v>4</c:v>
                </c:pt>
                <c:pt idx="48">
                  <c:v>0</c:v>
                </c:pt>
                <c:pt idx="49">
                  <c:v>9</c:v>
                </c:pt>
                <c:pt idx="50">
                  <c:v>9</c:v>
                </c:pt>
                <c:pt idx="51">
                  <c:v>6</c:v>
                </c:pt>
                <c:pt idx="52">
                  <c:v>0</c:v>
                </c:pt>
                <c:pt idx="53">
                  <c:v>0</c:v>
                </c:pt>
                <c:pt idx="54">
                  <c:v>1</c:v>
                </c:pt>
                <c:pt idx="55">
                  <c:v>1</c:v>
                </c:pt>
                <c:pt idx="56">
                  <c:v>0</c:v>
                </c:pt>
                <c:pt idx="57">
                  <c:v>14</c:v>
                </c:pt>
                <c:pt idx="58">
                  <c:v>9</c:v>
                </c:pt>
                <c:pt idx="59">
                  <c:v>2</c:v>
                </c:pt>
                <c:pt idx="60">
                  <c:v>1</c:v>
                </c:pt>
                <c:pt idx="61">
                  <c:v>5</c:v>
                </c:pt>
                <c:pt idx="62">
                  <c:v>6</c:v>
                </c:pt>
                <c:pt idx="63">
                  <c:v>3</c:v>
                </c:pt>
                <c:pt idx="64">
                  <c:v>9</c:v>
                </c:pt>
                <c:pt idx="65">
                  <c:v>0</c:v>
                </c:pt>
                <c:pt idx="66">
                  <c:v>3</c:v>
                </c:pt>
                <c:pt idx="67">
                  <c:v>0</c:v>
                </c:pt>
                <c:pt idx="68">
                  <c:v>3</c:v>
                </c:pt>
                <c:pt idx="69">
                  <c:v>2</c:v>
                </c:pt>
                <c:pt idx="70">
                  <c:v>0</c:v>
                </c:pt>
                <c:pt idx="71">
                  <c:v>3</c:v>
                </c:pt>
                <c:pt idx="72">
                  <c:v>0</c:v>
                </c:pt>
                <c:pt idx="73">
                  <c:v>0</c:v>
                </c:pt>
                <c:pt idx="74">
                  <c:v>0</c:v>
                </c:pt>
                <c:pt idx="75">
                  <c:v>0</c:v>
                </c:pt>
                <c:pt idx="76">
                  <c:v>11</c:v>
                </c:pt>
                <c:pt idx="77">
                  <c:v>6</c:v>
                </c:pt>
                <c:pt idx="78">
                  <c:v>2</c:v>
                </c:pt>
                <c:pt idx="79">
                  <c:v>0</c:v>
                </c:pt>
                <c:pt idx="80">
                  <c:v>0</c:v>
                </c:pt>
                <c:pt idx="81">
                  <c:v>4</c:v>
                </c:pt>
                <c:pt idx="82">
                  <c:v>0</c:v>
                </c:pt>
                <c:pt idx="83">
                  <c:v>6</c:v>
                </c:pt>
                <c:pt idx="84">
                  <c:v>4</c:v>
                </c:pt>
                <c:pt idx="85">
                  <c:v>13</c:v>
                </c:pt>
                <c:pt idx="86">
                  <c:v>10</c:v>
                </c:pt>
                <c:pt idx="87">
                  <c:v>9</c:v>
                </c:pt>
                <c:pt idx="88">
                  <c:v>0</c:v>
                </c:pt>
                <c:pt idx="89">
                  <c:v>0</c:v>
                </c:pt>
                <c:pt idx="90">
                  <c:v>0</c:v>
                </c:pt>
                <c:pt idx="91">
                  <c:v>5</c:v>
                </c:pt>
                <c:pt idx="92">
                  <c:v>4</c:v>
                </c:pt>
                <c:pt idx="93">
                  <c:v>3</c:v>
                </c:pt>
                <c:pt idx="94">
                  <c:v>0</c:v>
                </c:pt>
                <c:pt idx="95">
                  <c:v>6</c:v>
                </c:pt>
                <c:pt idx="96">
                  <c:v>4</c:v>
                </c:pt>
                <c:pt idx="97">
                  <c:v>0</c:v>
                </c:pt>
                <c:pt idx="98">
                  <c:v>5</c:v>
                </c:pt>
                <c:pt idx="99">
                  <c:v>3</c:v>
                </c:pt>
              </c:numCache>
            </c:numRef>
          </c:val>
          <c:smooth val="0"/>
        </c:ser>
        <c:dLbls>
          <c:showLegendKey val="0"/>
          <c:showVal val="0"/>
          <c:showCatName val="0"/>
          <c:showSerName val="0"/>
          <c:showPercent val="0"/>
          <c:showBubbleSize val="0"/>
        </c:dLbls>
        <c:smooth val="0"/>
        <c:axId val="404605456"/>
        <c:axId val="404603496"/>
      </c:lineChart>
      <c:catAx>
        <c:axId val="40460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603496"/>
        <c:crosses val="autoZero"/>
        <c:auto val="1"/>
        <c:lblAlgn val="ctr"/>
        <c:lblOffset val="100"/>
        <c:noMultiLvlLbl val="0"/>
      </c:catAx>
      <c:valAx>
        <c:axId val="404603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605456"/>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7747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7597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450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92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703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6327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681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886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485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22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5477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2/8/2025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147636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52068" y="1616298"/>
            <a:ext cx="5039932" cy="1777285"/>
          </a:xfrm>
        </p:spPr>
        <p:txBody>
          <a:bodyPr>
            <a:normAutofit/>
          </a:bodyPr>
          <a:lstStyle/>
          <a:p>
            <a:r>
              <a:rPr lang="en-US" b="1" i="1" dirty="0">
                <a:solidFill>
                  <a:srgbClr val="0070C0"/>
                </a:solidFill>
                <a:latin typeface="Calisto MT" panose="02040603050505030304" pitchFamily="18" charset="0"/>
              </a:rPr>
              <a:t>Social </a:t>
            </a:r>
            <a:r>
              <a:rPr lang="en-US" b="1" i="1" dirty="0" smtClean="0">
                <a:solidFill>
                  <a:srgbClr val="0070C0"/>
                </a:solidFill>
                <a:latin typeface="Calisto MT" panose="02040603050505030304" pitchFamily="18" charset="0"/>
              </a:rPr>
              <a:t>Media </a:t>
            </a:r>
            <a:r>
              <a:rPr lang="en-US" sz="6000" b="1" i="1" dirty="0" smtClean="0">
                <a:solidFill>
                  <a:srgbClr val="0070C0"/>
                </a:solidFill>
                <a:latin typeface="Calisto MT" panose="02040603050505030304" pitchFamily="18" charset="0"/>
                <a:cs typeface="Arial" panose="020B0604020202020204" pitchFamily="34" charset="0"/>
              </a:rPr>
              <a:t>Analysis</a:t>
            </a:r>
            <a:endParaRPr lang="en-US" sz="6000" b="1" i="1" dirty="0">
              <a:solidFill>
                <a:srgbClr val="0070C0"/>
              </a:solidFill>
              <a:latin typeface="Calisto MT" panose="02040603050505030304" pitchFamily="18" charset="0"/>
              <a:cs typeface="Arial" panose="020B0604020202020204" pitchFamily="34" charset="0"/>
            </a:endParaRPr>
          </a:p>
        </p:txBody>
      </p:sp>
      <p:sp>
        <p:nvSpPr>
          <p:cNvPr id="3" name="Subtitle 2"/>
          <p:cNvSpPr>
            <a:spLocks noGrp="1"/>
          </p:cNvSpPr>
          <p:nvPr>
            <p:ph type="subTitle" idx="1"/>
          </p:nvPr>
        </p:nvSpPr>
        <p:spPr>
          <a:xfrm>
            <a:off x="7569628" y="3652461"/>
            <a:ext cx="4204811" cy="1344541"/>
          </a:xfrm>
        </p:spPr>
        <p:txBody>
          <a:bodyPr>
            <a:noAutofit/>
          </a:bodyPr>
          <a:lstStyle/>
          <a:p>
            <a:pPr algn="ctr"/>
            <a:r>
              <a:rPr lang="en-US" sz="2800" dirty="0" smtClean="0">
                <a:solidFill>
                  <a:srgbClr val="FF0000"/>
                </a:solidFill>
                <a:latin typeface="Consolas" panose="020B0609020204030204" pitchFamily="49" charset="0"/>
              </a:rPr>
              <a:t>Mr. Ayush Porwal</a:t>
            </a:r>
          </a:p>
          <a:p>
            <a:pPr algn="ctr"/>
            <a:r>
              <a:rPr lang="en-US" sz="2800" dirty="0" smtClean="0">
                <a:solidFill>
                  <a:srgbClr val="FF0000"/>
                </a:solidFill>
                <a:latin typeface="Consolas" panose="020B0609020204030204" pitchFamily="49" charset="0"/>
              </a:rPr>
              <a:t>06/02/2025</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96" y="1094704"/>
            <a:ext cx="6291188" cy="3902298"/>
          </a:xfrm>
          <a:prstGeom prst="rect">
            <a:avLst/>
          </a:prstGeom>
        </p:spPr>
      </p:pic>
    </p:spTree>
    <p:extLst>
      <p:ext uri="{BB962C8B-B14F-4D97-AF65-F5344CB8AC3E}">
        <p14:creationId xmlns:p14="http://schemas.microsoft.com/office/powerpoint/2010/main" val="3145098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9877" y="287435"/>
            <a:ext cx="8912181" cy="1194777"/>
          </a:xfrm>
        </p:spPr>
        <p:txBody>
          <a:bodyPr>
            <a:noAutofit/>
          </a:bodyPr>
          <a:lstStyle/>
          <a:p>
            <a:pPr algn="ctr"/>
            <a:r>
              <a:rPr lang="en-US" b="1" dirty="0" smtClean="0">
                <a:solidFill>
                  <a:srgbClr val="002060"/>
                </a:solidFill>
                <a:latin typeface="Castellar" panose="020A0402060406010301" pitchFamily="18" charset="0"/>
              </a:rPr>
              <a:t>Average Likes for Tags</a:t>
            </a:r>
            <a:endParaRPr lang="en-US" b="1" dirty="0">
              <a:solidFill>
                <a:srgbClr val="002060"/>
              </a:solidFill>
              <a:latin typeface="Castellar" panose="020A0402060406010301" pitchFamily="18" charset="0"/>
            </a:endParaRPr>
          </a:p>
        </p:txBody>
      </p:sp>
      <p:graphicFrame>
        <p:nvGraphicFramePr>
          <p:cNvPr id="9" name="Chart 8"/>
          <p:cNvGraphicFramePr>
            <a:graphicFrameLocks/>
          </p:cNvGraphicFramePr>
          <p:nvPr>
            <p:extLst>
              <p:ext uri="{D42A27DB-BD31-4B8C-83A1-F6EECF244321}">
                <p14:modId xmlns:p14="http://schemas.microsoft.com/office/powerpoint/2010/main" val="1304837602"/>
              </p:ext>
            </p:extLst>
          </p:nvPr>
        </p:nvGraphicFramePr>
        <p:xfrm>
          <a:off x="5845968" y="1645274"/>
          <a:ext cx="5986463" cy="4369159"/>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2"/>
          <p:cNvSpPr>
            <a:spLocks noGrp="1" noChangeArrowheads="1"/>
          </p:cNvSpPr>
          <p:nvPr>
            <p:ph idx="1"/>
          </p:nvPr>
        </p:nvSpPr>
        <p:spPr bwMode="auto">
          <a:xfrm>
            <a:off x="243471" y="1645275"/>
            <a:ext cx="546309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600" b="1" i="0" u="none" strike="noStrike" cap="none" normalizeH="0" baseline="0" dirty="0" smtClean="0">
                <a:ln>
                  <a:noFill/>
                </a:ln>
                <a:solidFill>
                  <a:schemeClr val="tx1"/>
                </a:solidFill>
                <a:effectLst/>
                <a:latin typeface="Calibri (Body)"/>
              </a:rPr>
              <a:t>Top-Performing Tags</a:t>
            </a:r>
            <a:r>
              <a:rPr kumimoji="0" lang="en-US" altLang="en-US" sz="1600" b="0" i="0" u="none" strike="noStrike" cap="none" normalizeH="0" baseline="0" dirty="0" smtClean="0">
                <a:ln>
                  <a:noFill/>
                </a:ln>
                <a:solidFill>
                  <a:schemeClr val="tx1"/>
                </a:solidFill>
                <a:effectLst/>
                <a:latin typeface="Calibri (Body)"/>
              </a:rPr>
              <a:t>: Tags like "dreamy," "beauty," and "stunning" have the highest average likes, indicating strong audience appeal.</a:t>
            </a:r>
          </a:p>
          <a:p>
            <a:pPr eaLnBrk="0" fontAlgn="base" hangingPunct="0">
              <a:lnSpc>
                <a:spcPct val="150000"/>
              </a:lnSpc>
              <a:spcBef>
                <a:spcPct val="0"/>
              </a:spcBef>
              <a:spcAft>
                <a:spcPct val="0"/>
              </a:spcAft>
            </a:pPr>
            <a:r>
              <a:rPr kumimoji="0" lang="en-US" altLang="en-US" sz="1600" b="1" i="0" u="none" strike="noStrike" cap="none" normalizeH="0" baseline="0" dirty="0" smtClean="0">
                <a:ln>
                  <a:noFill/>
                </a:ln>
                <a:solidFill>
                  <a:schemeClr val="tx1"/>
                </a:solidFill>
                <a:effectLst/>
                <a:latin typeface="Calibri (Body)"/>
              </a:rPr>
              <a:t>Engagement Insights</a:t>
            </a:r>
            <a:r>
              <a:rPr kumimoji="0" lang="en-US" altLang="en-US" sz="1600" b="0" i="0" u="none" strike="noStrike" cap="none" normalizeH="0" baseline="0" dirty="0" smtClean="0">
                <a:ln>
                  <a:noFill/>
                </a:ln>
                <a:solidFill>
                  <a:schemeClr val="tx1"/>
                </a:solidFill>
                <a:effectLst/>
                <a:latin typeface="Calibri (Body)"/>
              </a:rPr>
              <a:t>: Tags associated with emotions (e.g., "happy") or visuals (e.g., "photography," "beach") consistently perform well.</a:t>
            </a:r>
          </a:p>
          <a:p>
            <a:pPr eaLnBrk="0" fontAlgn="base" hangingPunct="0">
              <a:lnSpc>
                <a:spcPct val="150000"/>
              </a:lnSpc>
              <a:spcBef>
                <a:spcPct val="0"/>
              </a:spcBef>
              <a:spcAft>
                <a:spcPct val="0"/>
              </a:spcAft>
            </a:pPr>
            <a:r>
              <a:rPr kumimoji="0" lang="en-US" altLang="en-US" sz="1600" b="1" i="0" u="none" strike="noStrike" cap="none" normalizeH="0" baseline="0" dirty="0" smtClean="0">
                <a:ln>
                  <a:noFill/>
                </a:ln>
                <a:solidFill>
                  <a:schemeClr val="tx1"/>
                </a:solidFill>
                <a:effectLst/>
                <a:latin typeface="Calibri (Body)"/>
              </a:rPr>
              <a:t>Content Strategy</a:t>
            </a:r>
            <a:r>
              <a:rPr kumimoji="0" lang="en-US" altLang="en-US" sz="1600" b="0" i="0" u="none" strike="noStrike" cap="none" normalizeH="0" baseline="0" dirty="0" smtClean="0">
                <a:ln>
                  <a:noFill/>
                </a:ln>
                <a:solidFill>
                  <a:schemeClr val="tx1"/>
                </a:solidFill>
                <a:effectLst/>
                <a:latin typeface="Calibri (Body)"/>
              </a:rPr>
              <a:t>: Focus on using top-performing tags to boost content visibility and engagement.</a:t>
            </a:r>
          </a:p>
          <a:p>
            <a:pPr eaLnBrk="0" fontAlgn="base" hangingPunct="0">
              <a:lnSpc>
                <a:spcPct val="150000"/>
              </a:lnSpc>
              <a:spcBef>
                <a:spcPct val="0"/>
              </a:spcBef>
              <a:spcAft>
                <a:spcPct val="0"/>
              </a:spcAft>
            </a:pPr>
            <a:r>
              <a:rPr kumimoji="0" lang="en-US" altLang="en-US" sz="1600" b="1" i="0" u="none" strike="noStrike" cap="none" normalizeH="0" baseline="0" dirty="0" smtClean="0">
                <a:ln>
                  <a:noFill/>
                </a:ln>
                <a:solidFill>
                  <a:schemeClr val="tx1"/>
                </a:solidFill>
                <a:effectLst/>
                <a:latin typeface="Calibri (Body)"/>
              </a:rPr>
              <a:t>Opportunities for Improvement</a:t>
            </a:r>
            <a:r>
              <a:rPr kumimoji="0" lang="en-US" altLang="en-US" sz="1600" b="0" i="0" u="none" strike="noStrike" cap="none" normalizeH="0" baseline="0" dirty="0" smtClean="0">
                <a:ln>
                  <a:noFill/>
                </a:ln>
                <a:solidFill>
                  <a:schemeClr val="tx1"/>
                </a:solidFill>
                <a:effectLst/>
                <a:latin typeface="Calibri (Body)"/>
              </a:rPr>
              <a:t>: Tags with lower average likes, such as "fashion" and "landscape," may require enhanced content alignment or targeting. </a:t>
            </a:r>
          </a:p>
        </p:txBody>
      </p:sp>
    </p:spTree>
    <p:extLst>
      <p:ext uri="{BB962C8B-B14F-4D97-AF65-F5344CB8AC3E}">
        <p14:creationId xmlns:p14="http://schemas.microsoft.com/office/powerpoint/2010/main" val="1054318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0" y="136790"/>
            <a:ext cx="11540027" cy="1325563"/>
          </a:xfrm>
        </p:spPr>
        <p:txBody>
          <a:bodyPr>
            <a:normAutofit/>
          </a:bodyPr>
          <a:lstStyle/>
          <a:p>
            <a:pPr algn="ctr"/>
            <a:r>
              <a:rPr lang="en-US" sz="3600" b="1" dirty="0" smtClean="0">
                <a:solidFill>
                  <a:srgbClr val="002060"/>
                </a:solidFill>
                <a:latin typeface="Castellar" panose="020A0402060406010301" pitchFamily="18" charset="0"/>
              </a:rPr>
              <a:t>TOP engaged user based on likes comments and followers</a:t>
            </a:r>
            <a:endParaRPr lang="en-US" sz="3600" dirty="0">
              <a:solidFill>
                <a:srgbClr val="002060"/>
              </a:solidFill>
            </a:endParaRPr>
          </a:p>
        </p:txBody>
      </p:sp>
      <p:sp>
        <p:nvSpPr>
          <p:cNvPr id="6" name="Content Placeholder 2"/>
          <p:cNvSpPr txBox="1">
            <a:spLocks/>
          </p:cNvSpPr>
          <p:nvPr/>
        </p:nvSpPr>
        <p:spPr>
          <a:xfrm>
            <a:off x="850004" y="1732512"/>
            <a:ext cx="11243258" cy="15902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sz="1600"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791851"/>
              </p:ext>
            </p:extLst>
          </p:nvPr>
        </p:nvGraphicFramePr>
        <p:xfrm>
          <a:off x="1177498" y="3435184"/>
          <a:ext cx="10047513" cy="3207657"/>
        </p:xfrm>
        <a:graphic>
          <a:graphicData uri="http://schemas.openxmlformats.org/drawingml/2006/chart">
            <c:chart xmlns:c="http://schemas.openxmlformats.org/drawingml/2006/chart" xmlns:r="http://schemas.openxmlformats.org/officeDocument/2006/relationships" r:id="rId2"/>
          </a:graphicData>
        </a:graphic>
      </p:graphicFrame>
      <p:sp>
        <p:nvSpPr>
          <p:cNvPr id="15" name="Rectangle 2"/>
          <p:cNvSpPr>
            <a:spLocks noChangeArrowheads="1"/>
          </p:cNvSpPr>
          <p:nvPr/>
        </p:nvSpPr>
        <p:spPr bwMode="auto">
          <a:xfrm>
            <a:off x="218940" y="1620077"/>
            <a:ext cx="11874322" cy="159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74320" marR="0" lvl="0" indent="-274320" algn="l" defTabSz="914400" rtl="0" eaLnBrk="0" fontAlgn="base" latinLnBrk="0" hangingPunct="0">
              <a:lnSpc>
                <a:spcPct val="150000"/>
              </a:lnSpc>
              <a:spcBef>
                <a:spcPts val="12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Calibri (Body)"/>
              </a:rPr>
              <a:t>Top Engagement</a:t>
            </a:r>
            <a:r>
              <a:rPr kumimoji="0" lang="en-US" altLang="en-US" sz="1600" b="0" i="0" u="none" strike="noStrike" cap="none" normalizeH="0" baseline="0" dirty="0" smtClean="0">
                <a:ln>
                  <a:noFill/>
                </a:ln>
                <a:solidFill>
                  <a:schemeClr val="tx1"/>
                </a:solidFill>
                <a:effectLst/>
                <a:latin typeface="Calibri (Body)"/>
              </a:rPr>
              <a:t>: </a:t>
            </a:r>
            <a:r>
              <a:rPr kumimoji="0" lang="en-US" altLang="en-US" sz="1600" b="0" i="0" u="none" strike="noStrike" cap="none" normalizeH="0" baseline="0" dirty="0" err="1" smtClean="0">
                <a:ln>
                  <a:noFill/>
                </a:ln>
                <a:solidFill>
                  <a:schemeClr val="tx1"/>
                </a:solidFill>
                <a:effectLst/>
                <a:latin typeface="Calibri (Body)"/>
              </a:rPr>
              <a:t>Janet.Armstrong</a:t>
            </a:r>
            <a:r>
              <a:rPr kumimoji="0" lang="en-US" altLang="en-US" sz="1600" b="0" i="0" u="none" strike="noStrike" cap="none" normalizeH="0" baseline="0" dirty="0" smtClean="0">
                <a:ln>
                  <a:noFill/>
                </a:ln>
                <a:solidFill>
                  <a:schemeClr val="tx1"/>
                </a:solidFill>
                <a:effectLst/>
                <a:latin typeface="Calibri (Body)"/>
              </a:rPr>
              <a:t> leads with the highest engagement rate of 222, followed closely by Alexandro35 (220).</a:t>
            </a:r>
          </a:p>
          <a:p>
            <a:pPr marL="274320" marR="0" lvl="0" indent="-274320" algn="l" defTabSz="914400" rtl="0" eaLnBrk="0" fontAlgn="base" latinLnBrk="0" hangingPunct="0">
              <a:lnSpc>
                <a:spcPct val="150000"/>
              </a:lnSpc>
              <a:spcBef>
                <a:spcPts val="12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Calibri (Body)"/>
              </a:rPr>
              <a:t>Key Metrics</a:t>
            </a:r>
            <a:r>
              <a:rPr kumimoji="0" lang="en-US" altLang="en-US" sz="1600" b="0" i="0" u="none" strike="noStrike" cap="none" normalizeH="0" baseline="0" dirty="0" smtClean="0">
                <a:ln>
                  <a:noFill/>
                </a:ln>
                <a:solidFill>
                  <a:schemeClr val="tx1"/>
                </a:solidFill>
                <a:effectLst/>
                <a:latin typeface="Calibri (Body)"/>
              </a:rPr>
              <a:t>: Adelle96 and Alexandro35 achieved the highest likes (72), while </a:t>
            </a:r>
            <a:r>
              <a:rPr kumimoji="0" lang="en-US" altLang="en-US" sz="1600" b="0" i="0" u="none" strike="noStrike" cap="none" normalizeH="0" baseline="0" dirty="0" err="1" smtClean="0">
                <a:ln>
                  <a:noFill/>
                </a:ln>
                <a:solidFill>
                  <a:schemeClr val="tx1"/>
                </a:solidFill>
                <a:effectLst/>
                <a:latin typeface="Calibri (Body)"/>
              </a:rPr>
              <a:t>Janet.Armstrong</a:t>
            </a:r>
            <a:r>
              <a:rPr kumimoji="0" lang="en-US" altLang="en-US" sz="1600" b="0" i="0" u="none" strike="noStrike" cap="none" normalizeH="0" baseline="0" dirty="0" smtClean="0">
                <a:ln>
                  <a:noFill/>
                </a:ln>
                <a:solidFill>
                  <a:schemeClr val="tx1"/>
                </a:solidFill>
                <a:effectLst/>
                <a:latin typeface="Calibri (Body)"/>
              </a:rPr>
              <a:t> stands out with 154 comments.</a:t>
            </a:r>
          </a:p>
          <a:p>
            <a:pPr marL="274320" marR="0" lvl="0" indent="-274320" algn="l" defTabSz="914400" rtl="0" eaLnBrk="0" fontAlgn="base" latinLnBrk="0" hangingPunct="0">
              <a:lnSpc>
                <a:spcPct val="150000"/>
              </a:lnSpc>
              <a:spcBef>
                <a:spcPts val="12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Calibri (Body)"/>
              </a:rPr>
              <a:t>Insight</a:t>
            </a:r>
            <a:r>
              <a:rPr kumimoji="0" lang="en-US" altLang="en-US" sz="1600" b="0" i="0" u="none" strike="noStrike" cap="none" normalizeH="0" baseline="0" dirty="0" smtClean="0">
                <a:ln>
                  <a:noFill/>
                </a:ln>
                <a:solidFill>
                  <a:schemeClr val="tx1"/>
                </a:solidFill>
                <a:effectLst/>
                <a:latin typeface="Calibri (Body)"/>
              </a:rPr>
              <a:t>: High engagement rates are driven by a balance of likes and comments, emphasizing the need for interactive content strategies. </a:t>
            </a:r>
          </a:p>
        </p:txBody>
      </p:sp>
    </p:spTree>
    <p:extLst>
      <p:ext uri="{BB962C8B-B14F-4D97-AF65-F5344CB8AC3E}">
        <p14:creationId xmlns:p14="http://schemas.microsoft.com/office/powerpoint/2010/main" val="2157669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112563"/>
            <a:ext cx="12036425" cy="1301874"/>
          </a:xfrm>
        </p:spPr>
        <p:txBody>
          <a:bodyPr>
            <a:noAutofit/>
          </a:bodyPr>
          <a:lstStyle/>
          <a:p>
            <a:pPr algn="ctr"/>
            <a:r>
              <a:rPr lang="en-US" b="1" dirty="0" smtClean="0">
                <a:solidFill>
                  <a:srgbClr val="002060"/>
                </a:solidFill>
                <a:latin typeface="Castellar" panose="020A0402060406010301" pitchFamily="18" charset="0"/>
              </a:rPr>
              <a:t> Likes Comments and Tags of each users</a:t>
            </a:r>
            <a:endParaRPr lang="en-US" b="1" dirty="0">
              <a:solidFill>
                <a:srgbClr val="002060"/>
              </a:solidFill>
              <a:latin typeface="Castellar" panose="020A0402060406010301" pitchFamily="18" charset="0"/>
            </a:endParaRPr>
          </a:p>
        </p:txBody>
      </p:sp>
      <p:sp>
        <p:nvSpPr>
          <p:cNvPr id="22" name="AutoShape 2" descr="data:image/png;base64,iVBORw0KGgoAAAANSUhEUgAABLAAAALmCAYAAABSJm0fAAAAAXNSR0IArs4c6QAAIABJREFUeF7s3QdwXNd5//0HvQMEQKIQFBtIgp0UiygWsatTxS2Wm+zYsS3Zb/xO8vd/kpkkTjxvJr1O4sh23CTZluUqS2wqFCUWURJJkRQlFrEXEL13YMs7zyEvdLFcYHeBXeDu7vfOcCgRd+8953POLnB/OCXB6/V6hQMBBBBAAAEEEEAAAQQQQAABBBBAAAGHCiQQYDm0ZSgWAggggAACCCCAAAIIIIAAAggggIARIMCiIyCAAAIIIIAAAggggAACCCCAAAIIOFqAAMvRzUPhEEAAAQQQQAABBBBAAAEEEEAAAQQIsOgDCCCAAAIIIIAAAggggAACCCCAAAKOFiDAcnTzUDgEEEAAAQQQQAABBBBAAAEEEEAAAQIs+gACCCCAAAIIIIAAAggggAACCCCAgKMFCLAc3TwUDgEEEEAAAQQQQAABBBBAAAEEEECAAIs+gAACCCCAAAIIIIAAAggggAACCCDgaAECLEc3D4VDAAEEEEAAAQQQQAABBBBAAAEEECDAog8ggAACCCCAAAIIIIAAAggggAACCDhagADL0c1D4RBAAAEEEEAAAQQQQAABBBBAAAEECLDoAwgggAACCCCAAAIIIIAAAggggAACjhYgwHJ081A4BBBAAAEEEEAAAQQQQAABBBBAAAECLPoAAggggAACCCCAAAIIIIAAAggggICjBQiwHN08FA4BBBBAAAEEEEAAAQQQQAABBBBAgACLPoAAAggggAACCCCAAAIIIIAAAggg4GgBAixHNw+FQwABBBBAAAEEEEAAAQQQQAABBBAgwKIPIIAAAggggAACCCCAAAIIIIAAAgg4WoAAy9HNQ+EQQAABBBBAAAEEEEAAAQQQQAABBAiw6AMIIIAAAggggAACCCCAAAIIIIAAAo4WIMBydPNQOAQQQAABBBBAAAEEEEAAAQQQQAABAiz6AAIIIIAAAggggAACCCCAAAIIIICAowUIsBzdPBQOAQQQQAABBBBAAAEEEEAAAQQQQIAAiz6AAAIIIIAAAggggAACCCCAAAIIIOBoAQIsRzcPhUMAAQQQQAABBBBAAAEEEEAAAQQQIMCiDyCAAAIIIIAAAggggAACCCCAAAIIOFqAAMvRzUPhEEAAAQQQQAABBBBAAAEEEEAAAQQIsOgDCCCAAAIIIIAAAggggAACCCCAAAKOFiDAcnTzUDgEEEAAAQQQQAABBBBAAAEEEEAAAQIs+gACCCCAAAIIIIAAAggggAACCCCAgKMFCLAc3TwUDgEEEEAAAQQQQAABBBBAAAEEEECAAIs+gAACCCCAAAIIIIAAAggggAACCCDgaAECLEc3D4VDAAEEEEAAAQQQQAABBBBAAAEEECDAog8ggAACCCCAAAIIIIAAAggggAACCDhagADL0c1D4RBAAAEEEEAAAQQQQAABBBBAAAEECLDoAwgggAACCCCAAAIIIIAAAggggAACjhYgwHJ081A4BBBAAAEEEEAAAQQQQAABBBBAAAECLPoAAggggAACCCCAAAIIIIAAAggggICjBQiwHN08FA4BBBBAAAEEEEAAAQQQQAABBBBAgACLPoAAAggggAACCCCAAAIIIIAAAggg4GgBAixHNw+FQwABBBBAAAEEEEAAAQQQQAABBBAgwKIPRIVAd3e37Nu3Tw4dOiRNTU3i9XolPT1d5s6dK/fdd5/k5uZGRT1isZDPP/+87N+/31Tt/vvvl7Vr18ZiNU2d4qmuMduIVAwBBBBAAAEEEEAAAQSiUoAAKyqbLb4K3dDQID/+8Y+ltrbWb8Xvuece2bhxY3yhBKhtV1eXbN26VT744AMpLi6Whx9+WMaPHx8Ro5/97Gdy7Ngxc+277rpLNm/eHJH7OOGi8VRXJ3hTBgQQQAABBBBAAAEEEEDAEojKAEtH4Bw+fNg8NDc2NkpfX5+pT0pKihQUFMisWbPktttuk6KiIklISKC1o1hAR1r97ne/kzfffNPUQttTA5mysjLT9pcvXzajftasWRN0LV944QUzmkuP5cuXy8c//vH+1z733HPyxhtvBH2twU7MycmRr3zlK6asQx01NTXy/e9/X9ra2kZ8z1WrVpmgSo/jx4/L008/3X/NSAZL8RTqRHtdz549K08++aT09PSYz8evfvWron2VIzwCkXo/h6d0XAUBBBBAAAEEEEAAgegWiKoAq7Oz00zhOXLkiJlCFujQEScf+chHZObMmYFOjZuv68icn/zkJ3LhwgUT+H3hC19wtE9zc7P8z//8j+jfGl7deeedsmnTpv5g0uVymf9OSkoKug3tIcSiRYvkM5/5TP9r7V8L+oJ+TtTpjX/0R38kkydPHvIyGsD94Ac/EJ0iOdLDXpd4D7D0M+KXv/yluN1uM81U21j7+0iPaA+w7P1i3Lhx8vWvf13y8vJGysLrbwhE6v0MMAIIIIAAAggggAACCIhETYB19epVM3KgpaVlQLvpQ2lmZqb5Nx2JpSGX/dCHMx1lEKnpU9HWidTvO9/5jgmE9Pjc5z4nCxYscGw1Ll26ZAIeHTGiI0Uef/zxEbflUAHW66+/3j86yxdFQ1MdKWWFpxpSpaWl+bXTcEBDE/17qEPbQctjtYfvuVpvK9zSoE4NBhtVqKPQ1q1bZy6hI0F0BJZOu9T1wR599NGAYdpwO4ETQ51XXnlFXnrpJVOlqVOnyhe/+EWzZtpIDyfWNZQ6EWCFohX6uZF6P4deEl6BAAIIIIAAAggggEDsCURFgHXx4kUzasgKp/QBXqcJ6uLdJSUlAx7oNcQ6efKk6ANsdXW1eWgNZiRM7DWt/xpFW4AViQfuoQKsofqBr10kp+VZ5bAHMU4dMePEUIcAy39PjsT7KV4+O8NRz2h4P4ejnlwDAQQQQAABBBBAAIFICDg+wNIpbz/84Q/NWkd66FSxhx56SFasWDHk+lY6SkYXsNa1kz760Y+yzsuN3hPNAVa4RtIQYIX3o4QAK7yekbwaAVYkdQNfmwArsBFnIIAAAggggAACCCAwmIDjA6w9e/aY3dT08LcGEk0bmgABlpgpe9aueb5rYA2lyQgs/zoEWKG9B8fybAKssdQXMzLYmtrq1BGVYyvE3RFAAAEEEEAAAQQQGFzA0QFWa2urfPe735X6+npTA915TqcDZmVlha1NdZHnEydOmJ3nqqqq+qcp6kgvfcCYN2+erF69WvLz84e8py4uv3//fnOOnv/ggw8Oef6vf/1rOXjwoDlHd9Fbu3btTee/9tprsmPHDvPvn//8581i1B6Px5R39+7dcu3aNbNIta4DpouF6+Lm5eXlN41M6+joMI66LlKgQ0PCT3ziE7Js2bJApw769ZGavvvuuyZkCrRQ/3DLGg8Blrb5//7v/5o+kp2dLV/60pfM+2eoQ/uHrgGmIxettb6svqU7HGr/87dYfjABlvaJ7du3m/eZ/vdQO+D5K4fet7Cw0OwuqqMv/a09ptf+/e9/H7DfqMGkSZPky1/+smRkZITUz/3VdbD3ZGlpqdl0QDeRSExMHHCfM2fOmGnROuVZP2d0nT6t31CHnvvTn/7UTJHWvv/pT39aNIAN5QglwNJ20vfi3r17zWeH3l/vq5+F8+fPlzvuuGPIBeC1D2p/0mvozrH6ftb+pDtzrly5UhYvXux3Yf1IfJbajbQeR48elQMHDvTXS7+uaylOmzZNNm/eLBMnTozIDrbBBlj296+af/KTn5QlS5YEbGr9HqR+aq2+jzzySH/f000NDh06ZNbE076v7eCv7+p7Teu/YcMG85737buDFULX6tP34DvvvCMNDQ3mfW6t21dRUWGux1qUAZuQExBAAAEEEEAAAQSGEHB0gOUbZGiwsnz58rA1qC4Q/swzz0hjY+OQ19QfwvUBXtfcGmwns1BDkWAe+u0PO7rYuj5U/PznP5crV674La+WUx8MH3jggQFBg+/IoUCA99xzj2zcuDHQaX6/Hg7TV199VXbu3BnU/YezDlWobWUVJJpGYNnLGmgdOH2gt8KloULDgoIC+exnP2vCH/sRqC/rNXft2iUvv/yyebDWfqrvY90h1B6I6YL1v/nNb8zouKHKoQG2PpjrQ7H9sL9fAnUeDWF0Bz59mA/l8K3r0qVL5Re/+IXZ1dPfoXXVkOljH/vYgNBN1+f73ve+JxpU6KGBty7CP9Rh3+FOP4c0zNfAJZQj2ABLFyPXgE0D0MEO7Vd/+Id/6LcM7733ntkFcqjdNTV012DVN0QM9f0ZqP/Zy3/69GnTXpZ7KG0WivNg5wYbYOl7Uv016NRDQ1DdMXaonTTV+kc/+pHompF6rF+/3nzPsg7Lyfo80PfRUN9P9HUaYGl4NlTQq+/Vt99+2wRnWu7BDn0vaIiloW4ou8aGw51rIIAAAggggAACCMSGgKMDLH2Yfeutt4x0uHags5pNfwP/q1/9asAP3PpDtY5W0UMXjPf9YVwfVj/+8Y8HHIUSzLS0YB667A87+jBy5MiR/l0YrbL67ryoDwl33333gABKfxOuUzF1R7re3l45depUf92mT58+YHSZ/rZdR1bo4vihHuEy1Yd7HfWhowN05Mb58+dNUfSBSx/krIef4ZY11AdkyyEWAyztGzoa8PDhw/3NrX1IrdXZvguinqCBie7oZx8BNVRf1odbHS344osv9odX+j7SQMf+EKtr3ekDuxUEaRl0B9EpU6ZIcnKy2ZBB/2h59dDXfupTn5KFCxf2l7uystKMANF+o6MprfDFt9/oC3T0ifbzUB+k7XWdPXu2uY+1M+pg70m9n+9nh9ZDr6VBjx46clJdhwoo7J8Hwx1BFkyA5W/dQQ2bNMDUkESDNB2hp4e/AFkDFA1SrPDKGtmkwYn+skB3lNXPrcGC1VDfn8F8lmpZ9fPp2Wef7e9Daq2O/uql5+tno4ZG4di90uqkwQZYer6OltLvUfoeUsOvfOUr5pcYgx2BAk57gKXfI3SE73D6rv3+vuG0fk299H2r30vb29tFf6lhDzJ1dK/v+z/U7zWcjwACCCCAAAIIIBCfAo4NsHx/m+zvwXm4TaYPtjq9yvotvD7g6ggIfRi2Hmj1B3M9Tx949MFZD32o1tFN/kZKROKhy9+IEi2fjo7SQEsfwLSc+sCov0m3HkZ0msZjjz3md3RJpNbAioSpmtsfuFnEfZwZNaTBTqAj2BFY+/btkxdeeKE/XNL3wMMPP9w/TVf7l/Z/HaGlUwv1wVSDFvtD/VABgm9o4C8E1nv87ne/Mxsu6KH106BYdxrV95x1aKis70edQqfHUNMQR2MXQqtcarFlyxYTUlmfHxqmqYs1/Vn/XacBa+hlHaEEFL6fh8MZeej7fhpsDSZ7uXRao7b3hAkT+sttfTbqLxh0ZKp9urFvMHfrrbeatrQHc3qOTjPTUF1NfKeVReKz1P75pH1Ky6yf5fZ+rPXSzxsNdNV7qM/7QO+/wb4eSoClfUdH6Vmf69rH/E01t+4VqM/bXYfquxrK6shk6/ue/qLg0UcfNaOxfA/9ZciTTz5pQkHf703WuRooa1triG2d5/teGK4nr0MAAQQQQAABBBCILwHHBli+QUswo5qCaTr9AVqntuhoJj0CrQ+kIw10F0RrNMdg4VAkHrp8Ayz9LbxOnbI/BFt11qBAp8bow4I+eOkDh67f5XtEIsCKlKnvAzcBVngDLN815nTNHJ0u5G9Ukj7ca+ig7wOdlmQ/Z7AAS0fOPfXUU/3ryg02gtE+ckT7uI560bb2d2jo/IMf/EA0IBpqDbRAD/PBfFb4O8c3BNCpiDqNzt+Ixbq6OhNAqLMec+bMMe9Ly87Xf6hQytco0GicweoXzAgs+8hXXVdPR+sEe+iImyeeeEK07jpKT6c5augZyhHuz1Lfz6ehRtJqOXU6nBponx/uSLfB6htKgKX313JoefQY6vPPN+D0F3aF0nd1Davvf//7ZgSsHv6mMNrvGWiDFa3Ltm3bTJClh66h9pnPfCbkEZCh9CPORQABBBBAAAEEEIg9AccGWLoGy3e+853+3z6H+iA1WFP5rj0T6Lfaeh1dNF0fxK1wSH/wtk9d0nPC/dCl17Q/7OhDr4YLGjL4O3R0ij5wWEHbYA/DkQiwImWq9WQE1vB2LQtmBJZ9jblgpigN9p7yF2DpqECdEqj9Uo+hQgMdAaZTRvXQRdp1epF95JXvfe07ky5YsMCsy+V7/mgEWP5GJ/mWVUeu6VQtPXynQYcSUNjrE8x0w8HaKpgAy96eoX7u2vudUwIsHcmkoZr+MiKYfm4PFodbh8H8QwmwfL/3DLWWXTABp71dR9p3tWznzp0zv9xxuVxmFN1go34tC/3epN+j9DNBR1nqaFIdBciBAAIIIIAAAggggECwAo4NsOw/kGtlhjtlxhdCd/7TdUX8PVAOhmYfVaDn6No5Ov3EfkQ6wBrsQX2wMuhObRoE+B6RCLAiZaplJ8CKXIBlH2kzktFtvgGWThvTUVI6ikMPf9PIrH6pozj0XH2/66GbFWhfH+qw9wldm0lH+fiuUzQaAVYwn0n2h3ydiqWjy+wjKHUKlgZ9Go4PtjC77+iaYBZ8H8wvmADLvonCUCPM/N1D10zT9a+stcw06NfNN/ztGjlYGcP9WaqjU3WKtR7B9HNfb93tcbBfHAT7jdY6L9QAy/d7j+/C7P6uO9iC78GuFWZdM1Df1SmBujmDHsGMkA5HuBmqN+cjgAACCCCAAAIIxJaAYwMsXehX16nSBYX1COZhMZimsY/2CHZdLZ2CoiOwrLV3fKcC6X3D/dCl17Q/7ATzgBBMGSIRYEXKVA0IsCITYPnucjZY4BnMe8re73R3QZ3eZ40EHCq80mvbR1pqwKPrXumadEMdOo1Q1+PS0GewdZycEmD5jiT13UlVP9/0c04/7/TwF1DYw/yRbmYRTIDlO/VRgzVd90/XXwrUNloH+xQ8/X9dJP3ee+8108aCWTQ/mM8xe/8IFMzYgxYN5HRx9kCHTn+1ps+F63uP72f6YH3Xt2z2UXz+pjT6Bm6D7dYbyMn3vkP1XR09+NOf/tR8Puuhi8uXlpYOyarfR3VXRWvtyWDC6kDtxNcRQAABBBBAAAEE4kvAsQFWpNbACvXhyOoOuqittW6Wv9/ih3rdYB4moiXACrXuwZoSYA0MMYN94FW3QFMIw7UouN7L3v46RUtDGX3ADbQujr7Wd6RlqB+/Tg+wgtm5MlBAYf8c8Beeh2IWTICl19PdEXWtQPvucdqeOn1x8+bNZiSTBo7+Dg0qNNQ+cOCA6QfWoaOwdCrpunXrBux86nuNUD9PAn2W+lu8PBSzsQ6wdDSbjlLU0NnfKL1gA85ATr4mOpVSp/H7C/J8Pz9C8bTOJcAajhqvQQABBBBAAAEE4lvAsQGW79SJwaZFhNp8oT4cWdcPNKIj1OsG8zAR6wFWIFMCrOgLsHSHTA1tDh8+bN46+sCti5zPmDHD71t1pAGWBjq6BpZ9lzu9UTB9K9TPDt+wLphgI5ig0L42UHJysnzpS18yQZEevgtl6+ga+65/odYh2ABLr1tTU2N2h9QAxR5E6dd0zaOPfOQjZnFvf4eef+zYMbN7pY7ksR8ahGm7ffSjH/W7U2q4P0tHEmBpv9Kgxd/GGaHa+/bLYANpDa50WqZO6dPDdwq7va8PtTh6MN9z7HUaqu+ONMDSkYRf/vKX/W5+MBxXXoMAAggggAACCCAQHwKODbB8pzjpD/tf+9rXRrzoa6gPR1Y3YATW4G+ISJnqHZlCGJkphMEEK8F+BAZaA0sXjNZ1qvRv38MeYA21SHWwZbHOc0qANdQoFqusvgGFfTqn3UcXvv7qV79qwqPhHqEEWNY9dATO66+/bkJJXePKOgJtLKHn6TRPXdBf20MDGHsQNli/CPXzJFAwE+r1hmsbzOtCXQPLuqZ944IJEybI448/bnbQDSXgDOTkW/5QRmAFE+YG48M5CCCAAAIIIIAAAggMJeDYAEsLbf9hX6er6Bb0c+fOHVGL2oOo4a6B5W89qlAfkoJ5mIiWEViRMiXAGr0RWOFaA8t6kPXdhVDXtvr85z9/00gp+w5x2t7hmlbklAAr2Prt27dPnn/+efPZZg8o7NMLdSHxT33qU0Pu0Bjow3E4AZZ1TZ0aqCHW1q1b+6cWBrP7nPV6XftI63Po0KH+IMvfrpPh/iy1r9EXzCLugQxH8vXhBlj2nV7tmwHYpxcG+iVPMN9z7HUbqu/6rgsZzBqNI3HjtQgggAACCCCAAAIIqICjAyz7D+daWA2v9AE3mIWAB2te+w5bgX7gt67hO53xnnvuEZ0qZT/sCwUHs05NMA8T0RJgRcqUACtyAZba2vvgSKbo+uvLOtJGdyh7+eWXh1wPK5j31nA+qp0SYNl3GdQ1oHQk2pQpU26qkoYF3/ve98z0Syus14DdWuA9XAH+SAIsq9AaTuqUNh39429nxaHaS/uF9gltH9+wznpduD9L7eGgLuL+9a9/3e/UxeH0s1BfM9wASwMjfZ/p2mR6WMHfjh075LXXXhvwbzpF098RzPcc++sC9V37LqbB/jIoVC/ORwABBBBAAAEEEEDALuDoAEun1jz55JNmxzE9gpmyEqh57VuD6w/6H/vYx8zDwFCHbsP+i1/8wkyHGWyakz3EsY+g8HddnRb04x//uH83psGmX0QiwPKdOhaOES+RMlU7phBGZgqh2tof7HXx9a985StmN7FQj8EejPWh+9e//nX/elj+3r8aaOgIPn2P6aFrP33xi1+8aaRWqGWKRL/RMtjrOtTUSD1X66YP+bornx5DfS74CyiWLFkiP/zhD83i3aGMdBrKKhwB1kg/Q+zTIv2tAxXuz1L7/cIVBIbaH63zhxtg6et15NqvfvUr06+0P+iIxmeffdbsYBlMvcLdd999913zftDyjOTzY7iWvA4BBBBAAAEEEEAg/gQcHWBpc5w9e9aEPfoQp4f+oPzII48EXFRXf6jWxZFfeuklue+++6S4uNi83nfb+kAPoQ0NDWYHKP1bj8GmQtl/W60PE7rYsu645Xvow4aGcjrSwjrGMsDyXRB4OG+BSJlqWSIRRIQ6RckyCWZHueH4DfWa4T7wBtqFUO9pXzxc/1+nqH3yk5/0O8JR308aJJ84cUK2bNkyIGAaamSHLuD9/e9/X3SEkR7+3m96zaeeesoExEO9d0KxtfcbXTBa1wwaydpR1r19FwQvKioyQYKGU76H7zRKf9Pl7K+xO2hZJ0+eLO+88445ZSRTPO33CEeApWsjffe73zVtGuoILC2LvZ7+Qr1wf5b6rjGmrrpQfkZGRihdKiznDvf9rDf3dV+9erW8+eab5ntjoF+a6OtD7bvWKDt9rb++ay9PoM+PsOBxEQQQQAABBBBAAIG4F3B8gOU7FUlbTEdOaTi0adMmKSgoGLAmjP4wf+bMGdFFb3UKojVtRx9arEPXcdHfZOsDsx56jYcfftiEU9bW8Po1fWB/7rnnpLGx0Zyn4dkXvvAFs4W87+H7w3xWVpYJAyoqKkz5dITFW2+9Jdu2besP46xrjGaA5TviRafU6MOcPojrocGH7ryldQ3liISp3p8AK3IjsLQv6C5z+hBsva8WLlxo3gvaf61Dgwpdn+n06dOiC4nrFCz92zoCTU3yDXJ0upG+j6wAQUf0/OQnP5Hz58+bS2r/u//++01o42+6sL6XdE0g7RsrV64cUBarTL67G+qUX32f6ftbX6+BtD70DzbdarC+729HO63HAw88IDpiSq9vhX06+swKqtVTd10baoSb/TNEy6V/9HPId2fCUN6XvucGCrC0DDqVUT/jNm/eLPr5YD/081WnAOqi7tZIoMcee6x/St77778vv/3tb81ns35G6+ev/dAF4dVQ20ePYIKRcHyW6mghHemnba+H9kH9JcNgoaau16V10fYcya6Pvv4jCbB8R/Rp2azvYcH8IiISfVdHy+mUTy2b9ld/nx+WgZ6j/evIkSMyadKkQXcmHUn/5rUIIIAAAggggAACsS3g+ABL+fWhQxfiPXDgwE3budvDFn246uzsHNBi+nCpD476A7N16PV0ao+GLvZdsfRhWXd20kPX5rEedvT/g5m+qFOytJz2a2oQpGW0X08fyPRhd+/eveZeoxlg6f3sU1H0//XBQ0epuFwu4+dvja9Ab4NImRJgRS7A0jb1HWFo9Qfto9rnddc5DZisQwMYnWpoDzgDBVj6WvuDrv7/2rVrTUhlBUj+yqHvG33fasCsh5ajsrLShEL6Hhtq10LfUYH6ej1fAxV9L+bm5g5rLSSrrnodfQ/r9EDrc8L6LPI10zrefffdN62b5+89ZV9XyPq6GuhnWDhGDAUKsOyLhev99XNBw3+1U7dLly719wd/9bJPS9Wva0hYVlZmgiC9tv6xvLQPaXh+yy233EQR7s/SwX4RokGsrkmmIaEeNTU1ZmSZ1efDvTj5SAIsLZ99dJqFpv1O11bTUG6ow/4+1RHJ+osZa2TzcPuu7zRh6/PD3u4asuloT/v92LUw0HdUvo4AAggggAACCCDgTyAqAiwtuD6A6NST3//+96LTkoI59LfrDz30kBlZ5TvSQn/w1sVv9cHa+iF+sGvqA7SulaULXQ91DBW0Wa/Th7VPf/rT5gf6p59+2vzzaAdY/h467PV68MEHZc2aNcEQDzgnEqYEWJENsLQB9f2kffHKlStDtrm+D3QXPN9FyIMJsIJZD0tDrJ///OcBy2EVUsMVDdOs6cG+hfcd+WX/ejBTrvxhWHW1wjMNynR9PB2x4+/QEPDee+8VHSETzGgv340r9Jrr168306DDcQQKsHxHww12T62XhnIaRFqjVvVc7UO6bpfvLxJ8r6PB0Wc/+1m/C9rrueH+LNVrapCiI3N1BFmgz3yrvKtWrTIjEsN1jDTA8hfMBhtw+r5P9XvRUH1XQy39ZYZ+Lxiq76ql7i75xhtv3PQLJr8/dCQkmO/Lasvz5cQuAAAgAElEQVSBAAIIIIAAAggggEAoAlETYFmV0gcbndqna8PoaABrNIZ+XR8qNbSaMWOGmb6i0+ICPTTq6w8ePGgWkdYHaGt0gF5LRw7oD9m6+2GwOx9q0KaLmusObDpNRn+419fqyJUNGzaYa+kDn4ZxuhaWHjoSRR8EfQ8dcaZTGPVYvny5fPzjHx+ybXfu3Cm7d+825+j6KBpEDXZoufSBY//+/f2GOiJi9uzZ5mFZR6gM9winqU4H1ellWl6djqkPvb7TkkItp46S0xEewbpa19eQQteF0Yd0bdM/+IM/kFtvvTXU24d0vk471T6g/dJ36t1QF9Ky6g52GpTqqEId6aL9ebBDH+61T2p/0FFO1ggU7RN6X53OZ59ia7+OTi/U1w3Vl/VrWibt8xos6ftS7dTQHoBoOfTr2vd939/6QK3Bhz5462Lv8+bNGzDV0V/dqqqqzLRdDYas96Kuw6XT43R0TaDPB99r6rRA/bzQ8ExHRWl4pla61t6xY8ekra3NvES/ru8lfc+HsvaWb4A01CizkDrSjZN1TUFtAx0lpp+PX/3qV01Z7Yf1Gaujy7QNtN2sKWI6pXD+/Pnm88V3eqH9faIWOtLTPppJ20+9br/9dmMf6H0czs9Se/20PtqGOq3QXj7tCzryUMNNDWm1nhoO2fvncMztrxnu+9l+Dd/RjMGOZvIXNGt/089CnUas0/us0bhad+279qnCgequ00P1fXvy5MkBo62sa5aWlhrXBQsWBPW9OdD9+DoCCCCAAAIIIIBA/AlEXYAVf01EjRFAIJ4EdDSLjg7VI1y7MsaTX6zX1T5KL5Td/4IZKRnrdtQPAQQQQAABBBBAILoFCLCiu/0oPQIIxJCA72YQuuOjv9GZMVRlqhKCgO9C7qEEnARYIUBzKgIIIIAAAggggIAjBQiwHNksFAoBBOJRwL7Bgk7te/zxx0OaghiPZvFUZ53yqLtEWrtb6k6KOr08mIMAKxglzkEAAQQQQAABBBBwsgABlpNbh7IhgEDcCOgaXbrGmq6hp4euQ/SZz3wm6PX34gYqjiuqi9Bv3brVCOj6VLqGWbBrrBFgxXHHoeoIIIAAAggggECMCBBgxUhDUg0EEIhuAfvaRrrwtYZXCxcujO5KUfqwCfjuQLh48WKzK2iwGxEQYIWtKbgQAggggAACCCCAwBgJEGCNETy3RQABBOwC9sXbdVTNY489NqLdQNGNLQF7wKk7Iz766KNmV9tgDwKsYKU4DwEEEEAAAQQQQMCpAgRYTm0ZyoUAAnEj0NPTI08++aScPXvWTBm86667ZP369UGProkbqDiuqO5MuWPHDiMwc+ZMM0IvIyMjaJHnn39e9u/fb86///772RwgaDlORAABBBBAAAEEEHCKAAGWU1qCciCAAAIIIIAAAggggAACCCCAAAII+BUgwKJjIIAAAggggAACCCCAAAIIIIAAAgg4WoAAy9HNQ+EQQAABBBBAAAEEEEAAAQQQQAABBAiw6AMIIIAAAggggAACCCCAAAIIIIAAAo4WIMBydPNQOAQQQAABBBBAAAEEEEAAAQQQQAABAiz6AAIIIIAAAggggAACCCCAAAIIIICAowUIsBzdPBQOAQQQQAABBBBAAAEEEEAAAQQQQIAAiz6AAAIIIIAAAggggAACCCCAAAIIIOBoAQIsRzcPhUMAAQQQQAABBBBAAAEEEEAAAQQQIMCiDyCAAAIIIIAAAggggAACCCCAAAIIOFqAAMvRzUPhEEAAAQQQQAABBBBAAAEEEEAAAQQIsOgDCCCAAAIIIIAAAggggAACCCCAAAKOFiDAcnTzUDgEEEAAAQQQQAABBBBAAAEEEEAAAQIs+gACCCCAAAIIIIAAAggggAACCCCAgKMFCLAc3TwUDgEEEEAAAQQQQAABBBBAAAEEEECAAIs+gAACCCCAAAIIIIAAAggggAACCCDgaAECLEc3D4VDAAEEEEAAAQQQQAABBBBAAAEEECDAog8ggAACCCCAAAIIIIAAAggggAACCDhagADL0c1D4RBAAAEEEEAAAQQQQAABBBBAAAEECLDoAwgggAACCCCAAAIIIIAAAggggAACjhYgwHJ081A4BBBAAAEEEEAAAQQQQAABBBBAAAECLPoAAggggAACCCCAAAIIIIAAAggggICjBQiwHN08FA4BBBBAAAEEEEAAAQQQQAABBBBAgACLPoAAAggggAACCCCAAAIIIIAAAggg4GgBAixHNw+FQwABBBBAAAGnCrjdbvH3p6urS7xer6Snp0tCQoL5k5iYaP7Y/9/6d/vfSUlJTq0u5UIAAQQQQAABBMZUgABrTPm5OQIIIIAAAgiMloCGTe3t7dLZ2SkdHR2iQZPL5fIbQg0WTrndLunrcwUssgZYGkwN99Dwy/qTlpZm/nuwv1NTU4d7G16HAAIIIIAAAghEjQABVtQ0FQVFAAEEEEAAgaEE7OGUFVLZ/+7r6ws7YLK7WxK9bkny9Jm/Ez0uacsoDvt9Al3QCrgyMjIkMzNTsrKy+v/o/+fk5AS6BF9HAAEEEEAAAQQcLUCA5ejmoXAIIIAAAgggoALd3d1m1JR99JQ9sNKvBzo0XEp3tUl6X6tk6N+udkly95rgKVlckuBxSZI9jPLq/7tMKGX9bcIqb5/5t8GOnbO/ab7048NTAhXJ79cTE7ySkeKR9GS3+TtN/07W/3eZ/05P9kiG/n3ja6lJ3qDuk5ScKmnpmZKekSE52dkyLi9HcnM+DLp0hBcHAggggAACCCDgVAECLKe2DOVCAAEEEEAgDgU8Ho80NTUN+NPc3Gym+g11JHg9kuZqN+FUep+GU22S2R9WtUtaX4ukugOHXOEgH2mANZwyZKW6+oOtnDSXZKa6JTu1T/Tfs1PdkpXqDnhZXX8rPz9fxo0bZ/7of+uf5OTkgK/lBAQQQAABBBBAINICBFiRFub6CCCAAAIIIOBXQNeg0nCqsbHRBFb6362trX7PTXF1SMaNgEpHT2X0tUmaq9X8rYGVhlcJEtxIpEg3x1gEWIHqpMtxZaW4+gOt7DS3ZKZ8GHBp6JWc6N9PpyPaQy39b52SOJI1vgKVl68jgAACCCCAAAK+AgRY9AkEEEAAAQQQiKiALmiuwdSAkVWNDdLTe/OaVDqNL6e3QXK7ayW3p1Zyeuokr7tGEj3hX78qUpV2YoAVTF0zU9ySn9En+Rm9UpDRa/47L71XkhJvfrXuqGiFWvbRWiwoH4w05yCAAAIIIIDAcAQIsIajxmsQQAABBBBAwK+ATvW7eQpgk3g8N4/uSXV3SXZ3reR010peT63k9tZLVk+9JHidMZJquE0crQGWv/rqyK28tOuh1vU/fVKQcX3klr9NFnW01oQJE6SoqMj8nZeXN1xGXocAAggggAACCAwQIMCiQyCAAAIIIIDAsAV0zara2lqprq6WqqoqE17ddHi9ktHXYkZU9Y+s6q4z61TF4hFLAdZg7ZOS5DVBloZa49J7+kdupSUPDB91RJYGWVaoVVBQIDp6iwMBBBBAAAEEEAhVgAArVDHORwABBBBAIM4FdK0qK7CqrakRt8fTL+JvCmBud40kRdEUwJE2bzwEWIMZ5aW7pDi7W4qyuqUkp0d0bS37oeFVYWFh/wgtDbZSUlJGSs7rEUAAAQQQQCAOBAiw4qCRqSICCCCAAAIjEejp6ZFr165dD60qr0q3be0q3f0vr6tKCjsvy/jOS5LXdU0SvR8GWiO5b7S+Np4DLN82S092S2lujxRndUtRdrcZteU79VADrYkTJ5o/OkKLxeGjtedTbgQQQAABBCIrQIAVWV+ujgACCCCAQNQJuN1uMy1QpwReq7wirW0dA+qQ3VN/PbDquCQFnVckydMbdXWMZIEJsAbXTU3ymtFZxTk95u8J2b2SlPDhtEOdclhaWmrCLP07PT09kk3FtRFAAAEEEEAgigQIsKKosSgqAggggAACkRJobGy8PsLqWqXU1dWJfc31tL5WKey4PsJKQ6tUd2ekihET1yXACr4ZdYfD0pxumZjTKZPyukSnINqP/Pz8/jBLpxsyOit4W85EAAEEEEAg1gQIsGKtRakPAggggAACQQh0dXX1TwusvlYpPX0fBgfJ7m4zsmp852Up7LgkWb2NQVyRUywBAqzh94XsVJdMyuuWstxOE2zpYvHWkZyc3D86S0doZWRkDP9GvBIBBBBAAAEEok6AACvqmowCI4AAAgggMDyB1tZWuXDhgly9cllaWgfuAJhvjbDqvGzWtOIYvgAB1vDt7K9MTPBKcXaPGZlVlttldjq0H7pe1pQpU2Ty5MmSlZUVnptyFQQQQAABBBBwrAABlmObhoIhgAACCCAwcoGOjg65ePGiXLxw/sPQyuuRnO46Key8JBM6L0t+5xVJ9LpHfjOuYAQIsCLTEbJS3SbI0kCrNKdLdD0t67DCLA20MjMzI1MArooAAggggAACYypAgDWm/NwcAQQQQACB8At0d3eb0OrShfPS0NTcfwMdWVXaekomtp2SVNfAhdnDX4r4vSIBVuTbPjFBZGJOl0zN75Ap4zolNfnDMEt3NdRRWYRZkW8H7oAAAggggMBoChBgjaY290IAAQQQQCBCAr29vXL58mUz0qq2rk5EEsydsrvrZGLbaSlpPSmZfS0RujuXtQsQYI1uf9CphmW53TItv0Nu0TDLNjJLwywNsvQPa2aNbrtwNwQQQAABBMItQIAVblGuhwACCCCAwCgJuFwuuXr1qhlpda2qSrw3QquMvhYpbT0pZa0nJaunYZRKw20sAQKssesL18OsLplW0CmT8zoHLAI/fvz4/pFZhFlj10bcGQEEEEAAgeEKEGANV47XIYAAAgggMAYCHo9HKisr5dLFi1JZeVXcnutTp9Jc7VJipgeeZhH2MWgX+y0JsMa4AW7cPilRZFKuTjNsl8njuiQ58cNphqWlpTJz5kwpKyuThITroxU5EEAAAQQQQMDZAgRYzm4fSocAAggggIB4vV6prq6WS5cuyZVLl6TPfX3B9RR3lxS3nZGJrafMQuwJ8uEDOmxjJ0CANXb2g905KcErt4zrkqnjdJrhh2GWjsSaMWOGCbPS09OdV3BKhAACCCCAAAL9AgRYdAYEEEAAAQQcKlBXV2dCq0sXL0hPb58pZZKnV4razprQqrDzoiR6PQ4tffwWiwDL2W2fnOSV8oIOmVXYKuOzrr+vdBTWpEmTTJBVUlLi7ApQOgQQQAABBOJUgAArThueaiOAAAIIOFPA7XbLuXPn5PTp09LW1nb94drjkgkdF8z0wKK2M5LovT4Ci8OZAgRYzmwXf6Uan9UrFePbzALwKTcWf8/OzjZBVnl5uaSmpkZPZSgpAggggAACMS5AgBXjDUz1EEAAAQSiQ6Crq0tOnTolZ8+ckT6XyxQ6va9VpjQflUlNxyTF0xMdFaGUQoAVfZ1Ady6cXtAuFeNbpSDz+vsvMTHR7F6oYZYuAM+BAAIIIIAAAmMrQIA1tv7cHQEEEEAgzgV0mqAGV1evXhHvjSWsdD2rqU1HpKj9jCRY/xjnTtFUfQKsaGqtm8tanN0rMwtbZeb4jv4v5ubmyaxZ10dlJSUlRXcFKT0CCCCAAAJRKkCAFaUNR7ERQAABBKJXQBdl17WtTp08IY1NzaYiiR6XTGw9KVMbD0l2b0P0Vo6SMwIrRvqAjsqaUXh9VNa4jOujspKTU2T27AqpqKiQtLS0GKkp1UAAAQQQQCA6BAiwoqOdKCUCCCCAQAwI9Pb2ygcffCBnTp+Srp5eUyOdJji56ajc0sw0wRhoYlMFRmDFSkt+WI+SnG6ZW9QmU8Z19v/j9OnTZe7cuZKbmxt7FaZGCCCAAAIIOFCAAMuBjUKREEAAAQRiS0AXYz9x4oRcvHBe3J7r8wTzO6/K1KZ3mCYYW01NgBWD7WmvUk6aS+YVt8rMgnbR3Qz1KC0tlTlz5rB7YYy3PdVDAAEEEBh7AQKssW8DSoAAAgggEKMC165dk1MnT0p1TY2pIdMEY7ShfarFCKzYb+fUJI/MKWqX2RNaJDPFYyqclzdO5s6dYxZ+1wXgORBAAAEEEEAgvAIEWOH15GoIIIAAAnEu4Ha75dy5c3L61Clpa283Gul9bTK56QjTBOOkbxBgxUlDayid4JXygk6ZW9Tcv3thenqGVFTMklmzZklKSkr8YFBTBBBAAAEEIixAgBVhYC6PAAIIIBAfAh6PR06fPi0n3n9Penr7TKV1muCUpnekmN0E46MT3KglAVZcNXd/Zctyu2VeUYuU5XWbf0tKSjYLvuv0wtTU1PhEodYIIIAAAgiEUYAAK4yYXAoBBBBAIP4ENLg6e/asvP/ecenq7pGEG7sJTmM3wfjrDARYcdvm9oqPS++T+cUtUl7YaUZoJSYlydw5c2T27NkEWfQQBBBAAAEERiBAgDUCPF6KAAIIIBC/Al6vVy5cuCDHjx2Tjq4uSfS6ZVLzuzKj/oCkuj/cqSx+heK35ozAit+2t9c8K9UtC4qbpWJChwmydETWnDmzCbLoHggggAACCAxTgABrmHC8DAEEEEAgfgUuX74s7x49Iq3tHZIgXpnY8r7Mqt8vaX1t8YtCzfsFCLDoDL5B1qKSZplR2C5JiSLJySn9QRZrZNFXEEAAAQQQCF6AACt4K85EAAEEEIhzgcrKShNcNbW0iohXils/kIq6vZLZ1xznMlTfLkCARX/wJ5CV6pLFpS0myEpMIMiilyCAAAIIIBCqAAFWqGKcjwACCCAQdwK1tbXyzqGD0tjcYuo+vv28VNTtkZye+rizoMKBBQiwAhvF8xnZqS65dWKLlBe0S4IGWSkpZo2siooKdi2M545B3RFAAAEEAgoQYAUk4gQEEEAAgXgVaGxslCPvHJaa2jpDkNd1TebU7JZx3VXxSkK9gxAgwAoCiVMkJ61PFpc2S3lB54AgSxd7T05ORggBBBBAAAEEfAQIsOgSCCCAAAII+Ag0NzfLsaNHpfLaNfOVnK4aqWjYJ+PbL2CFQEABAqyARJxgE8hLvx5kTcu/HmSlpKbKrYsXS3l5uSToP3AggAACCCCAgBEgwKIjIIAAAgggcEOgra1Njh07JrpIux5ZPQ0ys36/lLSfEfF6cUIgKAECrKCYOMlHQIOsW0ubZeqNICsnN1eWL1smJSUlWCGAAAIIIIAAARZ9AAEEEEAAAZGOjg5599135eLFCyanyuhrkRn1B8zugrrLIAcCoQgQYIWixbm+AvkZvbJycqMUZ/eYL02cWCZLly6RnJwcsBBAAAEEEIhrAUZgxXXzU3kEEEAgvgU8Ho+89957cuLE++LxeCXV1SEzGt6USc3HJNHriW8caj9sAQKsYdPxQpuAjsRaPqlJdNF3kQSpqJglCxcuZKF3egkCCCCAQNwKEGDFbdNTcQQQQCC+Baqrq+WtNw9IR2eXpLi7ZHrjQZnS9I4kevRhkQOB4QsQYA3fjlcOFEhKFJlf3CoLipskJUkkJSVVFi1aKDNnzmR9LDoLAggggEDcCRBgxV2TU2EEEEAgvgW6urrk0MGDcuXqVRHxyqSmd6Wibo+keK5P1+FAYKQCBFgjFeT1vgIZKW5ZOrFJZhR2mIXec3JyzbTCiRMngoUAAggggEDcCBBgxU1TU1EEEEAgvgW8Xq+cPn1a3j12VFxuj2T11MuCqp0yrrs6vmGofdgFCLDCTsoFbwgUZvaY9bEmZPWafykuLpZly5ZJXl4eRggggAACCMS8AAFWzDcxFUQAAQQQaGhokAP790lre4ckuntlVsMbMqXpsG7FCw4CYRcgwAo7KRf0EZiW3yHLypokO80tOiRr7pw5smDBAklKSsIKAQQQQACBmBUgwIrZpqViCCCAAAK9vb1y5PAhOXfhosEoajsj82p2SZqrHRwEIiZAgBUxWi5sE0hK8Mr8El0fq9msj5WRmSmrVq40o7I4EEAAAQQQiEUBAqxYbFXqhAACCCAg586dk6OHD0qPyyPpfa0yv/olGd9xPcjiQCCSAgRYkdTl2r4CmSkuWTO1Qcpyu82Xpk2bJkuWLJG0tDSwEEAAAQQQiCkBAqyYak4qgwACCCDQ0tIib72xX+qbmiXB4zZTBWfV75dErxscBEZFgABrVJi5iY+ATitccUujZKR4JDU1zSzyrmEWBwIIIIAAArEiQIAVKy1JPRBAAIE4F3C73fLuu+/KqZMnRVe2GtdZKQuqd0pWb1Ocy1D90RYgwBptce5nCaQmeeS2SY0yc3yH+aeioiJZuXKlZGVlgYQAAggggEDUCxBgRX0TUgEEEEAAgStXrsjhg29LZ3ePpLi6pKLudZnU8h4wCIyJAAHWmLBzU5tAcXa33DG1QXLSXJKYmCSLFi2U2bNnS0JCAk4IIIAAAghErQABVtQ2HQVHAAEEEOjo6JC33npLqqurRcQrZc3vS0Xda5Lqvr4WDAcCYyFAgDUW6tzTVyApUWRxSZNZ6D0xQSQvL09WrVol+fn5YCGAAAIIIBCVAgRYUdlsFBoBBBCIbwGv1ysnTpyQ944fF7fHI5k9jWa6YH7XtfiGofaOECDAckQzUIgbAvnpvXLHtHopzOwz/6IjsRYuXCjJyckYIYAAAgggEFUCBFhR1VwUFgEEEECgtbVV9u3bJ83NzZLo6ZOZDQdkauMhSfB6wEHAEQIEWI5oBgoxQMArc4vaZMnEJklJEsnIzJS1d9whhYWFOCGAAAIIIBA1AgRYUdNUFBQBBBBA4OzZs/L2228biIKOy7Kweoek97UBg4CjBAiwHNUcFMYmkJXqktVTGqQst9ushzV//nzzh7Wx6CYIIIAAAtEgQIAVDa1EGRFAAIE4F+jt7ZU333xTrl69Kglet8yq3y/TGg+KeHW/QQ4EnCVAgOWs9qA0NwvMGt8ut01qMKOxCgoKZM2aNZKdnQ0VAggggAACjhYgwHJ081A4BBBAAIHa2lrZv2+vdHX3SEZvsyyufEHyemqAQcCxAgRYjm0aCmYTyE7tk43ldWZtrKSkZFm+fJlMnz4dIwQQQAABBBwrQIDl2KahYAgggEB8C+hC7cePH5f333tPdJzVxJYTMr/mZbPuFQcCThYgwHJy61A2u4DuTnhraZMsKGmVhASRsrIyWblypaSmpgKFAAIIIICA4wQIsBzXJBQIAQQQQKCjo0P27d0jDY1NkuTplflVO6W07QNgEIgKAQKsqGgmCmkTmJDVLRum10tWqlvS09Nl1apVUlJSghECCCCAAAKOEiDAclRzUBgEEEAAgStXrsiBN/aLy+2R3O5qubXyecnoawUGgagRIMCKmqaioDaBlESPrJlaL1Pzu8y/zp49WxYvXiyJiYk4IYAAAggg4AgBAixHNAOFQAABBBBwu91y8O235PyFiyJej0xvfFtm1r8hCV4POAhElQABVlQ1F4X1EZhR2CG336ILvHslNzdX7rjjDsnLy8MJAQQQQACBMRcgwBrzJqAACCCAAAJNTU2y9/XXpL2zS9Jc7Wah9vyuSmAQiEoBAqyobDYKbRPISnXJhul1MiGr14zAuv3222Xq1KkYIYAAAgggMKYCBFhjys/NEUAAAQROnjwpx44eFY/XKxPaz8vCa9skxdMDDAJRK0CAFbVNR8FtArqo++LSZllU2iIJIlJeXi7Lly9nSiG9BAEEEEBgzAQIsMaMnhsjgAAC8S3Q1dUlB954Q6praiTR45I5da/JLU1H4xuF2seEAAFWTDQjlbghUJzdLRvL6yQ92SP5+fmybt06yczMxAcBBBBAAIFRFyDAGnVybogAAgggUFVVJfv37ZPevj7J7qmXWyt/L1m9TcAgEBMCBFgx0YxUwiaQkeySzTPqZHxWr6SkpModd6xhl0J6CAIIIIDAqAsQYI06OTdEAAEE4lfA4/HIkSNH5PTp0wZhctMRmVP3uiR4XPGLQs1jToAAK+aalAqJSGKCV1bc0iizJ7Qbj4ULF8r8+fOxQQABBBBAYNQECLBGjZobIYAAAvEt0NPTI7t375bGxkZJcXXKgqodUtRxIb5RqH1MChBgxWSzUqkbAuUF7bJ6SoMkJYoUFxebXQpTU1PxQQABBBBAIOICBFgRJ+YGCCCAAAItLS3y6qu7pKur20wZXHblV5Lu6gAGgZgUIMCKyWalUjaB/Ixe2VxeK9lpbsnIzJQN69fLuHHjMEIAAQQQQCCiAgRYEeXl4ggggAAC1dXVsuf118Tl9sj49vNya+XzkuRlyiA9I3YFCLBit22p2YcCqUkeWT+tTsryuiUhIVFWrrxdpk6dChECCCCAAAIREyDAihgtF0YAAQQQOHnypBw58o6IJMjUhrdldv1eEa8XGARiWoAAK6abl8rZBBISRBaXNsuikhbR/54xY4YsW7ZMEhMTcUIAAQQQQCDsAgRYYSflgggggAACulj7gQMH5NKlS5LgdcuCqp0ysfUkMAjEhQABVlw0M5W0CUzK65R10+olNckrhYWFsmHDBtbFoocggAACCIRdgAAr7KRcEAEEEIhvgd7eXnlt96tS39AoKe4uWXblN5LXXR3fKNQ+rgQIsOKquansDYGc1D7ZNKNO8jP6JDMrSzZv2iTZ2dn4IIAAAgggEDYBAqywUXIhBBBAAIG2tjbZ9crL0tnVLVk9DbLsyq8lw9UGDAJxJUCAFVfNTWVtAkkJHtlUfn1drOSUFFm/bp0UFRVhhAACCCCAQFgECLDCwshFEEAAAQRqamrk9dd2m8XaCzsuya1Xn5Nkbx8wCMSdAAFW3DU5FR4g4JVVkxulYkK7JCQkyKpVq2TKlCkYIYAAAgggMGIBAqwRE3IBBBBAAIFz587JW2+9ZSCmNB6S2bWvS4KwWDs9Iz4FCLDis92p9UCBecWtsrysySzuvnDhQpk/fz5ECCCAAAIIjEiAAGtEfLwYAQQQiG8Br9crhw8flg8++EASvB6ZV/2iTGp5P75RqH3cC+25BvkAACAASURBVBBgxX0XAOCGgC7uvnF6vSQlemXy5MlmNBY7FNI9EEAAAQSGK0CANVw5XocAAgjEuUBfX5/s2bNHdOpgsrtbll79reR3XYtzFaqPgAgBFr0AgQ8FCjN75K6ZtZKe7JEJEybIunXr2KGQDoIAAgggMCwBAqxhsfEiBBBAIL4FOjo65NVXd0lbW7tk9jbJ8iu/koy+1vhGofYI3BAgwKIrIDBQICvFJXfPqpG8dJdk5+TIpo0bJSsrCyYEEEAAAQRCEiDAComLkxFAAAEEGhoaZPerr0pvX5/kd16RpVd/J8meXmAQQIAAiz6AwKACKYkeuXNmrRRn95gRWOvXr5fx48cjhgACCIypwIULF+Txxx+XJUuWyLe+9S3p7u6Wb3zjG7Jr166A5dIg/plnnpGlS5f6PbeystJc68033/T79QULFsgTTzwh06ZNC3gvTrguQIBFT0AAAQQQCFrg8uXL8sb+/eLxeuWWpiMyt/ZV/UYS9Os5EYF4EGAEVjy0MnUcjoBu7rF2Wr1ML+g0OxSuWbNGbrnlluFcitcggAACYRHQjYgee+wxE2B9+9vfFl0i4x/+4R/k/Pnz/ddvb2+Xd955R8rLy6WsrKz/31NSUuTP//zPZe7cuX7LYl1bgy4N7fV8+5GZmSkPP/yw5Ofnh6Uu8XARAqx4aGXqiAACCIRBQBdqP3TokIjXI/NZrD0MolwiVgUIsGK1ZalXuAQWl7bIrRObzeWWL18uM2fODNeluQ4CCCAQkoBvgJWenn7T6w8ePGiCpm9+85vyJ3/yJ0FfP5hrB30xTjQCBFh0BAQQQACBgAInT56UI0eOSILXLUuuPicTOi4EfA0nIBCvAgRY8dry1DsUgZmF7bJ6SoMkJIgsWrRI5s2bF8rLORcBBBAIi0AwIRMBVliow3IRAqywMHIRBBBAIHYFjh8/LvonweOSZVd/K4Wdl2O3stQMgTAIEGCFAZFLxIXA1HEdsn56vQmxKioqBl1HJi4wqCQCCIyJgJMCrP/6r/8SDcv+5V/+RXbs2CHf+c53jMk//uM/yoYNG8Rar0vX7NLQ/+///u9l586d8sgjj8jf/M3fSE5Ojni9Xjlx4oT86Ec/kr1794quw6VTHzdt2iRf/OIXb5q2HeieY9IoQ9yUAMtpLUJ5EEAAAQcJ6Hz/U6dOSaKnT5Zd+bUUdFU6qHQUBQFnChBgObNdKJUzBW7J65SN5XWSmCAyffp0WbFihVkfiwMBBBAYDQEnBVj//u//Lnv27JH58+fLs88+a0Kqzs5O+drXviYPPfSQWGXV9QM16GptbZXi4mLJzs4WfW1eXp4899xz8md/9mcybtw4eeCBB6SgoEDef/99eeWVV8y//ed//qesXLmynzbQPUejDUK5BwFWKFqciwACCMSRgH5jPHPmjCR5+mT55V/KuO6qOKo9VUVg+AIEWMO345XxKVCa0yV3zqiVpEQxowNWr14tiYmJ8YlBrRFAYFQFRiPA8reIu37GacA0adKkAWGSjr7SheL/7d/+zXwW2gN9q6w6wurRRx+Vv/iLvzDhlXUcO3ZMvvzlL5vg6+/+7u+ktLTUfElHZe3fv1/+9E//1PyiQEMsDb700ABrqHuOamMEcTMCrCCQOAUBBBCIJwH9Jvf222+b3/IkuXvktsu/lLyemngioK4IjEiAAGtEfLw4TgWKs7tNiJWS5DUPXWvXrpWkpKQ41aDaCCAwWgKjEWBp4OR7aKj1zDPPDJg6rWHSE088YaYM6qLxvqNRrbJq6PVP//RPMmHChP7L6s/vGkz98z//szz99NOycePGAbd0u93mNf/93/9t7qufsVaANdQ9R6sdgr0PAVawUpyHAAIIxIGAfvM7cOCAXLx4UZLd3bLi8i8kp6c+DmpOFREInwABVvgsuVJ8CRRm9sg9M2skNdlrHsx0zZfk5OT4QqC2CCAwqgKjEWAtWbJEvv3tb4u/HQ7tldUAa/v27fLd737XrFvle1hlve+++27aDbG7u1v++q//WnT5j8Fe/9vf/lb++I//WP7jP/5DPvGJT/QHWEPdc1QbI4ibEWAFgcQpCCCAQDwImPDqjTfk4qVLkuLukhWXfiHZvQ3xUHXqiEBYBQiwwsrJxeJMIC+9V+6rqJH0ZI/k5+ebhYdTU1PjTIHqIoDAaAnESoDV1NQkX//610VHWukoK/voLMvSCrC++c1v9gdggUKz0WqHYO9DgBWsFOchgAACMSzg8XjkjTfekMuXL0uqq1NWXPq5ZPU1x3CNqRoCkRMgwIqcLVeOD4HctD65d1aNZKa6JTc3VzZv3hxw5EJ8yFBLBBAIt0CsBFhdXV3yV3/1V6LrYAUagaU7D370ox81lARY4e5RXA8BBBBAIKICGl7t27tHrlZek7S+dllx+eeS2dca0XtycQRiWYAAK5Zbl7qNlkBOmlvumVkt2Wkus0ixhliZmZmjdXvugwACcSIQKwHWYGtcWc3Y09Mjf/u3fytbt26VH/3oR3LrrbcSYMVJH6eaCCCAQMwIaHi15/XX5FpVtaT3tcqKS89IhqstZupHRRAYCwECrLFQ556xKJCR4jIjsfLSXaILHt91112SkZERi1WlTgggMEYCsRJgKd/evXvlS1/6ktm9cLBdCFeuXGmCrJycHAKsMepz3BYBBBBAYBgC+pua117bLTU1tZLR22JGXqW7OoZxJV6CAAJ2AQIs+gMC4RNIT3bLvbOqZVyGyzxwaYiVlpYWvhtwJQQQiGuB0QiwNIBfv369pKSkDLDW/3/wwQelpKQkqDBpqEXc9QIul0u+973vmfCqrKxMHnjgASkoKJD3339fXnnlFZk7d67867/+64AF4plCGNfdn8ojgAAC0SGg3+Be271bauvqJLO3yax5lebuio7CU0oEHC5AgOXwBqJ4USeQluyWB2ZXiU4r1DWxNMRiYfeoa0YKjIAjBS5cuCCPP/646E6B3/rWt/yut3f48GH51Kc+ZXbw0z/BHpWVlfKNb3xD3nzzTb8vKSoqkieffFIWLlxovq5rU23btk2eeOIJmTZt2k2vscp6//33D1oOnV2hO4o/9dRTsm/fPmlubjbTBbds2WJ2HiwsLBxw3UD3DLauo3Uei7iPljT3QQABBBwi0NfXJ7tffVXqGxokq6fe7DaY6ul2SOkoBgLRL0CAFf1tSA2cJ5CZ4pIts6slK9VtdifUNbF8RzM4r9SUCAEEEEAgnAIEWOHU5FoIIICAwwU0vNq16xVpbGyS7O46WXH5F5Li6XF4qSkeAtElQIAVXe1FaaNHIDvVJffPrpbMFLcZRbBp0yZJTk6OngpQUgQQQACBEQkQYI2IjxcjgAAC0SOga15peFVf3yC53dVy2+VfSrKnN3oqQEkRiBIBAqwoaSiKGZUCuWl9ZiRWWrJHJkyYIBs3bpSkpKSorAuFRgABBBAITYAAKzQvzkYAAQSiUsDr9cqe11+XymvXJK/rmizX8Mrrisq6UGgEnC5AgOX0FqJ80S6Qn9Er91VUS2qSV4qLi2XDhg2SmJgY7dWi/AgggAACAQQIsOgiCCCAQBwI6OKR58+fl+yeern94k8Jr+Kgzani2AkQYI2dPXd2vkBigldmFzZKYWaPeDwidZ2Z8kHjuJALrq+/d1aNpCR5ZdKkSbJmzRpCrJAVeQECCCAQXQIEWNHVXpQWAQQQCFngxIkTcvToUUnra5dVF5+SNHdnyNfgBQggELwAAVbwVpwZXwLJiR7ZNO2qFGYM3DjkSku27L0yMWSMCVk9cs+sGklO9MrkyZNl9erVkpCQEPJ1eAECCCCAQHQIEGBFRztRSgQQQGBYApcvXzZb6Ca5e2XVpaclq7dpWNfhRQggELwAAVbwVpwZXwJLS2ulorDZb6UPXiuSM8MYiVWc3S13z6yRpESRqVOnysqVKwmx4qtbUVsEEIgjAQKsOGpsqooAAvElUF1dLbtffVXE65HbLj8r+V2V8QVAbREYIwECrDGC57YOF/DKR2efl/Rkt99ytnf1yYkLw/slS1qSR3RdLD2ysrIkOzvb4RYUDwEEEHC2gH6Wfu5zn3NcIQmwHNckFAgBBBAYuUBzc7O8uHOHuD1eWVz5vJS0fTDyi3IFBBAISoAAKygmToozgdy0Xtky8+Kgtdadcj/4gO9VcdYtqC4CCDhUIDc3V/7yL//ScaUjwHJck1AgBBBAYGQCHR0dsnP7Nunpc8ms2j0yvfHtkV2QVyOAQEgCBFghcXFyHAncU35ZCnzWv7Kqf7U5Vd6pHNnIqbLcLllY0mouuWjRIhk/fnwc6VJVBBBAIHwCycnJMmXKlPBdMExXIsAKEySXQQABBJwg0NvbKzu2bZWOrm4paz4uC6pfdEKxKAMCcSVAgBVXzU1lQxAoze6QDVNvns7u8iTK9rNTpL03JYSr+T916cQmWVjaKomJSXLXXXdKQUHBiK/JBRBAAAEEnCFAgOWMdqAUCCCAwIgFdPrFyy/ulMbmFhnffkGWXv2NsBfTiFm5AAIhCxBghUzGC+JIYGJOu6yaVC2pSR5T6y5Xsrx+sVQauzPCprBhep1Mze+U1NRUuffee826WBwIIIAAAtEvQIAV/W1IDRBAAAHxeDzy+u7dUlVTIzndNXL7pZ9Lktf/QrlwIYBAZAUIsCLry9WjXyBRPJKb3icej0hbb6p4w/zrlsQEr9w7q1qKsnvNgu733HOPCbM4EEAAAQSiW4AAK7rbj9IjgAACRmD//v1y6dIlSe9rlVUXnpJUTzcyCCAwRgIEWGMEz20RsAmkJrlly+xqyUt3SWFhoWzevFmSkpIwQgABBBCIYgECrChuPIqOAAIIqMDx48fNn2R3t6y6+LRk9rUAgwACYyhAgDWG+NwaAZtAdqpLHphTJenJHpk0aZLccccdkpDA5Ho6CQIIxIdAW1ub7Nu3T6qrq81nX3FxsaxZs0ZycnJuAtBdYN98802zAYb+cepBgOXUlqFcCCCAQBACFy5ckAMHDkiC1y0rLj0j47qrg3gVpyCAQCQFCLAiqcu1EQhNoDCzR+6rqJHkRK/Mnj1blixZEtoFOBsBBBDwEdBNk/SXx+fPn5f29nbz1fT0dJk1a5YsXLhQUlKG3pDi6NGjcuTIEfO6yZMny6ZNm4I2rq2tlbffflsaGxtF17/VkaVFRUWycuVKycvL679OX1+fvPjii6Z8Glp1dnaa1+nurHfeeeeAEalNTU3y0ksvmTrcfffd5m+nHgRYTm0ZyoUAAggEELh27Zq89tprIl6vLKl8Toraz2GGAAIOECDAckAjUAQEbAKT8jplc3md6OCr2267TWbMmIEPAgggMCwBDYJ27Nghra2tJgTSsMrlcpk/etxyyy2yYcOGQacsNzc3m2BJr6NHWVmZ3HXXXUGV5eTJk/LWW2+J1+uV/Px8s0GFhk8dHR1mnb+NGzdKaWmpuVZVVZW88sorJlRbsWKF+bfdul5uVZVZF9DaoVVDMP33mpoaE2xpGObkgwDLya1D2RBAAIFBBPS3Li+99KJ4PF6ZXbNbpjYdxgoBBBwiQIDlkIagGAjYBCrGt8mqKY3mX9atW2ceGjkQQACBUAV0Wp7+AnnmzJnmj4ZYGihpsKQBk07VW7t2rUyfPt3vpXVK39mzZ03Qdfny5aADLA2qdu7caUZd6WeYvl4PvbdO/Tt16pQJr6zRVTolUNfIXb16tQmx9NAy6r9r0GV9Bp44ccKMzFq6dKksWLAgVI5RP58Aa9TJuSECCCAwMgH9xvnizh3S2+eSsubjsqD6xZFdkFcjgEBYBQiwwsrJxRAIm8CyskZZUNJmHjh1msy4cePCdm0uhAAC8S3Q1dUl27dvNyOz5s+fL8uXL78JRGdPvPrqq2ZjialTp5rgKdgRWO+9954cPHjQ7/l6T7237kpuja4KJsDS6Ygvv/yyTJgwwUxjjIaNLgiw4vt9Ru0RQCDKBHR48vZtW6W9o1PGt1+QpVd/E+bNx6MMhOIi4EABAiwHNgpFQsAIeGXD9HqZmt8pmZmZct9995lpNxwIIIDASAV6enrM1EIdKeUvwNKRU7rOlM6i0FFSOpVQR0gFG2Dp6CkdLTV37tz+KYFWmfX5QEdn1dfX94/+qqyslF27dklFRUX/+Xv37pWrV6+azz5d50qnMmrwplMYdUpiNBwEWNHQSpQRAQQQuCGgw451uHFOd52svPwzSfRcn2/PgQACzhEgwHJOW1ASBHwFEhO8ZmfCgow+syOXTqVhZ0L6CQIIjFRAZ0hogKVrW/mbQnju3DnRAEnX4NNF1a0RUqEGWDpyS9fY8j00HNPQShdz1w0rrECtu7vb3E+DKh3BpZ9769evl0OHDplph7fffrsJuaLlIMCKlpainAggEPcC+o1Ov9kkeXplzfmfSIarNe5NAEDAiQIEWE5sFcqEwIcCWSkueXjeNUlN8pqRErprGAcCCCAwEgHdlVB/TtedAK0RTtb1NETSEVIaKlnTl0MNsHTHwz179vTvFGgfMaW7ImqAVVdXN2CElo4Ge/31182oMA3qNfxatWqV6NRBXcdr0qRJJsyKpoMAK5pai7IigEDcCuhw4xdf3KkbDsqSq7+VovbzcWtBxRFwugABltNbiPIhIFKa0yV3z6w1OxOyqDs9AgEERiKgAZEGSDrKSXf8mzNnzoDLHTlyRI4dOzZgofRQAywNv3TKX0NDg1mrStfRSktLM2tu6R9dzF0Pf1MM7YWxwjSd0njvvfdKX1+fGRmm4ZeGXLoQvH4m6hRDJx4EWE5sFcqEAAII2AT0tyrbXnheunp6ZWrDQZld9zo+CCDgYAECLAc3DkVDwCawsKRZlpa1SHJysnmQy8nJwQcBBBAISUADoN27d5vpe7ozoE7vsy+GrmtdafCkYZN+zujfeoQaYOlr9Jng8OHDoqOx9L/1yMjIkGnTppk1tXSRePuug/4qoiOvrly5Ysqpi7dr2XTao04z1L91R0INsXRklhMXdSfACql7cjICCCAw+gKvvvKKVNfWyriua3LbpWckUa7/hoUDAQScKUCA5cx2oVQI+BPYPKNWbsnrktzcXDO1JyUlBSgEEEAgKAEdxaThlQZCJSUlJhTyHbmkgdHFixfljjvukPLy8v7rDifAGqxQWg4NonQUlQZPU6ZM8Xvq6dOnzc6HukaWjhS7dOmSmUqo06hvvfVW8xprofn777/fkaE+AVZQXZOTEEAAgbEReP/9982Q4xR3l6w5/2NJc3eOTUG4KwIIBC1AgBU0FSciMOYCyYkeeWhuleSmuWTixIlRtx7MmANSAATiVEBDIw1/dHOl8ePHm50FfcMrXQJE177S6X062ikxMbFfS0c76XRAHUGlr9c/ixcvHpamtYC8x+Mx629pIO97WNMc9X4a1utIMCtEs4/a0t0O9d91gwtdYN5pBwGW01qE8iCAAAI3BPS3KC+//JLu+i23XfmlFHRewQYBBKJAgAArChqJIiJgE8hL65MH51ZJcqJXFi1aJPPmzcMHAQQQGFRAwyvdGVyn8g0WXumL9Wd5HdFkTfcbilQDrnvuucdMaQ710DW2jh49akZeafDke1gjxWpqakzQVlRUZE4hwApVmvMRQAABBPwK6CKQ27c+Lz19bplZt1/KGw4ghQACUSJAgBUlDUUxEbAJTBnXKRvL68y/6AOgTgfiQAABBPyFQcGEV4HkhppCeODAAdHpfrq2lS6oroeO4nK5XDdNc9bzdN0qHd1lD6fs9z9x4oQ5Z+nSpbJgwYL+LzGFMFAr8XUEEEAAgYAC+g3qpZ3bpaGpRQo7LsqyK7+WhICv4gQEEHCKAAGWU1qCciAQmsDSiU2ysLTVPCDqNJysrKzQLsDZCCAQ8wI66mrPnj0mUEpNTR0wLdCqvE7P0/Ww8vPzB/UYKsDSUVu6KLy+3lr4vaqqSnbt2mXuaV1XpwV2dHSYUVu33367zJw586b71dbWyssvv2ymMG7atGnAwuy6I+H27dtNMKbTCPVaGnRNmjTJsdOpmUIY828xKogAAtEmoEOA9TclaX1tsubCTyTF0xNtVaC8CMS1AAFWXDc/lY9qAa/cO6tGSnJ6JC8vz0znceIuXFFNTOERiHIBXZBd177SAGuwQ0OmwUZDWa85c+aMmYaoOxdu3rx5wKU0INOgzD4CS3c71AXYdc0ta0qi3kfDpiVLlvhdcN1a3F3XyLrrrrv8Bmr19fUmkGtpaTGfd5MnT5ZVq1aZoMyJBwGWE1uFMiGAQNwK6G9XdDeTBK9bbr/4c8nrqYlbCyqOQLQKEGBFa8tRbgREUpPc8pG5VZKZ6jY7hulOXRwIIIAAAs4QIMByRjtQCgQQQMAM292+9QXpc3tkTs0umdJ0BBUEEIhCAQKsKGw0ioyATWBCVo/cX1EtCQkia9euNSMcOBBAAAEExl6AAGvs24ASIIAAAqLb3u7Yvl1aWltlQts5WVr5O1QQQCBKBQiworThKDYCNoFFpS2yZGKzWQ9ry5YtZqt7DgQQQACBsRUgwBpbf+6OAAIIGIGDBw+KzoXP7G2SVReekmRvHzIIIBClAgRYUdpwFBuBAQJeMwqrKLvXbDmvix8n6JAsDgQQQACBMRMgwBozem6MAAIIXBfQxRh1EccEj0tWX3xKsnsboUEAgSgWIMCK4saj6AjYBDJTXPKRedckNckrixcvlrlz5+KDAAIIIDCGAgRYY4jPrRFAAAHdFWT7tm3i9nhk4bVtMrH1JCgIIBDlAgRYUd6AFB8Bm8DUcR2yobzejL66++67paCgAB8EEEAAgTESIMAaI3huiwACCLhcLtm5Y4e0trXJpKZjMr/mZVAQQCAGBAiwYqARqQICNoE7ptbLjMIOycrKMuth6VbzHAgggAACoy9AgDX65twRAQQQMALWulfZ3XWy6tJPJdHrRgYBBGJAgAArBhqRKiBgE0hO9MjDc6skJ80l5eXlsmLFCnwQQAABBMZAgABrDNC5JQIIINDQ0CAvvviiJHjdsub8jyWrrxkUBBCIEQECrBhpSKqBgE2gIKNHHpxTLbqO+9q1a2XSpEn4IIAAAgiMsgAB1iiDczsEEEDA7XbLtq0vSHtHp8ys3SvljW+BggACMSRAgBVDjUlVELAJLCppkSVlzZKSkmKmEmZkZOCDAAIIIDCKAgRYo4jNrRBAAAEVOHLkiJw8eVKyeuplzYUnJUG8wCCAQAwJEGDFUGNSFQQGCHjl/opqKcrulaKiItm0aZNZ3J0DAQQQQGB0BAiwRseZuyCAAAJGoKmpSXbs2CHi9ciqi09Lbk8dMgggEGMCBFgx1qBUBwGbQGaKSz4y75qkJnll6dKlUlFRgQ8CCCCAwCgJEGCNEjS3QQABBDwej2zftlVa29plesNbMqtuLygIIBCDAgRYMdioVAkBm8DUcR2yobxekpKT5YEtWyQzMxMfBBBAAIFRECDAGgVkboEAAgiowPHjx82fzN4ms3B7oniAQQCBGBQgwIrBRqVKCPgIrJ9WJ9MKOqWkpEQ2btyIDwIIIIDAKAgQYI0CMrdAAAEEWlpaZPu2beL1euX2Sz+Tcd3VoCCAQIwKEGDFaMNSLQRsAmlJbvn4gkozlXDlypUybdo0fBBAAAEEIixAgBVhYC6PAAIIaGi1Y9tWaW5tk8lN78jcmldBQQCBGBYgwIrhxqVqCNgEZhS2yx1TG8yuhA8++KCkpaXhgwACCCAQQQECrAjicmkEEEBABXTHQd15MK2vTdae/6EkeV3AIIBADAsQYMVm47r7eqS58phUn3pZmq4eke7WaknPLZG8krkyYcZamVC+WpJSMoKqvMfjkitHfiNXjvzKXEePlPRcKZlzt5Sv/rIkp968ppLX65GOhotSc3qX1F84IG21H0hSaqa5f8GU5VJSsVnSc4tvur/e5/Tufw+qXNZJU5Z9RspX/5EkJqUMeF1vZ5PUnt0j9ef3S8u196Svu9V8Pa90nhRMXiYls++UzIIpcbUz372zqqUkp0cmT54sa9asCcmZkxFAAAEEQhMgwArNi7MRQACBkAQ6Ojrkhed/Lx6vyPLLv5TCzsshvZ6TEUAg+gQIsKKvzYYqsQZHjZcPy7n935fW6pODnlow5TaZvfFPJDP/loAATVePyvFtfy29HQ0Dzi2cukLm3fstSc3IG/DvXS1Vcv7AD6XqxM5Br61h2qx1f2zCtISEhP7zzr/5Ezn/xg8Clsl+gm851KDm1C4ThFmhlb8LaqA2ddlnZPLSRyQpJT5GI2WnXt+VMDnRK+vWrZOysrKQrDkZAQQQQCB4AQKs4K04EwEEEAhZ4KUXd0p9Q6OUtbwnC6oGf/AI+cK8AAEEHCtAgOXYphlWwa4e+52c2fuEuHs7A76+aNYGmbP5/5rRVIMdrp4OEwT5C6P8BVhttWdM2NXZFPgXIBpiLdzyt5JbMrv/9sMZgVW28CGZte4b/SFUw8W35d2tfxmUgd5YQ7jSOXcF9IqVE+YVt8ptk5okPT1dtmzZIqmpqbFSNeqBAAIIOEqAAMtRzUFhEEAglgTOnj0rb7/9tqS6OuWO8z+QFE9vLFWPuiCAwCACBFix1TWsEUzFszfLlKWPSPaEGZKQkCjNlcdNENVed7a/wjoCadGDf2em0w121J3dK+/t/P9MGFQ8a6N0tVZLa/UJc7q/AKu58l059OzXJLdkjkxZ9ikZP22lmarY3VYrZ/d9T6pPvjjgVtNu/4JMv/0PJSExKaiG8Lh65cze/5ErR37df/6cO/9cyhZsMf/v7uuSU6/+u1S9v938v9Zx1rr/R0pm320CLh2Rpa89f+BH/a/XqZCzN/0fv1MhgypUlJ2UIF55YE6VFGb2SXl5uaxYsSLKakBxEUAAgegQIMCKjnailAggEGUCnZ2dsvWF58Xl9siSK7+Roo4LUVYDiosAAsMVIMAarpwzX3fx4M8kNWOcWd8pMfnDkTW6Qce1916QCSZ5iwAAIABJREFUky//04CCz1z3xzJl6Sf9VkbXkDrx8j9K/bl9Zv2s2Zu+adbBarj41qABVkvV+1J18kUTSqVm5g+4blvdWXlv299IR+PF/n8vmrlB5t71Z5Kclh0UaHv9BTm+9a/6r5FbMlcW3P83kpE30by+s+mqHN/+19JWc9r8/8T5D0jFhv9XklLS+6+v9Xpv+7el8fKhQesRVGGi+KRx6b3y0NwqSUwQ2bx5sxQVFUVxbSg6Aggg4EwBAixntgulQgCBKBfYteuV/5+9O4+u6k7PPf+cIwmEJARIoAGhGSQxg8DMkwADNmDAGJsaUqnkJpVOd3LTqe7bK33vTVZuctP3rpWkK5WkK1WpSlWlKnF5ADMYDMiAmSeDmWfNE5LQjObhnF77gOSDCsygI2nvs78ny4tC7P37ve/n3flDz9p7H1VUVCqm4bZmlH1s8W4oHwEEXkSAAOtFtKx9bPfdUd5dpCz4HaXM+/avNdY78Eqa8y3Fz3xLNw781VcGWF8l1N5Sr+v7/qLnfOPYp71H60nruF1dyjvzM+Wf+XnPP/e+g6uppkhX9/5Zz51mvR8vNE7sXceLhmjWvgq+rH7m2FrNiG1QaGio1q5dq8DAQH9pjT4QQAABUwgQYJliDBSBAAL+JFBQUKBTp04psKtNS3J/rCGuVn9qj14QQOAZAgRY9rlEnhRgPe39T8aL2K/t+wvVl131PIY4de1fKGjYiMcCqBcJn54UHBk/e1LA9LSJtNSX6ereP+95hHFIaKSmv/E/NCJ2Us8p7S11ur7vL3tCMuPOscmr/4tGxc/sOcZ4yb3RW/dL6dOW/ZEnnPN+mbwdrgqnw62Nk8o0IrhTGRkZyszMtEPb9IgAAggMmAAB1oBRsxECCNhBoK2tzfOtg+0dnZpa9oniGh6+14QPAgjYR4AAyz6zvp97Qpd3/UlPw8b7oWZu+huNjJv2GIJxp1PB+XeVe+JHnp+nLvo9Jc3+ujraGvsUYBnvzzIe3TNCse5P6oLfVdLcbz1XeFR6dY9ufvo/e86Nnfy655sUjXdsdX+e9KhkyKgEJc/7TUWNX6La4ou6c/Qfe14yPyZ1sTJW/icNDY2wz4Xg1enokDatn1guyaE1a1YrIsKeDrYcPk0jgEC/CxBg9TsxGyCAgJ0ETpw4oaKiIkU0FWpO8Yd2ap1eEUDgkQABlj0uha6ONt05+vcqvbKrp+Ex45do0qo/+bVvIfR+V9WIsVM15bU/07ARsb/26N2L3oF172a2JwDr/jzpDqqnTaOtsUrX9//3nvdWfdUL6I1eC8//+2Mvan/Susa3MBrfXhg8fIw9LoKndDkvvloToxo1atQorVmz5rnCRFuD0TwCCCDwnAIEWM8JxWEIIIDAswRKS0t19OhRBbjatTjvpwrubHzWKfw7Agj4oQABlh8O9QktVRec05U9/9XzbYLGxwiApqz5U40Zv/ixo43wx/iWv5JL2z0/n/jq/+V5EbrxeF3vd0e9SIDV+uC+ru//S9UWf9GzX8KsrRq/8DuPvWz+adOovHtUVz7+Lz3//LTwrfsAt9ulqrzTyj/7czWU3/y1ZY1vHjRe7h4UHG6PC+ArugxyurRlaqmGBro830hofDMhHwQQQACBvgsQYPXdkBUQQAABdXV1afeuXWppbdWk8k+VUHcZFQQQsKkAAZb/D76pukDXD/w/Pe+OMjp+WnjkHXSNis/U5DV/2nOH0ssGWF0dLbp77AcqubyjB9v7zq5nTcA4/9bh7+ne9U96Dp346p8obuq6p57a2d6swvPvquTSR+pobXjiceExE5W27D9qROwU2991lD6mUQsSqjV06FBt2LCBF7o/66Lk3xFAAIHnECDAeg4kDkEAAQSeJXDjxg1dunRJoW1VWpz/5bc5Pes8/h0BBPxPgADL/2bq3VFbU41uHfxr3c893vPjp733yQh6bh78a1Xe+cxzbO8XvL9MgOVydarownvKOf7Dnv2f9GL1r5pCTdF5Xd79n3vuHguPmaSpa/9cw0aMfeJpzbXFnsCrpvCc59+Nu83GTdugYSPiPCFaY1XuS9fiv1eLW5sm3dPIYR2aNGmSZsyY4b+t0hkCCCAwQAIEWAMEzTYIIOC/Au3t7dq5c4c6O7s0p/A9RbSU+G+zdIYAAs8UIMB6JpFlDzDuQso5/k+P3flkhD+TV/9nhUYm/Vpf1YWf6+L2P/b8/EmP6L1ogGU8xld+61PdOvS3jz26OHHFf1J0xsrnuuvJ1dnueaSx+OK2nnqT531bKfN+Sw5nwK/10N5c6wnh7ucc8/ybEZZNWvV/y7ibzHgM0jApOPsLFXz+bz3nvsjdYJa9GJ6j8OiwVr2eXuFxeuONNxQaGvocZ3EIAggggMDTBAiwuDYQQACBPgpcuHBBt2/f1ujGPM0u+aiPq3E6AghYXYAAy+oTfHL9T3ps76vCK2OVwgvv6+7Rf3hhECMkmv7G/9DwqAk95xrfBlhx66BuHvrrlw6vjMUaq/J1dc+fqqmmwLP2s1783vtdWd7v8OouzrC5c+QfVHp1d0+9U9b+N8Wkr3jh3v3thOUp95U4qlnjxo3TkiVL/K09+kEAAQQGVIAAa0C52QwBBPxNoKmpSbt375Lb5dai/J8rrL3a31qkHwQQeEEBAqwXBLPA4UZAk3/2lyo494ueao3wyvjGwbDRKU/tIP/cL5V74kcv1eHsd36gkXHTPOca4ZVxB9Sdo/+g1oZyz8+Mx/gyVvwfisl4VQ6H87n2cLu6lHfmZ8o/8+Wj7rGTX1fG8j9WQNCwJ66Rd+bnyjv1k55/867L+4R7N/Z7vtWw+9P7ccnnKtAPDwod0qnNk0sV4JRWrFih6OhoP+ySlhBAAIGBESDAGhhndkEAAT8VOHHihIqKihRXd0VTy7P9tEvaQgCBFxEgwHoRLfMf+6R3Tj1PeGV0VpV3Slc/+fOeO6aet9ved2DVFl/U9QN/1afwyti7pb5MV/f++WMvn5+2/q8UNWHpU0vrHWDN2PQ3Gp0877HjnxSMEWB9STQrrk7TYuoVHh6u119/XU7n8wWOz3u9cBwCCCBgFwECLLtMmj4RQMDnAjU1Ndq/f78crk5l5f5IQ7pafL4HCyKAgPUECLCsN7OnVWwEM8ZjgDnHf9BziBFeZaz4rsKjM/rc6PO8A6uu9Iqu7fuLx8KrtKX/UbGT18jpDHyhGkqv7tHNT/9nzzkRCbM1ec1/1dCw0U9dp/c5xvutUhf+rkaOnSpnQJCMu9Mqc44p9+SPe2oMjUjS1HV/qbDRyS9Un78eHOBw6e2ppQoOcumVV17RhAlfPhrqrz3TFwIIINAfAgRY/aHKmgggYAuBA/v3qbqmVilVp5VWddIWPdMkAgg8W4AA69lGVjmirbFK1z75b6otufjcJT/p/VVPO/lZAZYRoOWe+okKzv3yufc3DkzP+mPFz9z82DlGL8YjfsY3EHZ/Jiz9AyVkvvOVL39vqb/nCdDqy64+dw3jF/8vSpi19YUDtufewIIHpkY0aklytYKCgrRx40bPn3wQQAABBF5MgADrxbw4GgEEEPAIlJaW6ujRowrsalVWzg8V4O5EBgEEEPAIEGD5z4XQVFOkq3v/TI33c16oqed9fO5ZAVZXR5vuHP17lV7Z9UL7x03bIOMurYCgoT3n9X4Z+4vcJdVQcVu3P/u7Z4ZYxnu5EmZuUdKcbz71nVov1IifHfzGxDJFhnQoPT1ds2bN8rPuaAcBBBDofwECrP43ZgcEEPAzAZfLpT27d6qxuVUTyw8qse6Sn3VIOwgg0BcBAqy+6Jnr3M62Jt06/P+q/OaB5y7MCHEyN39PI2InP/Oc3t9sOHbKWk/wFDg0tOfckss7dPf4P73Qe7RSF/2ekuf8Rs8arq5OzwvoCy+851knKDhcyfN+S/Ez3pTDGfDMOo0DjFqNd3FV3D3iCfQeVN7xnGesFR4zUaPiMxWdtlzGHWgOh+O51rTbQWNC27Quw3gJv0Pr16/T8OHD7UZAvwgggECfBAiw+sTHyQggYEeBnJwcnTt3TsEd9Vqa+xM55LYjAz0jgMBTBAiwuDQQQOBpAkuSqpQa2aRx48ZpyZIlQCGAAAIIvIAAAdYLYHEoAggg0NnZqV07PlJbR6dmluxSdONdUBBAAIHHBAiwuCAQQOBpAiFBnXprSqkCnNKaNWsUEREBFgIIIIDAcwoQYD0nFIchgAAChsDVq1c9/41oKdP8wndBQQABBH5NgACLiwIBBL5KYF5CjSaOeaDY2FhlZWWBhQACCCDwnAIEWM8JxWEIIIBAa2urdu3YoS63Wwvyf6HwtkpQEEAAAQIsrgEEEHghgWGBXdoy1bgLy61Vq1Zp9OjRL3Q+ByOAAAJ2FSDAsuvk6RsBBF5Y4NzZs8rJzVX0gzuaWbr7hc/nBAQQsIcAd2DZY850iUBfBGbH1WhqzANFRUVp5cqVfVmKcxFAAAHbCBBg2WbUNIoAAn0RePDggT7++GPJ7fK8uH1YZ0NfluNcBBDwYwECLD8eLq0h4COBoQEP78IKCnBr+fLliomJ8dHKLIMAAgj4rwABlv/Ols4QQMCHAkePfKbSsntKqL2oSRWHfLgySyGAgL8JEGD520TpB4H+EZg5tlYzYhsUGRmp1atX988mrIoAAgj4kQABlh8Nk1YQQKB/BKqqqpSdnS2nq0NZOT9UkKutfzZiVQQQ8AsBAiy/GCNNINDvAkFOl96eVqIhAW4tXbpUcXFx/b4nGyCAAAJWFiDAsvL0qB0BBAZE4JO9e1RX36AJlceVWnN2QPZkEwQQsK4AAZZ1Z0flCAy0wPSYemXG1WnUqFFas2aNHA7HQJfAfggggIBlBAiwLDMqCkUAgcEQKCsr05EjRxTU2ays3B/J6e4ajDLYEwEELCRAgGWhYVEqAoMsEOh0ed6FFRzo0uLFixUfHz/IFbE9AgggYF4BAizzzobKEEDABAIHs/ersqpGE8sPKbHuogkqogQEEDC7AAGW2SdEfQiYS2ByVL3mxNcpPDxca9eu5S4sc42HahBAwEQCBFgmGgalIICAuQSqq6t14MABBXa1et59FeDuNFeBVIMAAqYUIMAy5VgoCgHTCgQ43HpraolCglxasGCBkpKSTFsrhSGAAAKDKUCANZj67I0AAqYWOHHsqIpKSpVafVoT7p80da0UhwAC5hEgwDLPLKgEAasIZIx5oPkJNQoLC9O6devkdDqtUjp1IoAAAgMmQIA1YNRshAACVhJobGzU7t275HC7PHdfDelqsVL51IoAAoMoQIA1iPhsjYBFBZzGXVhTShU6pEvz589XcnKyRTuhbAQQQKD/BAiw+s+WlRFAwMICn589o7u5eYqvvaTJFQct3AmlI4DAQAsQYA20OPsh4B8C3XdhjRw5Uq+//rp/NEUXCCCAgA8FCLB8iMlSCCDgHwLt7e3avu1Dud3S0rwfa1hHg380RhcIIDAgAgRYA8LMJgj4nYBxF9bWaSUaGuhSVlaWYmNj/a5HGkIAAQT6IkCA1Rc9zkUAAb8UuHr5sq5ev66oB3eUWbrbL3ukKQQQ6D8BAqz+s2VlBPxdYHpsvTLH1ik6OlorVqzw93bpDwEEEHghAQKsF+LiYAQQ8HeBzs5O7dj2gTpc0vyCX2pEa4W/t0x/CCDgYwECLB+DshwCNhIYEtCld6aVKtDp1muvvaZRo0bZqHtaRQABBL5agACLKwQBBBDwErh9+7YuXLigkc0lmlf0HjYIIIDACwsQYL0wGScggICXwJxxNZoc/UCJiYlauHAhNggggAACjwQIsLgUEEAAgUcCbrdbu7a9r+YOl2YW71B0Uy42CCCAwAsLEGC9MBknIICAl0BIUKe2TC2V0yFt3LhRISEh+CCAAAIISCLA4jJAAAEEHgkUFRXpxIkTCmmv0eK8n8qBDAIIIPASAgRYL4HGKQgg8JjA4qQqjY9sUlpammbPno0OAggggAABFtcAAggg8KXAnl071NDUoinlBzSu7io0CCCAwEsJEGC9FBsnIYCAl8CoYe3aOOmeAgICtGnTJg0ZMgQfBBBAwPYC3IFl+0sAAAQQMAQqKip06NAhBXU2Kyvnh3LKBQwCCCDwUgIEWC/FxkkIINBLYGVqheJHtmratGmaMmUKPggggIDtBQiwbH8JAIAAAobAkc8Oq+xeudLuH1dK9VlQEEAAgZcWIMB6aTpORAABL4GYsFa9ll6hoUOHet6FZdyNxQcBBBCwswABlp2nT+8IIOARaGho0J49e+R0dWh5zg8U6OpABgEEEHhpAQKsl6bjRAQQ6CWwLuOexoS2a86cORo/fjw+CCCAgK0FCLBsPX6aRwABQ+D06dPKz89XYs15Taw8AgoCCCDQJwECrD7xcTICCHgJJI5s1vLU+woNDdUbb7whh4OvmOECQQAB+woQYNl39nSOAAKSmpubtWvXTsnl0tLcHym4swkXBBBAoE8CBFh94uNkBBDoJfDm5FKNCO7U0qVLFRcXhw8CCCBgWwECLNuOnsYRQMAQuHjxom7evKnY+huafu8TUBBAAIE+CxBg9ZmQBRBAwEtg4pgHmpdQo7Fjx2rZsmXYIIAAArYVIMCy7ehpHAEEOjo6tGPHDnV2dmph3s80vL0aFAQQQKDPAgRYfSZkAQQQ8BIIcrr0tenFCnBKmzZt0rBhw/BBAAEEbClAgGXLsdM0AggYAsadV8YdWJFNBXqleBsoCCCAgE8ECLB8wsgiCCDgJbAosUoTRjdpypQpmjZtGjYIIICALQUIsGw5dppGAAFDYPfu3WpsbPSEV0aIxQcBBBDwhQABli8UWQMBBLwFosLatDa9XMHBwZ67sHiZO9cHAgjYUYAAy45Tp2cEEFBlZaUOHjyooR2NWpb7Q/GdPlwUCCDgKwECLF9Jsg4CCHgLdL/MfcmSJRo3bhw4CCCAgO0ECLBsN3IaRgABQ+DMmTPKy8tTStVppVWdBAUBBBDwmQABls8oWQgBBLwEJkY1aF58LS9z56pAAAHbChBg2Xb0NI6AfQW6urq0bds2GX8uyf1nhXQ02BeDzhFAwOcCBFg+J2VBBBCQxMvcuQwQQMDuAgRYdr8C6B8BGwoUFBTo1KlTGtlSpnmF79pQgJYRQKA/BQiw+lOXtRGwt8DipCqNj+Rl7va+CugeAfsKEGDZd/Z0joBtBQ4fPqzy8nJNLv9U8XWXbetA4wgg0D8CBFj948qqCCAgRYe16XVe5s6lgAACNhUgwLLp4GkbAbsKNDc3a+fOnXK4u7T87g8U5GqzKwV9I4BAPwkQYPUTLMsigIBHoPtl7kuXLlVcXBwqCCCAgG0ECLBsM2oaRQABQ+DGjRu6dOmSYhpua0bZx6AggAACPhcgwPI5KQsigICXwKSoBs2Nr/WEV0aIxQcBBBCwiwABll0mTZ8IIOAR2LNnjxoaGpRZvF1RTfmoIIAAAj4XIMDyOSkLIoCAlwAvc+dyQAABuwoQYNl18vSNgA0FqqurdeDAAQV1Nmt5zg/ksKEBLSOAQP8LEGD1vzE7IGB3gSVJVUqNbNLUqVM9//FBAAEE7CBAgGWHKdMjAgh4BM6fP687d+4oqea8MiqPoIIAAgj0iwABVr+wsigCCHgJRIe16vX0CoWEhGjjxo3YIIAAArYQIMCyxZhpEgEEXC6Xtm/fro6ODi3K+6nC2mtAQQABBPpFgACrX1hZFAEEegm8PbVEoUO6tHr1akVGRuKDAAII+L0AAZbfj5gGEUDAECguLtbx48c1vLVSCwt+AQoCCCDQbwIEWP1Gy8IIIOAlMGtsrabFNig9PV2zZs3CBgEEEPB7AQIsvx8xDSKAgCFw9OhRlZaWKqPiMyXVXgAFAQQQ6DcBAqx+o2VhBBDwEhg1rF0bJ91TcHCwNm3aJIeDt3tygSCAgH8LEGD593zpDgEEJLW3t2vbtm2S2+15efuQrhZcEEAAgX4TIMDqN1oWRgCBXgKbJ5cqPLhTK1asUHR0ND4IIICAXwsQYPn1eGkOAQQMgdu3b+vChQsa05irWSU7QEEAAQT6VYAAq195WRwBBLwEZsTWaebYeo0fP15z5szBBgEEEPBrAQIsvx4vzSGAgCGwb98+1dbWakbpbsU8uAMKAggg0K8CBFj9ysviCCDgJTB8aIfemlKmoKAgbd68WU6nEx8EEEDAbwUIsPx2tDSGAAKGQH19vfbu3avArlYtv/sDOeUCBgEEEOhXAQKsfuVlcQQQ6CWwYeI9RYS0KysrS7GxsfgggAACfitAgOW3o6UxBBAwBC5evKibN28qvvaSJlccBAUBBBDodwECrH4nZgMEEPASmBJdr1fG1Sk5OVnz58/HBgEEEPBbAQIsvx0tjSGAgNvt1kcffaS2tjbNK3xXI1vKQEEAAQT6XYAAq9+J2QABBLwEQoI69c60UgUGBuqtt97iMUKuDgQQ8FsBAiy/HS2NIYBAWVmZjhw5omHt9Vqa92NAEEAAgQERIMAaEGY2QQABL4G16eWKCmvT4sWLFR8fjw0CCCDglwIEWH45VppCAAFD4MyZM8rLy9OEyuNKrTkLCgIIIDAgAgRYA8LMJggg4CUwMapB8+JrlZCQoEWLFmGDAAII+KUAAZZfjpWmEEDAENi+fbvn8cFFuf+isI5aUBBAAIEBESDAGhBmNkEAAS+B4MAubZ1WosDAAM+3ERqPE/JBAAEE/E2AAMvfJko/CCDgEaitrdW+ffs0tKNRWbk/RAUBBBAYMAECrAGjZiMEEPASWJNWodjhrVq4cKESExOxQQABBPxOgADL70ZKQwggYAhcv35dly9fVkLtRU2qOAQKAgggMGACBFgDRs1GCCDgJZA2+oEWJtYoLi5OS5cuxQYBBBDwOwECLL8bKQ0hgIAhkJ2draqqKmUWb1dUUz4oCCCAwIAJEGANGDUbIYCAl8DQwC59fXqJ51sIt2zZooCAAHwQQAABvxIgwPKrcdIMAggYAu3t7dq2bZsc7i69evv7csoFDAIIIDBgAgRYA0bNRggg0EtgfcY9jQ5t99yBZdyJxQcBBBDwJwECLH+aJr0ggIBHoLCwUCdPntTopnzNLt6OCgIIIDCgAgRYA8rNZggg4CUwc2ydZsTWKy0tTbNnz8YGAQQQ8CsBAiy/GifNIICAIXD69Gnl5+drYsUhJdZeBAUBBBAYUAECrAHlZjMEEPASGBPapnUZ5Ro2bJg2bdqEDQIIIOBXAgRYfjVOmkEAAbfbre3bt3seI1yc+xOFdtSBggACCAyoAAHWgHKzGQIIPCbg1jdmFGtIgFvr16/X8OHD8UEAAQT8RoAAy29GSSMIIGAIVFdX68CBAxrWXq+leT8GBQEEEBhwAQKsASdnQwQQ8BJYklSl1MgmzZo1S+np6dgggAACfiNAgOU3o6QRBBAwBK5ever5L6HmC02qPAwKAgggMOACBFgDTs6GCCDgJZAS0aSlyVWKjY1VVlYWNggggIDfCBBg+c0oaQQBBAwB4+4r4y4s4+Xtxkvc+SCAAAIDLUCANdDi7IcAAt4CQU6X5zHCgACntmzZooCAAIAQQAABvxAgwPKLMdIEAggYAsZ7r7Zt2yaHu0uv3v6+nHIBgwACCAy4AAHWgJOzIQII9BJYm35PUWHtWrZsmcaOHYsPAggg4BcCBFh+MUaaQAABQ6CgoECnTp3SmMY8zSr5CBQEEEBgUAQIsAaFnU0RQMBLYHpsvTLH1iktLU2zZ8/GBgEEEPALAQIsvxgjTSCAgCFw8uRJFRYWalLFISXUXgQFAQQQGBQBAqxBYWdTBBDwEhgd0q71E+9p2LBh2rRpEzYIIICAXwgQYPnFGGkCAQTcbrfn8cGOjg4ty/knBXc2gYIAAggMigAB1qCwsykCCPQS+Nq0YgUHubR+/XoNHz4cHwQQQMDyAgRYlh8hDSCAgCFQVVWl7OxshbbXaHHeT0FBAAEEBk2AAGvQ6NkYAQS8BBYlVmnC6CbNmjVL6enp2CCAAAKWFyDAsvwIaQABBAyBK1eu6Nq1a0qsOa+JlUdAQQABBAZNgABr0OjZGAEEvASSRjUpK6VKsbGxysrKwgYBBBCwvAABluVHSAMIIGAI7N+/XzU1NZpd9KFGNxeCggACCAyaAAHWoNGzMQIIeAkMDejS12eUKCAgQFu2bJHT6cQHAQQQsLQAAZalx0fxCCBgCLS2tuqjjz6Sw92lV29/X065gEEAAQQGTYAAa9Do2RgBBHoJbJpcppHBHVq9erUiIyPxQQABBCwtQIBl6fFRPAIIGAJ5eXk6c+aMohpzlVmyAxQEEEBgUAUIsAaVn80RQMBLYEFCtdLHNCozM1MZGRnYIIAAApYWIMCy9PgoHgEEDIETJ06oqKhIk8o/VULdZVAQQACBQRUgwBpUfjZHAAEvgdSIRi1Jrta4ceO0ZMkSbBBAAAFLCxBgWXp8FI8AAobA9u3b1dbWpkV5P1VYew0oCCCAwKAKEGANKj+bI4CAl8DwoZ16a0qphg4dqs2bN2ODAAIIWFqAAMvS46N4BBBoamrSrl275HR1aNWd7wOCAAIIDLoAAdagj4ACEEDAS+Br04sVHOjS+vXrNXz4cGwQQAABywoQYFl2dBSOAAKGQHFxsY4fP66IpiLNKf4AFAQQQGDQBQiwBn0EFIAAAl4Cy5LvKzmiWXPnzlVqaio2CCCAgGUFCLAsOzoKRwABQ+DSpUu6ceOGkqvPKf3+MVAQQACBQRcgwBr0EVAAAgh4CUyKeqC58TVKSUnRvHnzsEEAAQQsK0CAZdnRUTgCCBgChw4dUkVFhWaU7lbMgzugIIAAAoMuQIA16COgAAQQ8BKIGNamDZPKPY8PGo8R8kEAAQSsKkCAZdXJUTcCCHgEPvjgA3V2dmppzj9rWGcDKggggMCgCxBgDfoIKAABBB4TcOtbM4sV4HTrzTffVHBwMD4IIICAJQUIsCw5NopGAAFD4MGDB/pyoloIAAAgAElEQVT4448V1NmsFTk/AAUBBBAwhQABlinGQBEIIOAlsGpCheLCW7V48WLFx8djgwACCFhSgADLkmOjaAQQMAQKCgp06tQpjWnM06ySj0BBAAEETCFAgGWKMVAEAgh4CUyPqVNmXL0yMjKUmZmJDQIIIGBJAQIsS46NohFAwBC4cOGCbt++rfH3T2p89WlQEEAAAVMIEGCZYgwUgQACXgKxw1u1Jq1CERERWrNmDTYIIICAJQUIsCw5NopGAAFDIDs7W1VVVZpVvF1jmvJBQQABBEwhQIBlijFQBAIIeAkEONz6jZlFcjikt99+W4GBgfgggAAClhMgwLLcyCgYAQQMAbfbrffee8/z58o7f69AVzswCCCAgCkECLBMMQaKQACBXgLrMu5pTGi7Xn31VY0ZMwYfBBBAwHICBFiWGxkFI4CAIVBbW6t9+/ZpWEe9lub+GBQEEEDANAIEWKYZBYUggICXwLyEGk0c80CzZ89WWloaNggggIDlBAiwLDcyCkYAAUMgNzdXZ8+eVUzDbc0o+xgUBBBAwDQCBFimGQWFIICAl0Da6AdamFij8ePHa86cOdgggAAClhMgwLLcyCgYAQQMgXPnziknJ0fplUeVXPM5KAgggIBpBAiwTDMKCkEAAS+BMaFtWpdRrsjISK1evRobBBBAwHICBFiWGxkFI4CAIWA8Pmg8Rjin6D1FNJeAggACCJhGgADLNKOgEAQQ8BIIdLr0GzOLFRAQoHfeeQcbBBBAwHICBFiWGxkFI4CAy+XyvMBdbrdevfN9Bbg7QUEAAQRMI0CAZZpRUAgCCPQS2Dy5TOHBHVq/fr2GDx+ODwIIIGApAQIsS42LYhFAwBCoqqpSdna2QlurtLjg56AggAACphIgwDLVOCgGAQS8BLJS7itpVLMWLVqkhIQEbBBAAAFLCRBgWWpcFIsAAobA7du3deHCBcXVX9PUe/tBQQABBEwlQIBlqnFQDAIIeAlMj6lTZly9pkyZomnTpmGDAAIIWEqAAMtS46JYBBAwBE6fPq38/HxNLP9UiXWXQUEAAQRMJUCAZapxUAwCCHgJJIxo1orx9xUXF6elS5digwACCFhKgADLUuOiWAQQMAT27NmjhoYGzSv4pUa2VoCCAAIImEqAAMtU46AYBBDwEggb0qEtU8sUEhKijRs3YoMAAghYSoAAy1LjolgEEOjs7NQHH3wgh7tLr97+vpxygYIAAgiYSoAAy1TjoBgEEOgl8M0ZRQoKcOvtt99WYGAgPggggIBlBAiwLDMqCkUAAUOgoqJChw4dUnjLPS0o/HdQEEAAAdMJEGCZbiQUhAACXgKvpd1TzPB2rVy5UlFRUdgggAAClhEgwLLMqCgUAQQMAV7gznWAAAJmFyDAMvuEqA8BewvMi6/WxKhGzZo1S+np6fbGoHsEELCUAAGWpcZFsQgg8MUXX+jWrVuacP+kUqtPA4IAAgiYToAAy3QjoSAEEPASSB/TqAUJ1UpNTdXcuXOxQQABBCwjQIBlmVFRKAIIGALHjh1TSUmJppbtVVzDTVAQQAAB0wkQYJluJBSEAAJeAmNC27Quo1wRERFas2YNNggggIBlBAiwLDMqCkUAAUPgk08+UV1dneYVvquRLWWgIIAAAqYTIMAy3UgoCAEEvASGBHTpGzNKFBAQoHfeeQcbBBBAwDICBFiWGRWFIoCAIfDee+/J5XJp2d1/UnBXEygIIICA6QQIsEw3EgpCAIFeAt+YXqQhgW5t3rxZQ4cOxQcBBBCwhAABliXGRJEIIGAItLW1afv27XK4OrX6zt+BggACCJhSgADLlGOhKAQQ8BJYn3FPo0PbtXr1akVGRmKDAAIIWEKAAMsSY6JIBBAwBGpqarR//36FtlVrcf7PQEEAAQRMKUCAZcqxUBQCCHgJZKXcV9KoZi1cuFCJiYnYIIAAApYQIMCyxJgoEgEEDIGioiKdOHFCYxrzNKvkI1AQQAABUwoQYJlyLBSFAAJeArPjajU1pkHTp0/X5MmTsUEAAQQsIUCAZYkxUSQCCBgCN27c0KVLl5RQ+4UmVRwGBQEEEDClAAGWKcdCUQgg4CWQMeaB5ifUKDU1VXPnzsUGAQQQsIQAAZYlxkSRCCBgCJw7d045OTnKqDyipJrzoCCAAAKmFCDAMuVYKAoBBLwE4sJbtGpCpWJiYrR8+XJsEEAAAUsIEGBZYkwUiQAChsDhw4dVXl6umSU7Fd2YAwoCCCBgSgECLFOOhaIQQMBLIDy4Q5snlyksLExvvPEGNggggIAlBAiwLDEmikQAAUPg49279aCxUQvy/1XhbfdBQQABBEwpQIBlyrFQFAIIeAk45NZvZhbJ6XRo69atcjgc+CCAAAKmFyDAMv2IKBABBLoFfvXuu3JLWnX7e3K6u4BBAAEETClAgGXKsVAUAgj0EtgypURhQ7u0YcMGhYaG4oMAAgiYXoAAy/QjokAEEDAEmpubtXPnTgV1NmtFzg9AQQABBEwrQIBl2tFQGAIIeAm8ll6hmLBWrVixQtHR0dgggAACphcgwDL9iCgQAQQMgcrKSh08eFAjWso1v/DfQEEAAQRMK0CAZdrRUBgCCHgJLEqs0oTRTZ5vITS+jZAPAgggYHYBAiyzT4j6EEDAI5CXl6czZ84opuGWZpTtQQUBBBAwrQABlmlHQ2EIIOAlMD2mTplx9ZoyZYqmTZuGDQIIIGB6AQIs04+IAhFAwBC4cuWKrl27ppTqs0q7fxwUBBBAwLQCBFimHQ2FIYCAl0BqRKOWJFcrMTFRCxcuxAYBBBAwvQABlulHRIEIIGAInD59Wvn5+Zpcnq34uiugIIAAAqYVIMAy7WgoDAEEvASiQlu1NqNCo0eP1qpVq7BBAAEETC9AgGX6EVEgAggYAp9++qnu37+vV4o/VGRTISgIIICAaQUIsEw7GgpDAAEvgbAhndoytVQhISHauHEjNggggIDpBQiwTD8iCkQAAUNgx44damlp0eLcnyi0ow4UBBBAwLQCBFimHQ2FIYCAl0Cg06XfmFksp9OprVu3YoMAAgiYXoAAy/QjokAEEHC5XHrvvfc8EKtv/a0ccoOCAAIImFaAAMu0o6EwBBDoJfCtmYUKcErvvPOOAgIC8EEAAQRMLUCAZerxUBwCCBgCDQ0N2rNnj4I76rUs98egIIAAAqYWIMAy9XgoDgEEvAS2TClR2NAubdiwQaGhodgggAACphYgwDL1eCgOAQQMgYqKCh06dEijmks0t+jhnVh8EEAAAbMKEGCZdTLUhQACvQXemHhPkSHtWrNmjSIiIgBCAAEETC1AgGXq8VAcAggYAiUlJTp27JiiGnOUWbITFAQQQMDUAgRYph4PxSGAgJfAqgkVigtvVVZWlmJjY7FBAAEETC1AgGXq8VAcAggYAvn5+Tp9+rTG1l/XtHv7QEEAAQRMLUCAZerxUBwCCHgJLEm6r9TIZs2fP1/JycnYIIAAAqYWIMAy9XgoDgEEDIE7d+7o/PnzSqi9qEkVh0BBAAEETC1AgGXq8VAcAgh4CcyNr9GkqAfKzMxURkYGNggggICpBQiwTD0eikMAAUPg2rVrunLlilKqzyrt/nFQEEAAAVMLEGCZejwUhwACXgLTY+qVGVenyZMna/r06dgggAACphYgwDL1eCgOAQQMgYsXL+rmzZuaUHlMqTXnQEEAAQRMLUCAZerxUBwCCHgJpI9+oAWJNUpNTdXcuXOxQQABBEwtQIBl6vFQHAIIGALnzp1TTk6OJpV/qoS6y6AggAACphYgwDL1eCgOAQS8BBJHNWt5yn2NGzdOS5YswQYBBBAwtQABlqnHQ3EIIGAInDx5UoWFhZpWtkdjG26BggACCJhagADL1OOhOAQQ8BKICWvVa+kVGj16tFatWoUNAgggYGoBAixTj4fiEEDAEPjss8907949ZRZ/pKimPFAQQAABUwsQYJl6PBSHAAJeAiOC2/Xm5HsaPny41q9fjw0CCCBgagECLFOPh+IQQMAQyM7OVlVVleYU/koRLaWgIIAAAqYWIMAy9XgoDgEEvASCA7v0teklGjJkiN566y1sEEAAAVMLEGCZejwUhwAChsDePXtU39CgBfn/qvC2+6AggAACphYgwDL1eCgOAQQeE3Dr25lFcjikr33ta3IY/4MPAgggYFIBAiyTDoayEEDgS4GdOz5Sc0urlub+s4Z1NECDAAIImFqAAMvU46E4BBDoJfDNGUUKCnB77sAy7sTigwACCJhVgADLrJOhLgQQ6BH48IP31dHZpRV3/kFBrjZkEEAAAVMLEGCZejwUhwACvQSMRwiNRwnffPNNBQcH44MAAgiYVoAAy7SjoTAEEOgWePfddz3/c/WtvxE3tnNdIICA2QUIsMw+IepDAAFvgS1TShQ2tEsbNmxQaGgoOAgggIBpBQiwTDsaCkMAAUOgo6NDH374oQK62vXq3b8HBQEEEDC9AAGW6UdEgQgg4CXw5uRSjQju1Lp16xQeHo4NAgggYFoBAizTjobCEEDAEGhubtbOnTs1tOOBsnJ/BAoCCCBgegECLNOPiAIRQMBLYMOkMkUM69Brr72mUaNGYYMAAgiYVoAAy7SjoTAEEDAE6uvrtXfvXoW2V2tx3s9AQQABBEwvQIBl+hFRIAIIeAmsz7in0aHtWr16tSIjI7FBAAEETCtAgGXa0VAYAggYAlVVVcrOztaIljLNL3z4Liw+CCCAgJkFCLDMPB1qQwCB3gKvp5crOqxNK1euVFRUFEAIIICAaQUIsEw7GgpDAAFD4N69e/rss88U2VSgV4q3gYIAAgiYXoAAy/QjokAEEPASWD2hQmPDW5WVlaXY2FhsEEAAAdMKEGCZdjQUhgAChkBhYaFOnjyp6Ibbmln2MSgIIICA6QUIsEw/IgpEAAEvgZXjKxU/okVLly5VXFwcNggggIBpBQiwTDsaCkMAAUMgJydH586dU1zdFU0tzwYFAQQQML0AAZbpR0SBCCDgJbAs+b6SI5q1aNEiJSQkYIMAAgiYVoAAy7SjoTAEEDAEbt68qYsXLyqp5rwyKo+AggACCJhegADL9COiQAQQ8BJYnFSl8ZFNmj9/vpKTk7FBAAEETCtAgGXa0VAYAggYAtevX9fly5eVXH1W6fePg4IAAgiYXoAAy/QjokAEEPASWJBQrfQxjZozZ47Gjx+PDQIIIGBaAQIs046GwhBAwBC4ceOGLl26pKTqz5Vx/ygoCCCAgOkFCLBMPyIKRAABL4G58TWaFPVAs2fPVlpaGjYIIICAaQUIsEw7GgpDAAFD4NatW/riiy+UWHNBEys/AwUBBBAwvQABlulHRIEIIOAl8Mq4Wk2JbtDMmTM1ceJEbBBAAAHTChBgmXY0FIYAAobA7du3deHCBSXUXtSkikOgIIAAAqYXIMAy/Ygo0M8EAhxuOZyS3JLTYfzhluNRjw7j3zx/c8vx6IfGH93/2/i50+GQ2238+fBc4+8Pjzd+4H2eW8ZSPWt3H9N7bWNvz0EPz/Xs11PPw58bH89+nvUf7edVl8N77Ufr9azjWfPhGt3rP1z+Ua2Gg/Ph2p7ePD092tbj8fDTfW5seKtiwlo1efJkTZ8+3c+uDtpBAAF/EiDA8qdp0gsCfihw9+5dff755xpXe0lTKg76YYe0hAAC/ibgDwFWoPPLX9S7f9n9MgD48hf77l+OvQOBp/3i3R0IeP/i/Vg44PkF2wgiHoYGX679KIDo9Yu3Zz3P/z2s1TsQeOyX9u5QoFdQ8DCIeEK40R08eK39ZX+/fvzDOh4PBB6GA90/fxQ0eIcTXnt4hxzdNXla6glAHiYPvUOWx827w4svPXqHLN4hRu+1H+UnPZaPByVfrt3d65dB0OPhS3e449n7kW93QNM9pyeFOY8FS4/O9VyDfAZUIDY2VllZWQO6J5shgAACLyJAgPUiWhyLAAIDLpCbm6uzZ89qXO1lTan4dMD3Z0MEEEDgRQW6A6yKxqGP7t54/O6P7rsuHgtovO7AeBh+PMpkvEMWr0DA+Sjk6blz49HdFd13XXgHCJ67TxxuBRp3qPBBwE8FHK7ORzc9uR6Gf0Zg6enV+NP96KYnIxR79HPPv3/594d5oevh//O5XV5ref/dO5Tsvc6ju6IerWus3B3Wmp28OWik2oKGex4fNB4j5IMAAgiYVYAAy6yToS4EEPAI5OXl6cyZM4qru6ap5ftRQQABBEwvsD/9u3r4PJO1Pw8DAeMX/+7Hkh7+wu79S7/n7pruR5m6j30sNOi+i6Y7RPAKFdzddyY9OqZnn+7woHvfh3/vDgS8w4ie+h7t2X1XlieA8A4xuv/uenS31qOAonfA0d3bw+UeDzge/7vxyNnje3i7fHmsd6jhHaY8HoQ8vIns18OVh0+wdQclT+rp0SNunofE3EZO6RXYPDnAeaKL1x4G3JeuXjPyCoQ80+g55wnXwBPqfhgQPX5sT289IVPvmt1yurus/f9IFqj+9pglyo+coxkzZmjSpEkWqJgSEUDArgIEWHadPH0jYBGB/Px8nT59WmPrb2javU8sUjVlIoCAnQUeDB2j5qARGuJq9fzCbnwehgZPCma+DEIe+wXfO9zpfUfHo+DgSWt6QhUj7nkUrjweGrjldHXaeTT0jgACTxC4GZWlwohZmjVrltLT0zFCAAEETCtAgGXa0VAYAggYAgUFBTp16pRiG25petkeUBBAAAEEEEAAAQR8KHA95lUVj5yuOXPmaPz48T5cmaUQQAAB3woQYPnWk9UQQMDHAkVFRTpx4oSiG25rZtnHPl6d5RBAAAEEEEAAAXsLXIl9TWUjJmvevHlKSUmxNwbdI4CAqQUIsEw9HopDAIHi4mIdP35cUQ/uKLN0NyAIIIAAAggggAACPhS4NHadysMztHDhQiUmJvpwZZZCAAEEfCtAgOVbT1ZDAAEfC5SUlOjYsWOKasxRZslOH6/OcggggAACCCCAgL0FvojbqMrh47VkyRKNGzfO3hh0jwACphYgwDL1eCgOAQTKysp05MgRjW7M0+ySjwBBAAEEEEAAAQQQ8KHA5+M2qzosWVlZWYqNjfXhyiyFAAII+FaAAMu3nqyGAAI+Frh3754+++wzRTYV6JXibT5eneUQQAABBBBAAAF7C5xL2KqakHFauXKloqKi7I1B9wggYGoBAixTj4fiEECgvLxchw8fVmRToV4p/hAQBBBAAAEEEEAAAR8KnE78huqHxWr16tWKjIz04coshQACCPhWgADLt56shgACPhaorKzUwYMHFdFcojlF7/l4dZZDAAEEEEAAAQTsLXAy6Vt6EByl1157TaNGjbI3Bt0jgICpBQiwTD0eikMAgfv37+vTTz/VyOZSzSv6FSAIIIAAAggggAACPhQ4nvLbahoSoXXr1ik8PNyHK7MUAggg4FsBAizferIaAgj4WKC6uloHDhzQiJZ7ml/47z5eneUQQAABBBBAAAF7CxxJ/V21Bo3Qhg0bFBoaam8MukcAAVMLEGCZejwUhwACNTU12r9/v0a0lmt+wb8BggACCCCAAAIIIOBDgcPjf1/tgaF68803FRwc7MOVWQoBBBDwrQABlm89WQ0BBHwsUFtbq3379ml4a6UWFvzCx6uzHAIIIIAAAgggYG+BTyf8gboCgrVlyxYFBQXZG4PuEUDA1AIEWKYeD8UhgEB9fb327t2rsLYqLcr/OSAIIIAAAggggAACPhTITv9juRwB2rp1q5xOpw9XZikEEEDAtwIEWL71ZDUEEPCxQENDg/bs2aPQtmotzv+Zj1dnOQQQQAABBBBAwN4C+zP+Tw/A17/+dXtD0D0CCJhegADL9COiQATsLdDS0qIdO3ZoaGejsnJ+aG8MukcAAQQQQAABBHwo0OUI1Kfp/7vnzivjDiw+CCCAgJkFCLDMPB1qQwABud1u/epXv5Lcbq25/beIIIAAAggggAACCPhIoMM5VIfS/tDz7ivjHVh8EEAAATMLEGCZeTrUhgACHoFt27apvb1dK+7+o4K6WlFBAAEEEEAAAQQQ8IFAa0Cojkz4fc+3DxrfQsgHAQQQMLMAAZaZp0NtCCDgETDegWW8C2tx3s8U2l6NCgIIIIAAAggggIAPBJoDw3Vs/HcUGhqqDRs2+GBFlkAAAQT6T4AAq/9sWRkBBHwkcPDgQVVWVuqVwvcU2VLio1VZBgEEEEAAAQQQsLdA05BIHU/5LYWHh2vdunX2xqB7BBAwvQABlulHRIEIIHDixAkVFRVpRtnHimm4DQgCCCCAAAIIIICADwTqho3VmcSva/To0Vq1apUPVmQJBBBAoP8ECLD6z5aVEUDARwLnz5/XnTt3NLH8kBLrLvpoVZZBAAEEEEAAAQTsLVA+PE2X4t5QfHy8Fi9ebG8MukcAAdMLEGCZfkQUiAAC165d05UrV5RSdVppVScBQQABBBBAAAEEEPCBQMGoTN2KXq709HTNmjXLByuyBAIIINB/AgRY/WfLyggg4COB3NxcnT17VuNqL2tKxac+WpVlEEAAAQQQQAABewvcjlqq/IhXNHPmTE2cONHeGHSPAAKmFyDAMv2IKBABBEpKSnTs2DFFPchRZulOQBBAAAEEEEAAAQR8IHA5dq3ujZioBQsWKCkpyQcrsgQCCCDQfwIEWP1ny8oIIOAjgerqah04cEAjWso0v/BdH63KMggggAACCCCAgL0FziVsVU3IOK1cuVJRUVH2xqB7BBAwvQABlulHRIEIINDY2Kjdu3drWHudlub9BBAEEEAAAQQQQAABHwgcS/kPah4ySuvXr9fw4cN9sCJLIIAAAv0nQIDVf7asjAACPhLo6urS+++/L4e7S6tvf89Hq7IMAggggAACCCBgb4ED6d+V2+HU1q1b5XQ67Y1B9wggYHoBAizTj4gCEUDAEPjg/ffV2dWllXe+r0BXBygIIIAAAggggAACfRDocA7VobQ/VFBQkLZs2dKHlTgVAQQQGBgBAqyBcWYXBBDoo8DuXTvV2NSsJbk/VkhHfR9X43QEEEAAAQQQQMDeAo1DR+tE8rc1YsQIrV271t4YdI8AApYQIMCyxJgoEgEEsrOzVVVVpXmF72pkSxkgCCCAAAIIIIAAAn0QqApN0vn4txQTE6Ply5f3YSVORQABBAZGgABrYJzZBQEE+ihw7NgxlZSUaGbJTkU35vRxNU5HAAEEEEAAAQTsLVAyYoquxa5RSkqK5s2bZ28MukcAAUsIEGBZYkwUiQAC586dU05OjiaXZyu+7gogCCCAAAIIIIAAAn0QyI2cr7tjFmrKlCmaNm1aH1biVAQQQGBgBAiwBsaZXRBAoI8CV65c0bVr1zTh/kmlVp/u42qcjgACCCCAAAII2FvgevRKFY+aoVdeeUUTJkywNwbdI4CAJQQIsCwxJopEAIE7d+7o/PnzSqi9qEkVhwBBAAEEEEAAAQQQ6IPAF+M2qTIsVUuXLlVcXFwfVuJUBBBAYGAECLAGxpldEECgjwJFRUU6ceKEYhpua0bZx31cjdMRQAABBBBAAAF7C5xK+g01BEdrzZo1ioiIsDcG3SOAgCUECLAsMSaKRACByspKHTx4UBHNJZpT9B4gCCCAAAIIIIAAAn0QODz+99UeGKo333xTwcHBfViJUxFAAIGBESDAGhhndkEAgT4KNDU1adeuXQruqNey3B/3cTVORwABBBBAAAEE7CvgkkPZ6d+Vw+nU1q1b5XA47ItB5wggYBkBAizLjIpCEUDggw/eV2dnl1be/r4C3R2AIIAAAggggAACCLyEQEvgcB0d/3sKCQnRxo0bX2IFTkEAAQQGXoAAa+DN2REBBF5SYP/+/aqpqdG8gl9qZGvFS67CaQgggAACCCCAgL0F6oaN1ZnErysyMlKrV6+2NwbdI4CAZQQIsCwzKgpFAIHTp08rPz9fU8s+UVzDDUAQQAABBBBAAAEEXkKgPGyCLo3boPj4eC1evPglVuAUBBBAYOAFCLAG3pwdEUDgJQVu3LihS5cuKbn6rNLvH3/JVTgNAQQQQAABBBCwt0DhqEzdjF6u9PR0zZo1y94YdI8AApYRIMCyzKgoFAEESktLdfToUUU15iqzZAcgCCCAAAIIIIAAAi8hcCN6hYpGzdTs2bOVlpb2EitwCgIIIDDwAgRYA2/Ojggg8JICjY2N2r17t0I66rQk9ycvuQqnIYAAAggggAAC9hY4m/COakPitXLlSkVFRdkbg+4RQMAyAgRYlhkVhSKAgCHw3q9+JZfbrVW3vyenuwsUBBBAAAEEEEAAgRcUyE77I7mcQXr77bcVGBj4gmdzOAIIIDA4AgRYg+POrggg8JIC+z7Zq9q6ei0o+IXCWytfchVOQwABBBBAAAEE7CnQEhiuo+O/o5CQEG3cuNGeCHSNAAKWFCDAsuTYKBoB+wqcOnVKBQUFmla2V2MbbtoXgs4RQAABBBBAAIGXEKgITdXF+E2Ki4vT0qVLX2IFTkEAAQQGR4AAa3Dc2RUBBF5S4Pr167p8+bJSqk4rrerkS67CaQgggAACCCCAgD0FciPn6e6YRZo8ebKmT59uTwS6RgABSwoQYFlybBSNgH0FSkpKdOzYMUU9uKPM0t32haBzBBBAAAEEEEDgJQQujl2vivB0LVy4UImJiS+xAqcggAACgyNAgDU47uyKAAIvKfDgwQN9/PHHCm2r1uL8n73kKpyGAAIIIIAAAgjYU+B4ym+raUiE1q1bp/DwcHsi0DUCCFhSgADLkmOjaATsK+ByufTB++/L5erS6tvfk0Nu+2LQOQIIIIAAAggg8AICLjmVnfFdORwObd261fMnHwQQQMAqAgRYVpkUdSKAQI/A3j0fq77hgRbl/1xhbVXIIIAAAggggAACCDyHQH1wjE4nfVMRERFas2bNc5zBIQgggIB5BAiwzDMLKkEAgecUOHHihIqKijSj7GPFNNx+zrM4DAEEEIEO6CUAACAASURBVEAAAQQQsLdA8Yipuh67WikpKZo3b569MegeAQQsJ0CAZbmRUTACCFy9elXGf+OrTnn+44MAAggggAACCCDwbIEb0ctVNCpTs2bNUnp6+rNP4AgEEEDARAIEWCYaBqUggMDzCRh3Xxl3YRl3Xxl3YfFBAAEEEEAAAQQQeLbA2YR3VBsSrxUrVig6OvrZJ3AEAgggYCIBAiwTDYNSEEDg+QTq6+u1d+9ez/uvjPdg8UEAAQQQQAABBBB4tkB22h/J5QzSW2+9pSFDhjz7BI5AAAEETCRAgGWiYVAKAgg8n4DxTYTvv/ee3G4X30T4fGQchQACCCCAAAI2F2gJDNfR8d/RsGHDtGnTJptr0D4CCFhRgADLilOjZgQQ0J49e9TQ0KBFeT9VWHsNIggggAACCCCAAAJfIVAZlqovxm1SbGyssrKysEIAAQQsJ0CAZbmRUTACCBgCx48fV3FxsWaW7lL0g7ugIIAAAggggAACCHyFQG7kXN0ds1iTJk3SjBkzsEIAAQQsJ0CAZbmRUTACCBgCN27c0KVLl5RUc14ZlUdAQQABBBBAAAEEEPgKgUtj16s8PF0LFy5UYmIiVggggIDlBAiwLDcyCkYAAUOgqqpK2dnZGtFSrvmF/wYKAggggAACCCCAwFcIHE/5bTUNidDatWs1YsQIrBBAAAHLCRBgWW5kFIwAAoaA8SL3Dz54X64ul16983cKcHcBgwACCCCAAAIIIPAEAZecys74rhwOh7Zu3er5kw8CCCBgNQECLKtNjHoRQKBH4ODBg6qsrNQrxR8qsqkQGQQQQAABBBBAAIEnCNQHx+h00jc1atQovfbaaxghgAAClhQgwLLk2CgaAQQMgStXrujatWtKrTqtCVUnQUEAAQQQQAABBBB4gkDJyKm6FrNaycnJmj9/PkYIIICAJQUIsCw5NopGAAFDoLy8XIcPH1ZEU5HmFH8ACgIIIIAAAggggMATBK7GrFLpyGnKzMxURkYGRggggIAlBQiwLDk2ikYAAUOgq6tL77//vpyuTq2883055QYGAQQQQAABBBBAoJfAkdTvqDUoXKtWrdLo0aPxQQABBCwpQIBlybFRNAIIdAvs3/eJamrrNK/wXY1sKQMGAQQQQAABBBBAwEugOWiEjqX+rgICArRlyxY5nU58EEAAAUsKEGBZcmwUjQAC3QJffPGFbt26pbTKY0qpOQcMAggggAACCCCAgJdA8Yipuh67WmPHjtWyZcuwQQABBCwrQIBl2dFROAIIGAIlJSU6duyYxjTmalbJDlAQQAABBBBAAAEEvAQuxa5V+YiJvP+KqwIBBCwvQIBl+RHSAAL2Fmhra9P27dsV0NWuV+/+vb0x6B4BBBBAAAEEEOglcHDCH6gzIFivv/66Ro4ciQ8CCCBgWQECLMuOjsIRQKBbYM+uHWpoatHC/H/V8Lb7wCCAAAIIIIAAAghIejB0tE4mf1tBQUGe91/xQQABBKwsQIBl5elROwIIeATOnTunnJwcTSw/qMS6S6gggAACCCCAAAIISCoYlalb0cuVkJCgRYsWYYIAAghYWoAAy9Ljo3gEEDAECgoKdOrUKcXU39SMe3tBQQABBBBAAAEEEJD0xbhNqgxL1Zw5czR+/HhMEEAAAUsLEGBZenwUjwAChkBTU5N27dqloR2Nysr9ISgIIIAAAggggIDtBdySDqb9kbqcQXrjjTcUFhZmexMAEEDA2gIEWNaeH9UjgMAjgY+2b1drW5uW5P5EIR11uCCAAAIIIIAAArYWqAuO1ZmkbygkJEQbN260tQXNI4CAfwgQYPnHHOkCAdsLGI8QGo8STr23T3H1123vAQACCCCAAAII2FsgN2Ku7kYtVkpKiubNm2dvDLpHAAG/ECDA8osx0gQCCBgvcTde5h5Xd0VTy7MBQQABBBBAAAEEbC3wecLbqg5J0IIFC5SUlGRrC5pHAAH/ECDA8o850gUCtheor6/X3r17Fdpeq8V5/2J7DwAQQAABBBBAwL4CLkeAPp3wh3I7A/Xmm28qODjYvhh0jgACfiNAgOU3o6QRBBDY9uGHau/o0PI7/6ghrlZAEEAAAQQQQAABWwoYd14Zd2CFh4dr3bp1tjSgaQQQ8D8BAiz/mykdIWBbgWPHjqmkpEQzSnYppvGubR1oHAEEEEAAAQTsLXBnzGLlRc5VWlqaZs+ebW8MukcAAb8RIMDym1HSCAII3Lp1S1988YXG1V3RFN6DxQWBAAIIIIAAAjYVOJ34DdUPi9WSJUs0btw4myrQNgII+JsAAZa/TZR+ELCxQPd7sIK6WrT87v8nh40taB0BBBBAAAEE7CnQ6QjUwbQ/khwOvf322woMDLQnBF0jgIDfCRBg+d1IaQgBewvs2rVTTU3NmlP4niJaSuyNQfcIIIAAAgggYDuBirBUXRy3SREREVqzZo3t+qdhBBDwXwECLP+dLZ0hYEuBS5cu6caNG0qsOa+JlUdsaUDTCCCAAAIIIGBfgZvRy1U4KlOTJk3SjBkz7AtB5wgg4HcCBFh+N1IaQsDeAtXV1Tpw4ICGdjYqK+eH9sagewQQQAABBBCwncCJ5G+rcehoLV++XDExMbbrn4YRQMB/BQiw/He2dIaAbQV27vhIzS2tWljwSw1vrbCtA40jgAACCCCAgL0E2gNDdXj873ua/vrXv26v5ukWAQT8XoAAy+9HTIMI2E/gwoULun37tlKrTmtC1Un7AdAxAggggAACCNhSoHjkdF2PeVXR0dFasWKFLQ1oGgEE/FeAAMt/Z0tnCNhWoLKyUgcPHlRYW5UW5f/ctg40jgACCCCAAAL2EjiX8I5qQuI1e/ZspaWl2at5ukUAAb8XIMDy+xHTIAL2E3C73dq+7UO1d3Rqae4/a1hHg/0Q6BgBBBBAAAEEbCXQFhCiz8b/vhxOpzZv3qwhQ4bYqn+aRQAB/xcgwPL/GdMhArYUOHv2rHJzc5VWeUwpNedsaUDTCCCAAAIIIGAfgcJRM3UzeoXnxe3GC9z5IIAAAv4mQIDlbxOlHwQQ8AiUlZXpyJEjGtFSpvmF76KCAAIIIIAAAgj4tcCZhK+pLiROc+fOVWpqql/3SnMIIGBPAQIse86drhHwe4Guri7PY4SdXS4tu/tPCu5q8vueaRABBBBAAAEE7CnQEjhcR8f/nhySNr/1Fo8P2vMyoGsE/F6AAMvvR0yDCNhX4OTJkyosLNTE8oNKrLtkXwg6RwABBBBAAAG/FsiPmK3bUcs0duxYLVu2zK97pTkEELCvAAGWfWdP5wj4vUBRUZFOnDihiKZCzSn+0O/7pUEEEEAAAQQQsKfA6cRvqn5YjObPn6/k5GR7ItA1Agj4vQABlt+PmAYRsK9AZ2entn34gVwul1be/UcFutrti0HnCCCAAAIIIOCXAj2PDzoceuuttxQUFOSXfdIUAgggQIDFNYAAAn4tcOzYMZWUlGjqvX2Kq7/u173SHAIIIIAAAgjYTyA3Yo7uRi3RuHHjtGTJEvsB0DECCNhGgADLNqOmUQTsKZCfn6/Tp08rujFHM0t22hOBrhFAAAEEEEDAbwVOJn1LD4KjtHDhQiUmJvptnzSGAAIIEGBxDSCAgF8LdHR0aNuHH0ruLq288w8KcHf6db80hwACCCCAAAL2EWgKGqnjqb+jAKfT8+2DgYGB9mmeThFAwHYCBFi2GzkNI2A/gcOHD6u8vFwzS3YpuvGu/QDoGAEEEEAAAQT8UiAncp5yxixSQkKCFi1a5Jc90hQCCCDQLUCAxbWAAAJ+L3D37l19/vnnGlt/XdPu7fP7fmkQAQQQQAABBOwhcCzlP6h5yCgtXrxY8fHx9miaLhFAwLYCBFi2HT2NI2Afgba2Nm3fvl0BXW2ebyN0yG2f5ukUAQQQQAABBPxS4MHQ0TqZ/G3PY4PGtw86nU6/7JOmEEAAgW4BAiyuBQQQsIVAdna2qqqqPC9yN17ozgcBBBBAAAEEELCywJ3RC5U3er6SkpK0YMECK7dC7QgggMBzCRBgPRcTByGAgNUFuh8jHN2Yp9klH1m9HepHAAEEEEAAAZsLdD8+uHTpUsXFxdlcg/YRQMAOAgRYdpgyPSKAgDo7O7V9+zZ1dXZpae6PNayzARUEEEAAAQQQQMCSAvVDo3Q6+Vs8PmjJ6VE0Agi8rAAB1svKcR4CCFhO4OzZs8rNzVVK9Rml3T9hufopGAEEEEAAAQQQMARuj1ms/Mi5SklJ0bx580BBAAEEbCFAgGWLMdMkAggYAnV1dfrkk08U1Nms5Tk/kAMWBBBAAAEEEEDAggJHUr+j1qBwLV++XDExMRbsgJIRQACBFxcgwHpxM85AAAELC+zft081tbWaWbJL0Y13LdwJpSOAAAIIIICAHQXqh8XqdOI3FBQUpM2bN/Ptg3a8COgZAZsKEGDZdPC0jYBdBXJycnTu3DmNbsrX7OLtdmWgbwQQQAABBBCwqMC16FdVMmq6MjIylJmZadEuKBsBBBB4cQECrBc34wwEELCwgOdl7ts+VFeXi5e5W3iOlI4AAggggIAdBTqdQTo04Q/kdgRo48aNCgkJsSMDPSOAgE0FCLBsOnjaRsDOAsYdWMadWCnVZ5V2/7idKegdAQQQQAABBCwkkB8xW7ejlmns2LFatmyZhSqnVAQQQKDvAgRYfTdkBQQQsJiA98vcs3J+KKdcFuuAchFAAAEEEEDAbgJuSUdSf09tQcOVlZWl2NhYuxHQLwII2FyAAMvmFwDtI2BXgQP79qq6tl4zS3cr+sEduzLQNwIIIIAAAghYRKAiNFUX4zcpNDRUb7zxhhwOvk/ZIqOjTAQQ8JEAAZaPIFkGAQSsJZCbm6uzZ88qsqlArxRvs1bxVIsAAggggAACthP4PH6LqkMTPS9uN17gzgcBBBCwmwABlt0mTr8IIOAR6Orq0rYPP+Bl7lwPCCCAAAIIIGB6geagETqW+rsKCAjQm2++qaCgINPXTIEIIICArwUIsHwtynoIIGAZgc8//1x3797lZe6WmRiFIoAAAgggYE+BG9ErVTRqhsaPH685c+bYE4GuEUDA9gIEWLa/BABAwL4CvMzdvrOncwQQQAABBKwi0OkM0uHx/6tcziCtXbtWI0aMsErp1IkAAgj4VIAAy6ecLIYAAlYTOLB/n6prajWjZJdiGu9arXzqRQABBBBAAAE/FygYlalb0csVFRWllStX+nm3tIcAAgg8XYAAi6sDAQRsLZCXl6czZ84osqlQrxR/aGsLmkcAAQQQQAABcwm4JR1L+R21DBmpRYsWKSEhwVwFUg0CCCAwgAIEWAOIzVYIIGA+AeNl7h9t26aOzk4tzf2xhnU2mK9IKkIAAQQQQAABWwpUhibri/jNGjp0qOfl7Q6Hw5YONI0AAggYAgRYXAcIIGB7gfPnz+vOnTu8zN32VwIACCCAAAIImEvgfPxmVYUma9q0aZoyZYq5iqMaBBBAYIAFCLAGGJztEEDAfAINDQ3as2ePgjqblZXzQznlMl+RVIQAAggggAACthJoDhrheXzQ4XR67r4y7sLigwACCNhZgADLztOndwQQ6BHIzs5WVVWVpt7bp7j668gggAACCCCAAAKDKnAjarmKIjKVlJSkBQsWDGotbI4AAgiYQYAAywxToAYEEBh0geLiYh0/flwh7bVanPcv4g0Tgz4SCkAAAQQQQMC2Al2OQB2a8L/J5QzS6tWrFRkZaVsLGkcAAQS6BQiwuBYQQAABSW63Wx/v3q3GpiZNK9ujsQ23cEEAAQQQQAABBAZFoHDkTN2MWaGRI0fq9ddfH5Qa2BQBBBAwmwABltkmQj0IIDBoAgUFBTp16hR3YQ3aBNgYAQQQQAABBNyS591XLUNGat68eUpJSQEFAQQQQIBvIeQaQAABBL4UMO7C2rVzh5pbWjWjZJdiGu/CgwACCCCAAAIIDKhAVWiSzse/pSFDhmjTpk0KCAgY0P3ZDAEEEDCrAHdgmXUy1IUAAoMikJubq7NnzyqsrUqL8n8+KDWwKQIIIIAAAgjYV+DCuE26H5aqSZMmacaMGfaFoHMEEECglwABFpcEAggg4CXgcrm086Ptam3vUGbJDkU15uKDAAIIIIAAAggMiEDjkAidSPltz14bN25USEjIgOzLJggggIAVBAiwrDAlakQAgQEVuHPnjs6fP6/w1gotKPjlgO7NZggggAACCCBgX4Ev4jaqcvh4JSUlacGCBfaFoHMEEEDgCQIEWFwWCCCAQC+Brq4u7di+Te2dXZpdvE2jmwowQgABBBBAAAEE+lWgYegYnUr+TTkcDq1fv15hYWH9uh+LI4AAAlYTIMCy2sSoFwEEBkTg5s2bunjxokY2l2pe0a8GZE82QQABBBBAAAH7CpyP36yq0GSlpqZq7ty59oWgcwQQQOApAgRYXBoIIIDAEwQ6Ozu1Y/uH6uhy65XC9xTZUoITAggggAACCCDQLwJ1wTE6k/RNOZ1Oz91XoaGh/bIPiyKAAAJWFiDAsvL0qB0BBPpV4Nq1a7py5Yoimwr1SvGH/boXiyOAAAIIIICAfQXOJryj2pB4paWlafbs2faFoHMEEEDg/2/vPsCkvM67//9mZntvbGUX2KU3UYQQCElIqCBQs1/XJFas2HH+LnFeO46duMfO6/dNYjuJE7e4tzhWLFmooIYaRYBooom6C8s2tvc2uzPzv85BO7CwiF3YMs/M97muvUC7z3Oe+/6cUbs55z5vI0ABi48HAgggcBmBvr4+Pfbo7+XzB7S8/L+U3l2NFQIIIIAAAgggMKoCjQlF2lX0Hrv66oEHHlB8fPyojs9gCCCAQLgIUMAKl5kkDwQQGBMBswLLrMTK6ijT9ZWPjck7GBQBBBBAAAEEIldg+5Q/Vmt8nmbPnq0lS5ZELgSZI4AAAlcQoIDFRwQBBBB4GwGv16vHHntUfn9AK079Uqm9dXghgAACCCCAAAKjIlCXWKy9he+Ux+PRgw8+qNjY2FEZl0EQQACBcBSggBWOs0pOCCAwqgLmNEJzKmFOx0ktrnx8VMdmMAQQQAABBBCIXIFtUx9Se1y25s2bp+uuuy5yIcgcAQQQGIYABaxhIHELAghEtkBPT48e/8Mf5Pf7ddOpnyvZ2xjZIGSPAAIIIIAAAtcsUJs8U/sK7ld0VJQeePBBxcTEXPOYDIAAAgiEswAFrHCeXXJDAIFRE9i9e7eOHz+u3LZjWlT95KiNy0AIIIAAAgggEHkCAUlbpz2szthMLVy4UPPnz488BDJGAAEERihAAWuEYNyOAAKRKdDd3a3HH/+DAv6Abi77iRL7WiITgqwRQAABBBBA4JoFqlPm6ED+ervqyvS+ioqKuuYxGQABBBAIdwEKWOE+w+SHAAKjJrBz506VlpYqv/VNLazZOGrjMhACCCCAAAIIRI5AQC5tLv6QumPStHjxYs2ZMydykidTBBBA4BoEKGBdAx6PIoBAZAl0dnZqw4YNUiCglad/qZTe+sgCIFsEEEAAAQQQuGaBytQFOpR3t+Li4vTAAw/YEwi5EEAAAQSuLEAB68pG3IEAAggEBXbt2qUTJ04otbtGK8p/gwwCCCCAAAIIIDBsAb/c2lzyYfVEp2jp0qWaNWvWsJ/lRgQQQCDSBShgRfongPwRQGBEAl6vVxs2PK6+vn5dV/2U8tqOjuh5bkYAAQQQQACByBUoT1ukI7l3KCEhQffddx+rryL3o0DmCCBwFQIUsK4CjUcQQCCyBcxphOZUwtj+Dt1S+mN5Av2RDXJR9pWtXn1sQ7m2lXcM26UwNUa/es80LchNGPRMb79f28906PeHmrW7slMnGnuVFOPWkoJE3VacrHfOS9fk1MsfOx4IBFTR6tXjb7Zo08m2YEzXFyTo1uJkvWtehmZkxcrlcl021vZen1442aanjrRo8+l2NXf7NCMzVtdPTtS75qdrRVGSYqPcl33e5LD1dIf+a3+j9lR12XhMDssLE7V+dprum52mjASa9w77w8KNCCCAgEMFfC6PXi35iLxRibrhhhs0ffp0h2ZC2AgggMDECFDAmhh33ooAAg4W8Pv92vj002prb1dJw3bNaNjm4GxGP/QTDT368GOndai2e0SD/+DBKXr3gozgMwfPdun/vlKj5060XXYcU/j6hzsLtH526iVFqIbOPn1vR51+srtBHV7/kGOYQtKXbs/XB5dmKco9uIhlCk9PHm3RNzeftYWzy13vXZCur91ZoKzE6EtuqWjx6gsvVOrpo62XfX5+Try+ua5QyyYnjsiLmxFAAAEEnCVwOuN6Hc1ebVdf3X///XK7L/+HH87KjGgRQACB8RGggDU+zrwFAQTCTKCurk6bNm2Sy9+vW8p+ovj+9jDL8OrTuZoVWOZtGz84Q8sLk+yLTfHqA4+csquVrnTNzIrTz941VbMnxQdvrWr16hNPntHmU1eeF1PE+v6DU7RuVlrwea/Pr3/afFb/srX2Sq+3P//4jdn6wm15g1ZimQLapzdWvG3xamDwpQUJ+v4DU1SSGTes93ETAggggICzBPrcsXb1Vb8nVitWrNC0adOclQDRIoAAAiEgQAErBCaBEBBAwJkCW7ZsVkVFpXLaj2tx1RPOTGKCot5b1akPPFKmsx3ntl/eOi1Z33tginKTz61i2lnRoXU/P2G36n1yZY7WzUpVWnyUOr0+ux3wK5uq7Fa+getb6wrtKqqBa2AVmFlF9eFlk+xWP/N8S3e//n17nf512+DC1Puvy9A/rp2sxJhzJ0F19/n1xecr7dbF912XoY8sm6RpGbHyB6Snjrboq5uqBxXXLi6ima2Lv9rXqE89XRGM6aHFmfrcrXk2x7PtffrHV2v0y32NwZ9/5uZcffaWXHkuWgk2QVPEaxFAAAEERlHgYO5dqkpbqPT0dK1du/Ztt66P4msZCgEEEAgrAQpYYTWdJIMAAuMp0NnZqSef2GCLGjeU/7cyuivH8/WOfZfPH7Crm7655Wwwh6/fWaCPLp8U/A960+/KFIA+f1uecpIGb83r9wf0f16u1ndeqws+/3e35ukzt+QG/7qsqVf/uu2sPr0qV1PTYwdZ1bR59dEN5dpy+nyPrhsmJ+o/3zFVhWnn+mn19Pvt9sWbpiTpjukpcl/QI8u8//+9WnPJ6qxfv6dY98xKtc83dvXro4+f1oul51aA3Tw1ya6wyks536/raH23Hv79aR1v6LH3rJqSpB+8Y6ry3iriOXaCCRwBBBBAYJBAa1yOtk/9gP3eunXrlJZ2fsUvVAgggAACwxeggDV8K+5EAAEELhE4cOCADh06pMTeBq069Qu5FEDpCgIXF26G2gJ4JUTTl+r/vloTvO2Lt+XpU6vOF7De7vmB1VU/33t+9ZPpQ/Xjd07VjKzhbeH7n4NN+v8eLx/0mgt7eL1R06U//u/S4Aqz/31Tjj6/Om/Q6irTHP5zz1Todweb7Ti5SVH6zftKtChvcCP7K1nwcwQQQACB0BUIyKVtUx9SR9wkzZw5U9dff33oBktkCCCAQIgLUMAK8QkiPAQQCG0Bn8+nDX94VD3efs2tfVFFzftCO+AJjs5srfv+znp96YWqYCQfuWGSvrom/21P8rswbLMN8NNPV2jDkRb7bdPD6pfvKbbbEIdzDVXAur0kWT98cOqwTwMcqoB1YQ+vi3/+3Qem6H0LzzeoH4jz4kKcKaK9Y176cNLgHgQQQAABBwiUpy/WkZw1iomJ0QMPPKDo6EsP/HBAGoSIAAIIhIQABayQmAaCQAABJwuUl5dr27ZtivL16NbSHynaf/kT65yc52jEbno/fWxDuV59q7n6SIpPZuue2W73H9vr9LsDTcFwPnR9lr6yJj/Yv+pKcbb1+PRXT53RE28VwMz9H1ySqX+4a7Lio4d3ItT3d9TpixcU4S5ewXVxYerRPy7R6uKUS0L7+Z4G/fXG832yLj6J8Uq58HMEEEAAgdAV8Hri9Wrxn8vnidFNN92kKVOmhG6wRIYAAgg4QIAClgMmiRARQCD0BV547hnVNzarqPkNza3dFPoBT1CEv97XaItHA9fFzdMvDMs0bP/cs5X67f7zxaoLf54e79EnVuTIFLCSY881Xx/O9Vp5h/78sVPB7X3mmV+8a5runTO8niT1nX361FMVeuZ4a/B1F64iMz2+vvFKzaBG8ReuzrowxotXal3cy2s4+XAPAggggEBoCuzPW6ea1LnKzs7WHXfcEZpBEhUCCCDgIAEKWA6aLEJFAIHQFWhtbdXTTz8tBQJadernSvKe768UulGPb2Rm698nnzqjp4+eL/y8XeGoqatff/H4ab30ViP0i6N9YE6aPrA4UzcWJQ175ZTtO/Vs5aAVXGacb68vtKcUXuka6nTBwtQY/exd07Q4/1zvqqG2KFLAupIsP0cAAQTCS6A5Pl87p/yRPZzkvvvuU1JSUnglSDYIIIDABAhQwJoAdF6JAALhKfD666/r5MmTSu+q0PIzvwvPJK8hK7Nt8KFHytTh9dtRTM+q7z0wRbmXOXXvSiuwBkK5rThZ/7h2skoy374Bu9mC+N3tdfraS9XBLC4uPl0pvW3l7fr4hjOqaPUGb/3GXQUyK7DM/6RQwLqSID9HAAEEwl/AL7e2TvugumIzNH/+fC1cuDD8kyZDBBBAYBwEKGCNAzKvQACByBDwer16/A+Pqd/n16KqJ5TbfjwyEh9GlkMVo75+Z4E+uvx84edKw5gCVEWLV/99oEk/2FkXLISZ59bPTtW31xUqK3Ho5rhm5dSjh5v1109XBJ8z/be+tb5Q/2teerD49HYxHK/v0SeeLNeeqq7gbUP13/L6/Prai9W2Wf3ANdwVWCM5TfFKXvwcAQQQQGBiBMoylul49q1KTEzUvffeK49n+NvcJyZi3ooAAgg4Q4ACljPmiSgRQMAhAseOHdOePXsU19emW8p+InfA55DIxzbMvVWd+sAjZcG+UzOz4vSzd03VLPh3xQAAIABJREFU7EnxI37xUNv4zCC/fk+x7pmVesl45v4tpzv0yScHr5z68u35+viKbEW5z62cerurps2rzz5bqY3Hzm9/XDcrVd9aV6jspEuLZhc3cb9cbKYY9/EN5cFX08T9SjPBzxFAAIHQFuj1JOjVkj+X3x2tNWvWKCcnJ7QDJjoEEEDAQQIUsBw0WYSKAAKhL+D3+7Xx6afU1t6h6fXbNL1xe+gHPcYRmqbm/7T5rL655WzwTRc2Pb+a15vTCD/06Cm9WdcTfPxyDdCH2vY3kuJVXUefPSlwuMUrE9DFpxR+94Epet/CjEtSvbjQ9eRDM7RyCn1SruYzwTMIIIBAKAjsK7hftckzVVhYqJtvvjkUQiIGBBBAIGwEKGCFzVSSCAIIhIpAXV2dNm3aJJe/X7eW/khxvs5QCW1C4jha362Hf39apuhkLrN175fvKbY9sK72OtHQow8/dlqHaruDQwy1/W5XZac+s7Hikvs+dmO2YqPcV3x9Q2efvvxClX53sDl4r1l59U9rJysvJeayzz9zrFV/8khZ8Of/+6YcfX51njwXrPayDeWfqQiOPT8nXj9+51TNyHr7Xl5XDJobEEAAAQQmRKAxoVC7it6rKI9H991/v+LjR77KeEIC56UIIICAQwQoYDlkoggTAQScJbB582ZVVlYqt+2oFlU/5azgRzFas33P9IL60gtVwVFNv6rv3Fs0rFP/LhfKU0da9Ke/PzXoxxdv0xuqZ5Upcg23eGX6dv39i9X6ye6GERWvzM0XF9iGalh/uLbbFuEGCnvvvy7DNqNPjKFXyih+BBkKAQQQGBcBv8ujLdMeVndMmpYsWaLZs2ePy3t5CQIIIBBJAhSwImm2yRUBBMZNoLOzU08+8YT8gYCWVjyqSZ2Diy3jFsgEv+hse58+tqFc5gTCgevf7i3SnyzOvGxkpgn6/3m5Rt19ft0/J01mZVJqnMc2WjdFpaePterbW87qRGNvcIyLC0SljT366IbBDdc/d0uu/nJljuKjr7zyyrz7qy9W6ce7zhev7pqRon9aW6jCtMuvvBoIqLffPF+t/3z9fCP3z96Sa4tnZgVaWVOvvvhClZ4/0WYfMd/7/oNTtG5W2gTPGK9HAAEEELgagZOZN+rkpFVKTU3VPffcI7f7yv+uuZr38AwCCCAQyQIUsCJ59skdAQTGVGD//v06fPiwYvq7tKrsp4rxn+/XNKYvDqHBf72vUX/11JlgREsLEvSjd0zVlPTYy0ZpikdffL5SP9/bOKxMClNj9N0HinTTlPNbEn++p8H2rRrJ9cmV2fq71XmK8bhlVkc9/PtTKm06XyS70lg3TUnS9x6Yosmp5wpc+6q77BgVrd4rPaqhTjO84kPcgAACCCAQEgLdUcnaXPJhBVwerV27VhkZl/Y8DIlACQIBBBBwuAAFLIdPIOEjgEDoCvh8Pj391FPq6OxUdvsJLanaELrBjkFkLd39+uRTZ/T00fMn933m5lyZlUgX9oK6+NWm6fu3t57V/3v1fNP3y4W3OD9BpiH7zVOT7Aqtgevi5ujDSe/2kmT98MGpykiI0s6KDq37+YnhPDbono0fnKHlheeasJvtky+VtusLz1cOWi128aCmeGUKZ+nxUSN+Hw8ggAACCEy8wO7J71RDUrGmT5+uG264YeIDIgIEEEAgTAUoYIXpxJIWAgiEhkBTU5OeffZZG8zC6qeU33Y0NAIbhyiO1HXb7YMHzp5rtH7LtGR9a12hijMuv/pqICyz9fJYfY8tfu2u6tTR+p7gSqaFufFaNjlR98xM1Y1FSUNuCXzhRKvdQtjc7Rt2pqaQ9LU7CxQX5VZVq1efePKMNl+w9fFKAy3Ki9eP3jntkvzMNspHDzVpU2m79lZ1qsPr14zMWBv7Hy/KlFmV5r6g+Hal9/BzBBBAAIHQEahNmq59kx9UTEyM7r//fvsrFwIIIIDA2AhQwBobV0ZFAAEEggIHDx6U+fL4enXzqZ8qrj+yTyXko4EAAggggEA4CPhcUdpS/CH1RCfrxhtvVHFxcTikRQ4IIIBAyApQwArZqSEwBBAIFwGzlcyswmpublZG5xndUPFIuKRGHggggAACCESswJGc21WevkRZWVm66667ItaBxBFAAIHxEqCANV7SvAcBBCJaoL293fbDMlvj5p59QUUt+yPag+QRQAABBBBwskBDQpF2F71HHo9H69evV1LSuf6HXAgggAACYydAAWvsbBkZAQQQGCRw7Ngx7dmzR25/v24u+6ni+9sQQgABBBBAAAGHCXg98dpS/Gfq88Rr+fLlKikpcVgGhIsAAgg4U4ACljPnjagRQMChApteeEF19fVK66rS8jO/1flz8xyaEGEjgAACCCAQYQK7Ct+txsQpys/P1+rVqyMse9JFAAEEJk6AAtbE2fNmBBCIQIHu7m49+cQG9fv8mln3qoqbdkWgAikjgAACCCDgTIEz6Yv1Zs4axcXF6d577+XUQWdOI1EjgIBDBShgOXTiCBsBBJwrcOrUKW3fvl2ugE83nfqFkrxNzk2GyBFAAAEEEIgQgc7odG0t/qACLo/uuOMOZWdnR0jmpIkAAgiEhgAFrNCYB6JAAIEIE3j1lVdUVV2t5J46rTj9K7kViDAB0kUAAQQQQMA5An659dq0h9QRm6W5c+dq0aJFzgmeSBFAAIEwEaCAFSYTSRoIIOAsAa/Xqyc3bFBvX5+KG7ZrZsM2ZyVAtAgggAACCESQwJGc21WevkTp6em6++675Xa7Iyh7UkUAAQRCQ4ACVmjMA1EggEAECtTU1Ojll1+WAgGtKP+NUnvORqACKSOAAAIIIBDaAg0JRdpd9B55PB6tX79eSUlJoR0w0SGAAAJhKkABK0wnlrQQQMAZAjt37lRpaanivS1adepn8gR8zgicKBFAAAEEEIgAAa8nXlumPay+qAQtX75cJSUlEZA1KSKAAAKhKUABKzTnhagQQCBCBPr7+/XUk0+qq7tbRc17Nbf2pQjJnDQRQAABBBAIfYFdhe9WY+IU5efna/Xq1aEfMBEigAACYSxAASuMJ5fUEEDAGQL19fV64YUXbLDLzvxOmV0VzgicKBFAAAEEEAhjgfK0xTqSu0ZxcXG69957FRMTE8bZkhoCCCAQ+gIUsEJ/jogQAQQiQGDfvn06cuSIYvs6dPOpnyrK742ArEkRAQQQQACB0BTojE7X1uIPKuDy6I477lB2dnZoBkpUCCCAQAQJUMCKoMkmVQQQCF0Bn8+njRs3qr29Xfmth7Ww5pnQDZbIEEAAAQQQCGMBv9x6bdpD6ojN0ty5c7Vo0aIwzpbUEEAAAecIUMByzlwRKQIIhLlAc3Oznn32WQUCAS2sfkr5bUfDPGPSQwABBBBAIPQEjuTcrvL0JUpPT9fdd98tt9sdekESEQIIIBCBAiFbwGppadEnP/lJOyXf+c53lJaWpg0bNuhjH/vYsKbpT//0T/XlL3/Z7lkf6vrZz36mL37xi4N+ZN6xatUqPfTQQ1qxYgX/shqWNDchgMBoCpw4cUK7du2Sy9+vG8v/S6m9daM5PGMhgAACCCCAwNsINCQUaXfRe+z/B5i+V0lJSXghgAACCISIQMgWsMxKhI9//OOW6bvf/a79E5BXXnlFP/zhD4N0ZpVCWVmZTLFr3rx5g4pVN9xwg33+cs0W/+Vf/kXf/OY39fDDDysvL8+OWVlZqRdffFFVVVX6/Oc/r7/4i79QVFRUiEzV+ITh9Xr1z//8z9qyZYu+//3va9q0aePzYt6CAAJBgR07dth/tpl+WCtP/0Kxvm50EEAAAQQQQGCMBbyeeG0p/jP1eeK1fPlylZSUjPEbGR4BBBBAYCQCjipgXZxYT0+PvvKVr2jv3r36wQ9+MKJ/yQwUsB5//HEtW7YsOLRZ/fCpT33KFrF++tOfavHixSPxdPy912Lq+ORJAIEQEfD7/fZUwsbGRqV2V2t5+X/LLX+IREcYCCCAAAIIhKfArsJ3qzFxivLz87V69erwTJKsEEAAAQcLUMC6qIBlVnV9+9vftl///u//rne+850Ont6Rh04Ba+RmPIHAWAiYvxeffvop9fZ6VdBySAvOPjsWr2FMBBBAAAEEEJBUmnmjTkxaZXd0mK2Dl9vFARYCCCCAwMQJUMC6qIBlpuJXv/qV/vZv//aSApYpbr355pv6yU9+oueee85uXRzomWWO142NjR00k+Z/QB955BH7tW/fPpltjZ/+9Kc1f/58/dVf/ZVd+fWXf/mX9hlz79e+9jW7mmyorXummGa+fvvb32rp0qXB94wkJnPvoUOH9B//8R96+eWX1dnZaWN5xzveoT/7sz/Tz3/+c/393//9JZ9Gc2zwL37xCy1cuHDiPqm8GYEIFGhoaNALLzyvQECad/YFFbbsj0AFUkYAAQQQQGBsBeoSi7V38jvk9nh05513KjMzc2xfyOgIIIAAAlclQAHrogJWb2+v/uEf/kG/+93vbKHq5ptvtrCm+GO2G37uc59TYWGh7rrrLvsnM5s3b9brr7+uD3/4w/q7v/u7YB+urq4uO44p/Nx666268cYbdfToUW3dutX+qc6BAwe0Zs0au11xoID1dtshh9ryONKYTGNo0xcsOTnZxm+aUpotk+ZX09D+4MGD2rZtm+01Vl5erne96122eX50dLTuv/9+5ebmXtWHjIcQQODqBUpLS7Vz5065Aj67lTCtp+bqB+NJBBBAAAEEEBgk0BGTodemPiS/O8r+wXRRURFCCCCAAAIhKkAB64IClllRZVY4mWKRKd6Yok5CQoKdOrPy6qMf/ahWrlypL3zhC8ETSUzB63vf+55dNXVhwcus0DKrqy4cxxSc9u/fb8c1K7I+85nPXFMBayQxmebs3/jGN7R7924b7+X+5cwWwhD9O5WwIlrAFJ9NsTmmv8s2dY/r74xoD5JHAAEEEEBgNARM0/ZtUx9Sb3Sy5s6dq0WLFo3GsIyBAAIIIDBGAhFfwLrY1aw4Mtv7/uRP/iRYvDL3/Od//qctUg3V2N0Ukj7ykY/ove99ry1aDRSLNmzYMOTWu5deekkf+MAHrrmAdTUxma2DZgvhggULhvxIUcAao7/TGBaBaxCwTd2ff06NTc1K6anVjeX/JXfAdw0j8igCCCCAAAKRLeB3ebSj6P1qi8+1uwxuu+02uVyuyEYhewQQQCDEBSK+gPXwww8rLy9PTU1NevLJJ+0WQLMVcO3atcF/iQ0UdZ5//vngtroL59Ws3Pr9739vt+WZHlLd3d12q575n87vfve7l+yjN6spHnzwwWsqYI00JpPXwBZC8/sPfvCDdivjpEmTBv3LmgJWiP8dS3gRK2D+3tz49JPq6e1TXusRXVfzdMRakDgCCCCAAALXKrCv4H7VJs9USkqK/e/+qKioax2S5xFAAAEExlgg4gtYpq+VaaZuroqKCtvj6uTJk/rRj36k6667zn5/oKjz61//+m2n42Mf+5j+5m/+xjZHNwUsc5kCVnp6+qDnRrOANdyYTL+ugYbvJiazOsxcZouj2cpo+npdmKtpJv+DH/xAJSUlY/wRZHgEEBiugCm0P//cs/IHpDm1L2lK897hPsp9CCCAAAIIIPCWQFnGDTqefYvt87p+/fpBuy5AQgABBBAIXQEKWBc1cR/oXWW2EJpiljlZcKSrkpqbm8etgHW1hSZzupk5HdEUs2bMmGFPODRFrJHmGrofbSJDIDwFTp8+rddee00K+HXDmUeU0V0ZnomSFQIIIIAAAmMg0JAwRbsL3yWX2y1zirjZjcCFAAIIIOAMAQpYFxWwzHbAv/7rv7arsEyPqVmzZtmVS//2b/9mm5//5je/Ca7YutwUmy2EX/rSl7Rjxw47hmkKeeE1VA8s845vf/vbMiuqzMmFCxcuDD5itiJ+85vftDEMrBgbaUxDxWrG+OUvf6nPf/7ztnn9LbfcEuzfZU4jZAWWM/4mJsrIE9izZ4+OHTumaF+3Vp76peL72yMPgYwRQAABBBAYoYA5cXD71A/I5462BzNNnTp1hCNwOwIIIIDARApQwLqogGUmwxRzzLa6L3/5y7Y5u2noaIpR5hTC1atX2+9fuC3QFJjM6X75+fmaPHmync+BMT7xiU/o05/+tF3JZQpG5j5TMDKN3y88hfDCZ8w2RPOc2YtvTjl87LHH9JWvfMVuTbxwy+NIYjKrwszpih/60Ic0ZcoUG6OJxxTYvvWtb9l4ly5dar9v7rv4VMWJ/JDybgQQGCxg/pnz4qZNqm9oUFJPvVaU/0aeQD9MCCCAAAIIIHAZgT53rLZO+6A9cXD27NlasmQJVggggAACDhOggDVEAevMmTMy/aySkpLsqqecnBz19/frhz/8ob7xjW+ooKBAa9asscUqUxgyzd3Pnj07qAhUX1+vz372s/ZnZnmyKQ4dPXpUW7du1a233mqLUhcXsEwPLnOKoemRZRqsz5s3zxbOKisr7e+feOKJQQWskcTU3t5u49m8ebMdu6ioSIcPH9amTZt033336atf/aqSk5Ptx9d8z+Q/ffp03XnnnSovL7eFr8udXOiwzzzhIhAWAqa4/czGp9XV3aOc9uNaXPVEWORFEggggAACCIy2gF9uvT7lfWqJz+fEwdHGZTwEEEBgHAVCtoBltvJ98pOftBTf+c53lJaWdgmL6df0ta99TaYPlFkxNG3atGHTmZ5P5uvClUcDD/t8Prud71//9V/tdj5TgDKXWfWwfft2u+3OFKJMjPPnz7dLkP/oj/7IFnwuPH63sbFRP/7xj/Xoo4/ae83xvGZllYn74lMIB95tilgm340bNyoxMVHr1q2zxSOTo1mZdXG8I4nJxGOeN72vSktLtXjxYr373e+2XwkJCUE7Uxgz95lG9uY+c7ri17/+9eDqsmEjcyMCCIypgPnnyrPPPCN/IKCZdZtV3PT6mL6PwRFAAAEEEHCiwP689apJnWP/cNr8tzUnDjpxFokZAQQQkEK2gBXOkzPUKYThnC+5IYDA2Amcb+oe0PUV/6OsrjNj9zJGRgABBBBAwGECpzOu19Hs1fbEwXvuuccWsbgQQAABBJwpQAFrAuaNAtYEoPNKBMJYwKzQNFuUPT6vlp/5rVJ668M4W1JDAAEEEEBgeALBEwddLt1x552cODg8Nu5CAAEEQlaAAtYETA0FrAlA55UIhLGAOZDBnG5aW1trTya88fR/KbGvOYwzJjUEEEAAAQTeXqAzOk2vTftTe+Lg8uXLVVJSAhkCCCCAgMMFKGBNwATu2bNH73//+23DdvPFhQACCFyrQF9fn154/nm1tLYqtq9DN5b/RvH97dc67KDnW2Oy1BSbq4DLo7TeWmX0nh3V8RkMAQQQQACB0RAwJw6a4lV3dIpmzZoVPGl7NMZmDAQQQACBiROggDVx9rwZAQQQGFUBczLh8889p/aODsV7W2wRK9bXPSrvOJWyUAczblbA5Q6ON71lj+Y1vzYq4zMIAggggAACoyEQkEs7p7zfnjiYnZ1tTw6/8JCl0XgHYyCAAAIITIwABayJceetCCCAwJgIdHV16flnn1VXT4+Sehu0vPy3ivb3XtO76uKLtD33gSHHWNjwsqa1H7qm8XkYAQQQQACB0RAISNqff6/OpsxWcnKy1q5da5u3cyGAAAIIhIdASBawNm/erJ6envAQJgsEEEBgnAW8Xq9Onjwhn8+v2L52FbQdljvgv+oo2guWqy9x0pDPJ3mbtKbqN1c9Ng8igAACCCAwGgKmeHUw7x5Vp85TQkKC7rzzTiUmJo7G0IyBAAIIIBAiAiFZwPr617+u9vbR7d0SIt6EgQACCDhOYPr06Zf/E+yAX2srfjpqWxUdh0PACCCAAAIhIXAo9y5Vpi1UbGys7r77biUlJYVEXASBAAIIIDB6AiFZwGIF1uhNMCMhgEDkCpjthGVlpQoEpARvk/Lajskl82fUI7tYgTUyL+5GAAEEEBhfgTdz1uhM+mLFxMTYlVepqanjGwBvQwABBBAYF4GQLGCNS+a8BAEEEIgAgdraWr380ovyB6S8tiNaWP20XCPMuzZ+inbk3j/kU/TAGiEmtyOAAAIIjKrA0Um36nTmMrtS+I477lB6evqojs9gCCCAAAKhI0ABK3TmgkgQQACBMRGoqanRKy+/JHMyU2HzG5pXu2nE7ylLWahDF51COKNlt+Y2bx/xWDyAAAIIIIDAaAiUZt6oE5NWKSoqyhavMjIyRmNYxkAAAQQQCFEBClghOjGEhQACCIymwJkzZ7R161Y7ZHHDds1s2Dbi4VtjstQUm6uAy6O03lpl9J4d8Rg8gAACCCCAwGgIlKct0pHcO+TxeLRmzRplZWWNxrCMgQACCCAQwgIUsEJ4cggNAQQQGE2BsrIy7dixww45u/YlTW3eO5rDMxYCCCCAAALjIlCRukCH8+6W2+XS7WvWKDs7e1zey0sQQAABBCZWgALWxPrzdgQQQGBcBY4ePaq9e88VrhbUPKOC1sPj+n5ehgACCCCAwLUIVKXM1cG8e+Ryu3XLLbeooKDgWobjWQQQQAABBwlQwBqFyWpvb7dbc86ePSuXy6WcnBytWrVKycnJl4x+/PhxuwLiuuuus19cCCCAwHgLHDhwQIcOHZI5nnBR1RPK7Tgx3iHwPgQQQAABBEYsUJM8S/vz77X/vb3q5ptVWFg44jF4AAEEEEDAuQIhWcDyer165pln1NTU9Lay8fHxWr9+fbBQtGnTJlVUVAz5zMCxuiNdYlxVVaUtW7aor6/PNofMy8sbNL75/nPPPaeOjg5btDLH1r/++ut2H745xtfsyx+4mpub9fzzzysuLk533323/ZULAQQQmAiBPXv26NixY3IF/Fpa8aiyusonIgzeiQACCCCAwLAEapOma1/B/ZLLrZtuuklTpkwZ1nPchAACCCAQPgIhWcDq7+/XSy+9pMbGxiGl/X6/TJHr4gKWKQ6ZglNsbKz9k5kLL/O92267bdhH65rC1K5du+z/4JnLnG5y++23X7JM2ZzuZQpnM2fO1PLly+29L7/8ssz3165dGzwNxefz2e+bI+1NYWukhbTw+ciRCQIIhIrA9u3bderUKbn9/VpW8YjSu6tDJTTiQAABBBBAIChQnzhNeye/QwGXWytWrNC0adPQQQABBBCIQIGQLGBdaR727dunN954w/7JiykqDVymgGWKXvfee++Q2/euNO7Az83KL1NAM1sDzUqqnp4e+zVUActsCdy2bZv9kyBTxDLXzp07Zb5/4f1vvvmmXZm1dOlSLViwYLihcB8CCCAwpgJmhalZuerxe7Ws4n+U1l0zpu9jcAQQQAABBEYi0JhQpF1F77GPXH/99cH/3h7JGNyLAAIIIBAeAo4rYJlC0saNG+2WPbOi6sK976NVwBooQJkVVUVFRXr22WdtMetqC1h1dXV64YUXNGnSJHvM74XbCsPjY0QWCCDgVAGzovWVV16xPfzc/j4trXxMmV1Db8V2ao7EjQACCCDgTIGWuDy9PuW98ruitHjxYs2ZM8eZiRA1AggggMCoCDiugHX48OFgjymzRS86OjoIMVoFLFOsMuOaHlW9vb22H9flClhmy+KLL76oWbNmBbcQmhUNlZWVWrdunR3D9Mjq7u7WXXfdNewtjKMyuwyCAAIIDEPAbHE2/9yqrq6WK+DTdVVP0dh9GG7cggACCCAwdgKtsTl6fcr75HNH290L7GAYO2tGRgABBJwi4KgClulLZVZDmW2CN954o2bPnj3I2RSwzCoCcwqgWeXkdrvtFkCziiotLe2q5uRKBayBn5uVYaaJuylUmd5ZJobVq1dr9+7dMsfWm3hNkYsLAQQQCEWBQCBgT0g1PbHM6YTzzj6vwtaDoRgqMSGAAAIIhLlAU/xk7Sl8p3zuGPvf+0uWLAnzjEkPAQQQQGA4Ao4qYJWWltpVAikpKcHVTRcmOdDEfajES0pKbJ+qkW7fu1IBy7zLnC746quv2l9N8/ipU6dq5cqVMlsHzdacyZMn22IWFwIIIBDqAqYAf+LECRvmjPotKmncGeohEx8CCCCAQBgJ1CaV6I2C+xVweWT++33gkKQwSpFUEEAAAQSuUsAxBSyzxcX0kTKn+y1cuNA2Q7/4MqcXmlVa5nRCc3V2dtr/ETt48KDMz+bPn69ly5aNiGo4BayhBjQrssxqMRP3PffcY+Myxbf6+npb5MrLy9Ott95qtxhyIYAAAqEkYA6dMAdlmKuoeZ/m1L6owee6hlK0xIIAAgggEC4ClanzdSj3bsnlsv2uTN8rLgQQQAABBAYEHFPAMr2mzMmAMTExuvvuu0e0JdAUsMxWvsTERK1fv97+OtzragtYZuWVOdnLNJo3zdtNH6yuri67zdD8ak4kNEUsszJrpKvChhs79yGAAAJXK1BWVma3FJort+2oFlY/LbcCVzsczyGAAAIIIPC2AieyblJp1gp7j/kD5xkzZiCGAAIIIIDAIAHHFLBM8aq8vNwenWu2Ao7kampqsquhTI+XO++8U9nZ2cN+/GoKWMeOHbP/42f27JtlzyZuU9AyK8cG/iTJbHc0cZmCWnJy8rDj4UYEEEBgvATMHxxs3rzZ/rMzs/O0llb+Qe6Ab7xez3sQQAABBCJAwPzRiFl1VZW2wK72vWnVKtu/lgsBBBBAAIGLBRxRwDJN280KJnPcuylAmQbpI7laW1u1ceNG+4g5GTA1NXXYj4+0gGX6YJnilNnGaFaKxcbG6vjx49q2bZstvJkCnLl27txpv3/77beroKBg2PFwIwIIIDCeArW1tXrllZfl8/mV1lWl6yt/ryh/33iGwLsQQAABBMJUwO/yaG/BA2pIKrY7Ekx7jdzc3DDNlrQQQAABBK5VwBEFLFP8McUes+XOFLBGuuXu5MmT2rp162Wbv78d4kgKWKbf1csvvyzzP3wXrvSigHWtH1OeRwCBiRQwq0VfevFFefv6lNSX68USAAAfw0lEQVRTr2UVjyjW1z2RIfFuBBBAAAGHC/S7o7W78N1qic9XTHS01txxh9LT0x2eFeEjgAACCIylQMgXsNrb2/XMM8/INEU3/aQKCwuH9DA9rkzT9hUrVtg+WQOXWb21adMm23dq0aJFg5pBbt++XWa737Rp0+yf+Ax1jaSAZRofm95WpsH8ggULgsOxhXAsP8KMjQAC4yFg/ln8wvPPq6e3V/F9rbqh/L8V398+Hq/mHQgggAACYSbQ60nQrqL3qCM2y+5auOOOO2ipEWZzTDoIIIDAWAiEfAFrz549OnDggLKysrR27VpFR0cP6bBv3z57apZZnZWZmWm37pmCltnSZ/q3mL30FzdMN1v9TI8X86c95qRA84y56urqdOjQIbtl0XyZkwPNKYKmGbu5x+122xMNL+ylZZ4xpySae9asWTNolZgpvpktjOYkRLON0MRlCl2TJ0+2MXEhgAACThAw/+x6cdMmdXR2Kra/Q8vOPKIkb5MTQidGBBBAAIEQEeiKTtXOovepNzrZtvUw7TQGThAPkRAJAwEEEEAgRAVCuoBlCj9m9ZXpYWVWVs2aNeuyjKbAZFZTme16bW1ttmhlilmmQbpZeTV16lS5XIMPgjfNic1JWxevwDpx4oTdcvh2lzlNcOB0FLN10PToMisU7rrrriGXPzc0NNhmyCYXE5cpqK1cuXLQarEQ/YwQFgIIIBAUMKtSzXbC5pYWRfl6dH3F75XWcxYhBBBAAAEErijQFjvJrrzq88TbP5w2uysu94fTVxyMGxBAAAEEIk4gpAtYETcbJIwAAgg4QMCsJjUnw5rCvNvfp6WVjymzq8IBkRMiAggggMBECTTFT9buwv8lvzva9rW95ZZbRtzXdqJi570IIIAAAqEhQAErNOaBKBBAAAFHCZiVp1u2bFF1dbVcAZ+uq3pKuR0nHJUDwSKAAAIIjI/A2eSZ2p+/XgGXR8XFxVq+fPklOyPGJxLeggACCCDgZAEKWE6ePWJHAAEEJlDAbNXesWOHTp06JQUCWlDzrAraDk9gRLwaAQQQQCDUBM6kXac3c++0YZkesgsXLgy1EIkHAQQQQMAhAhSwHDJRhIkAAgiEqsCuXbtkegeaa0rjLs1u2CxXIBCq4RIXAggggMA4CRybdItOZd5g32ZWXZWUlIzTm3kNAggggEA4ClDACsdZJScEEEBgnAVOnjyp3bt325Nb07sqtbjyccX4e8Y5Cl6HAAIIIBAKAuaPMA7krVNN6lx7erc5/Micvs2FAAIIIIDAtQhQwLoWPZ5FAAEEEAgKNDY26tVXX5U5QTa2r01Lq59QSjcnFPIRQQABBCJJoN8Tqzfy7lVD0jRFRUVp9erVys7OjiQCckUAAQQQGCMBClhjBMuwCCCAQCQKmOLV5s2b7QmF5ppf86wmtx6KRApyRgABBCJOoD0uW3sKHlRPdIri4uJ0++23Ky0tLeIcSBgBBBBAYGwEKGCNjSujIoAAAhErYJq7m+2EA32xCpvf0Ny6l+QK+CPWhMQRQACBcBeoTFuoN3PWyO/yKCsrSzfffLPi4+PDPW3yQwABBBAYRwEKWOOIzasQQACBSBIwpxPu3LFD/kBAqd3VWly5QXG+zkgiIFcEEEAg7AVMwepg7lrVpM6xuc6ZM0eLFi2Sy+UK+9xJEAEEEEBgfAUoYI2vN29DAAEEIkqgqalJr7z8snp6exXd36WllX9QWk9NRBmQLAIIIBCuAl3RKdpb8A51xE2y/a5WrlxJs/ZwnWzyQgABBEJAgAJWCEwCISCAAALhLGD6Ypnm7qbJu8vv05z6V1TUvC+cUyY3BBBAIOwF6hOn6Y2C++RzxyglJcU2a09KSgr7vEkQAQQQQGDiBChgTZw9b0YAAQQiRsD0xdqzZ4+OHz9uc85tO6qFNc/IHfBFjAGJIoAAAuEgEHC5dDzrZp3KXCbJpSlTpmj58uV2BRYXAggggAACYylAAWssdRkbAQQQQGCQQHl5ubZvf01+f0DJPXVaWvmY4vo7UEIAAQQQcICA1xOvvQUPqiWhQG63W0uXLtWMGTMcEDkhIoAAAgiEgwAFrHCYRXJAAAEEHCTQ3NysV155Rd3d3Yr2dWtR1RPK7KpwUAaEigACCESeQEtcrvZOfoe8UYn2dMFbb71VGRkZkQdBxggggAACEyZAAWvC6HkxAgggELkCvb292rx5s+rr6+VSQLPqt2hq4+uRC0LmCCCAQAgLnM5YqmOTblXA5VZOTo5WrVql2NjYEI6Y0BBAAAEEwlGAAlY4zio5IYAAAg4QMH2x9u3bp6NHj9poc9qPa0H1RkUF+h0QPSEigAAC4S/Q74rS/vx7VZ883Sa7YMEC+8WFAAIIIIDARAhQwJoIdd6JAAIIIBAUONcXa7v8fr8Sept0feWjSuhrRQgBBBBAYAIFOmIy7JbBrph0xcTE2FVXubm5ExgRr0YAAQQQiHQBCliR/gkgfwQQQCAEBExfrFdffVVdXV3y+L2aU/eKJrccCIHICAEBBBCIPIGzyTN1IH+d/K4opaen235XCQkJkQdBxggggAACISVAASukpoNgEEAAgcgV6O/v165du3Tq1CmLkNlZrgU1GxXX3xm5KGSOAAIIjKOA6XF1JPs2nUlfbN9qThg0Jw2aEwe5EEAAAQQQmGgBClgTPQO8HwEEEEBgkEB1dbXdUmgavUf5ejW37iXltx5GCQEEEEBgDAXaYifpYN49ao/Llsfj0YoVK1RUVDSGb2RoBBBAAAEERiZAAWtkXtyNAAIIIDAOAqZ4tWPHDlVVVdm3ZXWUaUHNs4r1dY3D23kFAgggEDkCfpdbpVkrVZZxgz1lMDExUatXr1ZqamrkIJApAggggIAjBChgOWKaCBIBBBCITIHTp09r9+7d8nq9ivb1aF7tJuW2nTu1kAsBBBBA4NoEWmNzdDB/nTpiM+1AM2fO1KJFixQVFXVtA/M0AggggAACYyBAAWsMUBkSAQQQQGD0BLq7u/Xaa6+ptrbWDjqp/aQWnH1OMb7u0XsJIyGAAAIRJOB3eXQi6yadzlymgFx21dVNN92krKysCFIgVQQQQAABpwlQwHLajBEvAgggEKECJ0+e1N69e2WavUf7uu2WwuyO0gjVIG0EEEDg6gRa4nLtCYNdMRl2gNmzZ9tVVzRqvzpPnkIAAQQQGD8BCljjZ82bEEAAAQSuUaCzs1Pbtm1TQ0ODHSm39Yjm1b1kC1pcCCCAAAKXFzCrro5Pulmn05dKLpeSk5O1cuVKZWae2z7IhQACCCCAQKgLUMAK9RkiPgQQQACBSwSOHj2qN97YJ78/oOj+Li2seUaTOk8hhQACCCAwhEBzfL49YbArJl0ul0tz587VggULWHXFpwUBBBBAwFECFLAcNV0EiwACCCAwINDe3q6tW7equbnZfiu/5ZDm1b8sj68XJAQQQAABSX53lI5m3aIzGYsluZSSkqJVq1YpLS0NHwQQQAABBBwnQAHLcVNGwAgggAACAwKBQECHDx/WwYMHZX4f29ehBTUbldV1BiQEEEAgogWaEgrtqqvu6BS76mr+/PmaN28eq64i+lNB8ggggICzBShgOXv+iB4BBBBAQFJLS4vtjdXa2mo9Jjfv15z6V+Tx9+GDAAIIRJSAzx2tI5NuVWX6dXbVlVltZU4YTE1NjSgHkkUAAQQQCD8BCljhN6dkhAACCESkgN/v14EDB3TkyJFzq7H6OzSrfrPy245IgUBEmpA0AghElkBDQpEO5a9TT1SSXWll+lyZfldmBRYXAggggAACTheggOX0GSR+BBBAAIFBAk1NTbY3VkdHh/1+Ss9ZzT27SWk9Z5FCAAEEwlLA54nVkUmrVZm2wOaXkZFhTxg0Pa+4EEAAAQQQCBcBCljhMpPkgQACCCAQFDCrscxKLNMfq7+/334/t/WIZtdvVlx/O1IIIIBAWAgE5FJV2gIdz75FXnecPB6PrrvuOs2ePTss8iMJBBBAAAEELhSggMXnAQEEEEAgbAV6enq0f/9+lZaW2hzd/n5Na3pdJU275KY/VtjOO4khEAkCTfGTdTjvLnXGZNh0MzMz7QmDiYmJkZA+OSKAAAIIRKAABawInHRSRgABBCJNwDR537Nnj2pra23qsX3t5/pjtR+lP1akfRjIFwGHC3TFZOjN7NvUkDTNZmIKVmbV1dSpUx2eGeEjgAACCCDw9gIUsPiEIIAAAghEjEBVVZX27tmt9o5OmzP9sSJm6kkUAccL9EUl6FjWKrtl0GwdjI6O1rx58+x2QdOwnQsBBBBAAIFwF6CAFe4zTH4IIIAAAoMEzAmFx48f18ED++Xt67crsPLajmhW/Rb6Y/FZQQCBkBPwuzw6nbFMpZk3yOeOsScKzpgxw54wGBsbG3LxEhACCCCAAAJjJUABa6xkGRcBBBBAIKQF+vr6dPDgQR07elQB2x+rT8VNu+wX/bFCeuoIDoHIEHC5VJMyx6666ok+d5pgQUGBli5dqqSkpMgwIEsEEEAAAQQuEKCAxccBAQQQQCCiBdrb27Vv3z5VVlZah9i+Ns2u32JXZXEhgAACEyHQEperw7l3qT0u274+LS1Ny5Yt06RJkyYiHN6JAAIIIIBASAhQwAqJaSAIBBBAAIGJFjAN3vfs3q2W1lYbSmp3jeae3aTU3nON37kQQACBsRbojk7V0ezVqk2eYV+VkJBgG7RPm3auYTsXAggggAACkSxAASuSZ5/cEUAAAQQuESgtLdX+N/app9cb7I81u/5Vxfafa/zOhQACCIy2QL87RiezbtKZ9MXyu9yKiooKNmj3eDyj/TrGQwABBBBAwJECFLAcOW0EjQACCCAwlgL9/f168803dejQIfsat79fRS37VNy0WzEUssaSnrERiDiB0xnXqzRrhfrc5xqyz5w5kwbtEfcpIGEEEEAAgeEIUMAajhL3IIAAAghEpEBXV5feeOMNnT592ubv8versPWgihtf58TCiPxEkDQCoydQmzRdx3JuU1d0qh3UNGhfsmSJkpOTR+8ljIQAAggggEAYCVDACqPJJBUEEEAAgbERaG1ttScWnjlz5q1Clk/5bUdU0rhDCX0tY/NSRkUAgbATCMilsykzdSpzudpizzVoT01N1Q033ECD9rCbbRJCAAEEEBhtAQpYoy3KeAgggAACYStgTiw8fPiwTpWVKWCyDPiV23Zc0xu3K8nbGLZ5kxgCCFybQMAdpYrUBTqVsUzd0Sl2sPj4eC1atIgG7ddGy9MIIIAAAhEkQAErgiabVBFAAAEERkfAbC00PbJOnjguv6lkBQKa1FmmGY3bldJ9dnRewigIIOB4gT5PnMrTl+hM+hJ5PXE2n5SUFM2ZM8cWrtxut+NzJAEEEEAAAQTGS4AC1nhJ8x4EEEAAgbAT6Onp0ZEjR3Ti2DH1+/02v4zOck1v3KGMroqwy5eEEEBgeAJmlZVZbVWZOl9+d7R9aNKkSbZwNXny5OENwl0IIIAAAgggMEiAAhYfCAQQQAABBK5RwOv16tixYzp25E15+312tLSuKpU07dSkjrJrHJ3HEUDAKQLtsVkqzbhRtamzZPpdmauwsFDz5s1TRkaGU9IgTgQQQAABBEJSgAJWSE4LQSGAAAIIOFGgv79fx48f19HDh9TT129TSO6ps83ec9pPyHWucxYXAgiEmUBD4lSVZSxTU+IUm5nH41FxcbHmzp2rxMTEMMuWdBBAAAEEEJgYAQpYE+POWxFAAAEEwljA5/Pp5MmTOnL4oLp6vDbTRG+TShp3Kq/tTbkCFLLCePpJLUIEAi5zouAclaVfr/a4cycKxsbGaubMmZo1a5ZiYmIiRII0EUAAAQQQGB8BCljj48xbEEAAAQQiUCAQCKisrEyHDx1UR2eXFYjva1Vx4+ua3HZYLv+5VVpcCCDgHAHT06oibaFOpy8NniiYnJys2bNnq6SkhMbszplKIkUAAQQQcJgABSyHTRjhIoAAAgg4T8AUss6cOaNDhw6ptbXVJhDd36X81sOa0rJfCX0tzkuKiBGIMAFziuDp9OtVkX6d+jzxNvusrCzbmN30ueJCAAEEEEAAgbEVoIA1tr6MjgACCCCAwCCBiooKW8hqbm4Oft80fJ/celD57UflZlUWnxgEQkqgLS5HFakLVJG+KBhXUVGR3SZoThbkQgABBBBAAIHxEaCANT7OvAUBBBBAAIFBAg0NDSotLVV5eblM83dzeXy9yms7oqLWg0rpqUUMAQQmSMDriVd16lxVpsxXR9y5IpXb5VJxSYltzJ6UlDRBkfFaBBBAAAEEIleAAlbkzj2ZI4AAAgiEgIApXpkilmn63tjYGIzInF5oVmUVtL2pKF9vCERKCAiEv0Bt8kxVps5XfVJxMFlTrDK9raZPn26btHMhgAACCCCAwMQIUMCaGHfeigACCCCAwCUCbW1tOnHihE6Vlcnb12d/brYU5rYfV2HrAaV3VaKGAAKjLNAem2WLVtUpc9UXlWBHj46K0pSpU1VcXGz7XHEhgAACCCCAwMQLUMCa+DkgAgQQQAABBAYJ+P1+VVZW2lVZZ8+eDf4swdukotZDym85qBhfN2oIIHCVAqYJe3XKHFWmzlN7XE5wlNycHLtN0PS4crvdVzk6jyGAAAIIIIDAWAhQwBoLVcZEAAEEEEBglAS6urpsIaustFRd3eeKVi6/T9mdZZrcckBZnaflUmCU3sYwCISvQMDlUkNicXCLoN/lsckmJyWquGS63SYYFxcXvgBkhgACCCCAgMMFKGA5fAIJHwEEEEAgMgQCgYBqamps4/fKygoF3qpZxfW1q6D1oApbD8r8ngsBBAYLdMRkqiJ1vmpS58oblWh/GOV2a8q0aXaLICcJ8olBAAEEEEDAGQIUsJwxT0SJAAIIIIBAUKC3t1dlZWW2mGX6ZtkrEFBqd41yOk4qp7NUib3nG8JDh0CkCfS5Y23BqjJlntric4Pp55gtgsXFdougx3NuBRYXAggggAACCDhDgAKWM+aJKBFAAAEEEBhSoL6+3hayzEmGPp8veE+Ct1nZppjVUaq0riq2GfL5CXuB7ugU1SXPUG1isZoTJivw1hbBpESzRbDEbhGMj48PewcSRAABBBBAIFwFKGCF68ySFwIIIIBARAmY4lV1dbVt/l5dXaXeXm8w/+j+LmV3lNnVWVldp+3JhlwIOF3A9LRqiS+wBav65OnqjMkIphQVFWVXWZnVVtnZ2U5PlfgRQAABBBBAwPSBDZimGlwIIIAAAgggEDYC5l/tZmVWVVWVKisq1N7REczNFK8yO0+f22rYUapoTjMMm3mPhET6PbFqSCrW2YRiNSZNU5/nfNP1hIR4FRRMVkFBgXJzczlFMBI+EOSIAAIIIBBRAhSwImq6SRYBBBBAIBIFTJ8sszLLfDU0NJwnCPiV1l2t3M4yZbcdU0JfayTykHOIC5iVVfVJJapNKlFLfL4CLncw4qysLFuwMl9paWkhngnhIYAAAggggMC1CFDAuhY9nkUAAQQQQMBhAqYB/EAx62xNtXz+8wuxE71Nym43K7NOKq2nxjaG50JgvAX8Lrea4yerLqnEfnXHnC9MRXvcyntrlZUpWsXExIx3eLwPAQQQQAABBCZIgALWBMHzWgQQQAABBCZawPTNqqmpsQWtqspK9Xov6Jvl61Zad40yuiqU3lOtlO6zcgfON4mf6Nh5f3gJ9HniVZdUrLrEYjUkTpXPExtMMDkxQQWFRXaVleln5XK5wit5skEAAQQQQACBYQlQwBoWEzchgAACCCAQ3gKmb5bZXjiwOqu9vX1Qwi5/v9J6ziq9u1IZ3VVK766Wx9cb3ihkN6YC7bFZqk+abgtXLXG50ltbA015yhSqCiZP1uTJk5WUlDSmcTA4AggggAACCDhDgAKWM+aJKBFAAAEEEBhXgc7OTtsIvq6uzv7a2npRf6yAX8m9DUq3xaxKZXZVKqa/c1xj5GXOETDN1lvi8tQan6eWuBy1xuWpLyohmEBsTLTy39oamJ+fL3OKIBcCCCCAAAIIIHChAAUsPg8IIIAAAgggcEUBr9cbLGjV1daqqalJF3fIiu9rVXpXlTK6K21hK7G38YrjckP4CfhdHluoao3LCRatuqNTL0k0LTXVrrIyWwNNM3YuBBBAAAEEEEDg7QQoYPH5QAABBBBAAIERC5j+WWbL4cAqrYb6evX7BvfIiu43fbSqlNlTrbSuCqX01Mod8I/4XTwQugIBudQRl2VXVLXE5tjCVUds1qCTAk30cTExypw0SRkZGcrMzLQFKxqwh+68EhkCCCCAAAKhKEABKxRnhZgQQAABBBBwoEBjY2Nwy2F9fZ16e883hR9IJ72rUsk9dUryNinZ26CknnpF++ml5ZTpNiupBrYB2i2BcbkKuAdv94tyu5SZlaXMrEm2WGWKVomJiU5JkTgRQAABBBBAIEQFKGCF6MQQFgIIIIAAAk4XMI3gTQ+tgT5aHR0dQ6YU09dhi1nJvY1Ksr82KKm3QR5/n9MJHBl/vydWHTEZ6opJV2d0ujpj0t/6fdqg0wFNcm6XlJaSrKycPFusMl8pKSmOzJugEUAAAQQQQCC0BShghfb8EB0CCCCAAAJhI9DT02O3Hba0tNgv0xj+kubwF2Qb19cWLGYlexuV1FuvlJ66sPGYyER87mh1xmYGC1Md0enqjklTZ0yGTMP1y12pKSl2dZVZVWW2AZpfuRBAAAEEEEAAgfEQoIA1Hsq8AwEEEEAAAQSGFAgEAmpra7OFrIGilvnVrNYyP7vkCgQU6+tUfF+b4rxtiutvU0Jf27m/tr9vZeXWW2h+d5RMYcqspBpYTdVli1Tp8kZdfktfXHSUklNTlZySaldTJScnB391u918khFAAAEEEEAAgQkRoIA1Iey8FAEEEEAAAQSuJNDc3GyLWqbAZX5vilydnZ1XekweX68taMX3t8ucjBjX36lof4+ifN2K8fUq2tetKF+PYuz3nNd/y+uJV78nXn2eWLtaqt8TJ6/L/D5W3VEp6ow9t/2vNyrpslZRHreSk5KUkpYeLE6ZQlVqaqqiogb3tLoiODcggAACCCCAAALjIEABaxyQeQUCCCCAAAIIjJ6A6a1lClnmq6urK/h789eX67P1dm83pyWaAle0z3x1n/vVf67Q5fH3yyOfXdXlDvTLbf7afq9f7oD5vvneuZ8F732rKNbvjpHfHS2fyyO/K0pmRZTP/OqKks997tfz3/ME7/W6YmxRyhSn+tyxg37v88SOCHJgBZUpTJkC1cBXfHz8iMbhZgQQQAABBBBAYKIFKGBN9AzwfgQQQAABBBAYVQHTa+vCAld3d7e8Xq/96u3tHfR7n883qu8er8E8Ho/i4uIUGxtrvwZ+b077GyhaJSVdfgXWeMXJexBAAAEEEEAAgdESoIA1WpKMgwACCCCAAAKOFDAFr6GKW319ferv75cpcl34Zb7n9/sv+7MLi2Km0ORyuWR6Rw38OvD7of7a3G+28JmilFklNVCgGihSmUKVKVJxIY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ZAASvSZpx8EUAAAQQQQAABBBBAAAEEEEAAAYcJUMBy2IQRLgIIIIAAAggggAACCCCAAAIIIBBpAhSwIm3GyRcBBBBAAAEEEEAAAQQQQAABBBBwmAAFLIdNGOEigAACCCCAAAIIIIAAAggggAACkSbw/wMQ6AhYI+pC5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0" name="Chart 9"/>
          <p:cNvGraphicFramePr>
            <a:graphicFrameLocks/>
          </p:cNvGraphicFramePr>
          <p:nvPr>
            <p:extLst>
              <p:ext uri="{D42A27DB-BD31-4B8C-83A1-F6EECF244321}">
                <p14:modId xmlns:p14="http://schemas.microsoft.com/office/powerpoint/2010/main" val="3183237644"/>
              </p:ext>
            </p:extLst>
          </p:nvPr>
        </p:nvGraphicFramePr>
        <p:xfrm>
          <a:off x="0" y="3631842"/>
          <a:ext cx="12192000" cy="3226158"/>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2"/>
          <p:cNvSpPr>
            <a:spLocks noGrp="1" noChangeArrowheads="1"/>
          </p:cNvSpPr>
          <p:nvPr>
            <p:ph idx="1"/>
          </p:nvPr>
        </p:nvSpPr>
        <p:spPr bwMode="auto">
          <a:xfrm>
            <a:off x="235087" y="1592913"/>
            <a:ext cx="118773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Calibri (Body)"/>
              </a:rPr>
              <a:t>Top Engagement</a:t>
            </a:r>
            <a:r>
              <a:rPr kumimoji="0" lang="en-US" altLang="en-US" sz="1600" b="0" i="0" u="none" strike="noStrike" cap="none" normalizeH="0" baseline="0" dirty="0" smtClean="0">
                <a:ln>
                  <a:noFill/>
                </a:ln>
                <a:solidFill>
                  <a:schemeClr val="tx1"/>
                </a:solidFill>
                <a:effectLst/>
                <a:latin typeface="Calibri (Body)"/>
              </a:rPr>
              <a:t>: </a:t>
            </a:r>
            <a:r>
              <a:rPr kumimoji="0" lang="en-US" altLang="en-US" sz="1600" b="0" i="0" u="none" strike="noStrike" cap="none" normalizeH="0" baseline="0" dirty="0" err="1" smtClean="0">
                <a:ln>
                  <a:noFill/>
                </a:ln>
                <a:solidFill>
                  <a:schemeClr val="tx1"/>
                </a:solidFill>
                <a:effectLst/>
                <a:latin typeface="Calibri (Body)"/>
              </a:rPr>
              <a:t>Janet.Armstrong</a:t>
            </a:r>
            <a:r>
              <a:rPr kumimoji="0" lang="en-US" altLang="en-US" sz="1600" b="0" i="0" u="none" strike="noStrike" cap="none" normalizeH="0" baseline="0" dirty="0" smtClean="0">
                <a:ln>
                  <a:noFill/>
                </a:ln>
                <a:solidFill>
                  <a:schemeClr val="tx1"/>
                </a:solidFill>
                <a:effectLst/>
                <a:latin typeface="Calibri (Body)"/>
              </a:rPr>
              <a:t> leads with the highest engagement rate of 222, followed closely by Alexandro35 (220).</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Calibri (Body)"/>
              </a:rPr>
              <a:t>Key Metrics</a:t>
            </a:r>
            <a:r>
              <a:rPr kumimoji="0" lang="en-US" altLang="en-US" sz="1600" b="0" i="0" u="none" strike="noStrike" cap="none" normalizeH="0" baseline="0" dirty="0" smtClean="0">
                <a:ln>
                  <a:noFill/>
                </a:ln>
                <a:solidFill>
                  <a:schemeClr val="tx1"/>
                </a:solidFill>
                <a:effectLst/>
                <a:latin typeface="Calibri (Body)"/>
              </a:rPr>
              <a:t>: Adelle96 and Alexandro35 achieved the highest likes (72), while </a:t>
            </a:r>
            <a:r>
              <a:rPr kumimoji="0" lang="en-US" altLang="en-US" sz="1600" b="0" i="0" u="none" strike="noStrike" cap="none" normalizeH="0" baseline="0" dirty="0" err="1" smtClean="0">
                <a:ln>
                  <a:noFill/>
                </a:ln>
                <a:solidFill>
                  <a:schemeClr val="tx1"/>
                </a:solidFill>
                <a:effectLst/>
                <a:latin typeface="Calibri (Body)"/>
              </a:rPr>
              <a:t>Janet.Armstrong</a:t>
            </a:r>
            <a:r>
              <a:rPr kumimoji="0" lang="en-US" altLang="en-US" sz="1600" b="0" i="0" u="none" strike="noStrike" cap="none" normalizeH="0" baseline="0" dirty="0" smtClean="0">
                <a:ln>
                  <a:noFill/>
                </a:ln>
                <a:solidFill>
                  <a:schemeClr val="tx1"/>
                </a:solidFill>
                <a:effectLst/>
                <a:latin typeface="Calibri (Body)"/>
              </a:rPr>
              <a:t> stands out with 154 comments.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Calibri (Body)"/>
              </a:rPr>
              <a:t>Insight</a:t>
            </a:r>
            <a:r>
              <a:rPr kumimoji="0" lang="en-US" altLang="en-US" sz="1600" b="0" i="0" u="none" strike="noStrike" cap="none" normalizeH="0" baseline="0" dirty="0" smtClean="0">
                <a:ln>
                  <a:noFill/>
                </a:ln>
                <a:solidFill>
                  <a:schemeClr val="tx1"/>
                </a:solidFill>
                <a:effectLst/>
                <a:latin typeface="Calibri (Body)"/>
              </a:rPr>
              <a:t>: High engagement rates are driven by a balance of likes and comments, emphasizing the need for interactive content strategies. </a:t>
            </a:r>
          </a:p>
        </p:txBody>
      </p:sp>
    </p:spTree>
    <p:extLst>
      <p:ext uri="{BB962C8B-B14F-4D97-AF65-F5344CB8AC3E}">
        <p14:creationId xmlns:p14="http://schemas.microsoft.com/office/powerpoint/2010/main" val="2013632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2447" y="316179"/>
            <a:ext cx="6831706" cy="819730"/>
          </a:xfrm>
        </p:spPr>
        <p:txBody>
          <a:bodyPr/>
          <a:lstStyle/>
          <a:p>
            <a:pPr algn="ctr"/>
            <a:r>
              <a:rPr lang="en-US" b="1" dirty="0" smtClean="0">
                <a:solidFill>
                  <a:srgbClr val="002060"/>
                </a:solidFill>
                <a:latin typeface="Castellar" panose="020A0402060406010301" pitchFamily="18" charset="0"/>
              </a:rPr>
              <a:t>Recommendation</a:t>
            </a:r>
            <a:endParaRPr lang="en-US" dirty="0"/>
          </a:p>
        </p:txBody>
      </p:sp>
      <p:sp>
        <p:nvSpPr>
          <p:cNvPr id="3" name="Content Placeholder 2"/>
          <p:cNvSpPr>
            <a:spLocks noGrp="1"/>
          </p:cNvSpPr>
          <p:nvPr>
            <p:ph idx="1"/>
          </p:nvPr>
        </p:nvSpPr>
        <p:spPr>
          <a:xfrm>
            <a:off x="360607" y="1825625"/>
            <a:ext cx="5318976" cy="4351338"/>
          </a:xfrm>
        </p:spPr>
        <p:txBody>
          <a:bodyPr>
            <a:normAutofit fontScale="92500" lnSpcReduction="20000"/>
          </a:bodyPr>
          <a:lstStyle/>
          <a:p>
            <a:r>
              <a:rPr lang="en-US" sz="2400" b="1" dirty="0" smtClean="0"/>
              <a:t>Personalized </a:t>
            </a:r>
            <a:r>
              <a:rPr lang="en-US" sz="2400" b="1" dirty="0"/>
              <a:t>Recommendations</a:t>
            </a:r>
            <a:endParaRPr lang="en-US" sz="2400" dirty="0"/>
          </a:p>
          <a:p>
            <a:pPr lvl="1">
              <a:lnSpc>
                <a:spcPct val="120000"/>
              </a:lnSpc>
            </a:pPr>
            <a:r>
              <a:rPr lang="en-US" sz="1900" dirty="0"/>
              <a:t>Use Instagram Insights to analyze interests.</a:t>
            </a:r>
          </a:p>
          <a:p>
            <a:pPr lvl="1">
              <a:lnSpc>
                <a:spcPct val="120000"/>
              </a:lnSpc>
            </a:pPr>
            <a:r>
              <a:rPr lang="en-US" sz="1900" dirty="0"/>
              <a:t>Create content tailored to user groups (age, location, interests).</a:t>
            </a:r>
          </a:p>
          <a:p>
            <a:r>
              <a:rPr lang="en-US" sz="2200" b="1" dirty="0"/>
              <a:t>Re-Engagement Emails</a:t>
            </a:r>
            <a:endParaRPr lang="en-US" sz="2200" dirty="0"/>
          </a:p>
          <a:p>
            <a:pPr lvl="1">
              <a:lnSpc>
                <a:spcPct val="110000"/>
              </a:lnSpc>
            </a:pPr>
            <a:r>
              <a:rPr lang="en-US" sz="2100" dirty="0"/>
              <a:t>Send personalized emails showcasing missed trending content.</a:t>
            </a:r>
          </a:p>
          <a:p>
            <a:pPr lvl="1">
              <a:lnSpc>
                <a:spcPct val="110000"/>
              </a:lnSpc>
            </a:pPr>
            <a:r>
              <a:rPr lang="en-US" sz="2100" dirty="0"/>
              <a:t>Suggest relevant content, groups, or hashtags.</a:t>
            </a:r>
          </a:p>
          <a:p>
            <a:r>
              <a:rPr lang="en-US" sz="2400" b="1" dirty="0"/>
              <a:t>Hashtag Targeting</a:t>
            </a:r>
            <a:endParaRPr lang="en-US" sz="2400" dirty="0"/>
          </a:p>
          <a:p>
            <a:pPr lvl="1">
              <a:lnSpc>
                <a:spcPct val="110000"/>
              </a:lnSpc>
            </a:pPr>
            <a:r>
              <a:rPr lang="en-US" sz="2100" dirty="0"/>
              <a:t>Research and use popular, audience-specific hashtags.</a:t>
            </a:r>
          </a:p>
          <a:p>
            <a:pPr lvl="1">
              <a:lnSpc>
                <a:spcPct val="110000"/>
              </a:lnSpc>
            </a:pPr>
            <a:r>
              <a:rPr lang="en-US" sz="2100" dirty="0"/>
              <a:t>Incorporate them into posts, stories, and ads</a:t>
            </a:r>
            <a:r>
              <a:rPr lang="en-US" sz="2100" dirty="0" smtClean="0"/>
              <a:t>.</a:t>
            </a:r>
            <a:endParaRPr lang="en-US" sz="2100" dirty="0"/>
          </a:p>
        </p:txBody>
      </p:sp>
      <p:sp>
        <p:nvSpPr>
          <p:cNvPr id="4" name="Rectangle 3"/>
          <p:cNvSpPr/>
          <p:nvPr/>
        </p:nvSpPr>
        <p:spPr>
          <a:xfrm>
            <a:off x="4089811" y="1135909"/>
            <a:ext cx="2960682" cy="400110"/>
          </a:xfrm>
          <a:prstGeom prst="rect">
            <a:avLst/>
          </a:prstGeom>
        </p:spPr>
        <p:txBody>
          <a:bodyPr wrap="none">
            <a:spAutoFit/>
          </a:bodyPr>
          <a:lstStyle/>
          <a:p>
            <a:r>
              <a:rPr lang="en-US" sz="2000" b="1" dirty="0" smtClean="0"/>
              <a:t>Re-Engagement </a:t>
            </a:r>
            <a:r>
              <a:rPr lang="en-US" sz="2000" b="1" dirty="0"/>
              <a:t>Strategies</a:t>
            </a:r>
            <a:endParaRPr lang="en-US" sz="2000" b="1" dirty="0"/>
          </a:p>
        </p:txBody>
      </p:sp>
      <p:sp>
        <p:nvSpPr>
          <p:cNvPr id="5" name="Rectangle 4"/>
          <p:cNvSpPr/>
          <p:nvPr/>
        </p:nvSpPr>
        <p:spPr>
          <a:xfrm>
            <a:off x="6297769" y="1825625"/>
            <a:ext cx="5486399" cy="4062651"/>
          </a:xfrm>
          <a:prstGeom prst="rect">
            <a:avLst/>
          </a:prstGeom>
        </p:spPr>
        <p:txBody>
          <a:bodyPr wrap="square">
            <a:spAutoFit/>
          </a:bodyPr>
          <a:lstStyle/>
          <a:p>
            <a:pPr marL="285750" indent="-285750">
              <a:buFont typeface="Arial" panose="020B0604020202020204" pitchFamily="34" charset="0"/>
              <a:buChar char="•"/>
            </a:pPr>
            <a:r>
              <a:rPr lang="en-US" sz="2000" b="1" dirty="0"/>
              <a:t>Discounts &amp; Gift Cards</a:t>
            </a:r>
            <a:endParaRPr lang="en-US" sz="2000" dirty="0"/>
          </a:p>
          <a:p>
            <a:pPr marL="742950" lvl="1" indent="-285750">
              <a:buFont typeface="Arial" panose="020B0604020202020204" pitchFamily="34" charset="0"/>
              <a:buChar char="•"/>
            </a:pPr>
            <a:r>
              <a:rPr lang="en-US" dirty="0"/>
              <a:t>Offer exclusive discounts or gift cards for user actions.</a:t>
            </a:r>
          </a:p>
          <a:p>
            <a:pPr marL="742950" lvl="1" indent="-285750">
              <a:buFont typeface="Arial" panose="020B0604020202020204" pitchFamily="34" charset="0"/>
              <a:buChar char="•"/>
            </a:pPr>
            <a:r>
              <a:rPr lang="en-US" dirty="0"/>
              <a:t>Use rewards to boost excitement and engagement.</a:t>
            </a:r>
          </a:p>
          <a:p>
            <a:pPr marL="285750" indent="-285750">
              <a:buFont typeface="Arial" panose="020B0604020202020204" pitchFamily="34" charset="0"/>
              <a:buChar char="•"/>
            </a:pPr>
            <a:r>
              <a:rPr lang="en-US" sz="2000" b="1" dirty="0"/>
              <a:t>Influencer Collaborations</a:t>
            </a:r>
            <a:endParaRPr lang="en-US" sz="2000" dirty="0"/>
          </a:p>
          <a:p>
            <a:pPr marL="742950" lvl="1" indent="-285750">
              <a:buFont typeface="Arial" panose="020B0604020202020204" pitchFamily="34" charset="0"/>
              <a:buChar char="•"/>
            </a:pPr>
            <a:r>
              <a:rPr lang="en-US" dirty="0"/>
              <a:t>Partner with influencers aligned with your brand values.</a:t>
            </a:r>
          </a:p>
          <a:p>
            <a:pPr marL="742950" lvl="1" indent="-285750">
              <a:buFont typeface="Arial" panose="020B0604020202020204" pitchFamily="34" charset="0"/>
              <a:buChar char="•"/>
            </a:pPr>
            <a:r>
              <a:rPr lang="en-US" dirty="0"/>
              <a:t>Track campaign performance using Instagram Insights.</a:t>
            </a:r>
          </a:p>
          <a:p>
            <a:pPr marL="285750" indent="-285750">
              <a:buFont typeface="Arial" panose="020B0604020202020204" pitchFamily="34" charset="0"/>
              <a:buChar char="•"/>
            </a:pPr>
            <a:r>
              <a:rPr lang="en-US" sz="2000" b="1" dirty="0"/>
              <a:t>User Contests</a:t>
            </a:r>
            <a:endParaRPr lang="en-US" sz="2000" dirty="0"/>
          </a:p>
          <a:p>
            <a:pPr marL="742950" lvl="1" indent="-285750">
              <a:buFont typeface="Arial" panose="020B0604020202020204" pitchFamily="34" charset="0"/>
              <a:buChar char="•"/>
            </a:pPr>
            <a:r>
              <a:rPr lang="en-US" dirty="0"/>
              <a:t>Run challenges with rewards for engaging content.</a:t>
            </a:r>
          </a:p>
          <a:p>
            <a:pPr marL="742950" lvl="1" indent="-285750">
              <a:buFont typeface="Arial" panose="020B0604020202020204" pitchFamily="34" charset="0"/>
              <a:buChar char="•"/>
            </a:pPr>
            <a:r>
              <a:rPr lang="en-US" dirty="0"/>
              <a:t>Encourage users to share and tag your brand.</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488" y="1"/>
            <a:ext cx="2674512" cy="1931830"/>
          </a:xfrm>
          <a:prstGeom prst="rect">
            <a:avLst/>
          </a:prstGeom>
        </p:spPr>
      </p:pic>
    </p:spTree>
    <p:extLst>
      <p:ext uri="{BB962C8B-B14F-4D97-AF65-F5344CB8AC3E}">
        <p14:creationId xmlns:p14="http://schemas.microsoft.com/office/powerpoint/2010/main" val="1481527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46231" y="179319"/>
            <a:ext cx="6825803" cy="876750"/>
          </a:xfrm>
        </p:spPr>
        <p:txBody>
          <a:bodyPr/>
          <a:lstStyle/>
          <a:p>
            <a:pPr algn="ctr"/>
            <a:r>
              <a:rPr lang="en-US" b="1" dirty="0" smtClean="0">
                <a:solidFill>
                  <a:srgbClr val="002060"/>
                </a:solidFill>
                <a:latin typeface="Castellar" panose="020A0402060406010301" pitchFamily="18" charset="0"/>
              </a:rPr>
              <a:t>Recommendation</a:t>
            </a:r>
            <a:endParaRPr lang="en-US" dirty="0"/>
          </a:p>
        </p:txBody>
      </p:sp>
      <p:sp>
        <p:nvSpPr>
          <p:cNvPr id="6" name="Rectangle 5"/>
          <p:cNvSpPr/>
          <p:nvPr/>
        </p:nvSpPr>
        <p:spPr>
          <a:xfrm>
            <a:off x="4504366" y="1066742"/>
            <a:ext cx="3069623" cy="400110"/>
          </a:xfrm>
          <a:prstGeom prst="rect">
            <a:avLst/>
          </a:prstGeom>
        </p:spPr>
        <p:txBody>
          <a:bodyPr wrap="none">
            <a:spAutoFit/>
          </a:bodyPr>
          <a:lstStyle/>
          <a:p>
            <a:r>
              <a:rPr lang="en-US" sz="2000" b="1" dirty="0"/>
              <a:t>Re-Engagement Campaigns</a:t>
            </a:r>
          </a:p>
        </p:txBody>
      </p:sp>
      <p:sp>
        <p:nvSpPr>
          <p:cNvPr id="13" name="Rectangle 7"/>
          <p:cNvSpPr>
            <a:spLocks noGrp="1" noChangeArrowheads="1"/>
          </p:cNvSpPr>
          <p:nvPr>
            <p:ph idx="1"/>
          </p:nvPr>
        </p:nvSpPr>
        <p:spPr bwMode="auto">
          <a:xfrm>
            <a:off x="194256" y="1697331"/>
            <a:ext cx="576866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800" b="1" i="0" u="none" strike="noStrike" cap="none" normalizeH="0" baseline="0" dirty="0" smtClean="0">
                <a:ln>
                  <a:noFill/>
                </a:ln>
                <a:solidFill>
                  <a:schemeClr val="tx1"/>
                </a:solidFill>
                <a:effectLst/>
                <a:latin typeface="Calibri (Body)"/>
              </a:rPr>
              <a:t>Identifying Inactive Users</a:t>
            </a:r>
            <a:endParaRPr kumimoji="0" lang="en-US" altLang="en-US" sz="1800" b="0" i="0" u="none" strike="noStrike" cap="none" normalizeH="0" baseline="0" dirty="0" smtClean="0">
              <a:ln>
                <a:noFill/>
              </a:ln>
              <a:solidFill>
                <a:schemeClr val="tx1"/>
              </a:solidFill>
              <a:effectLst/>
              <a:latin typeface="Calibri (Body)"/>
            </a:endParaRPr>
          </a:p>
          <a:p>
            <a:pPr lvl="1" eaLnBrk="0" fontAlgn="base" hangingPunct="0">
              <a:lnSpc>
                <a:spcPct val="150000"/>
              </a:lnSpc>
              <a:spcBef>
                <a:spcPct val="0"/>
              </a:spcBef>
              <a:spcAft>
                <a:spcPct val="0"/>
              </a:spcAft>
            </a:pPr>
            <a:r>
              <a:rPr kumimoji="0" lang="en-US" altLang="en-US" sz="1400" b="0" i="0" u="none" strike="noStrike" cap="none" normalizeH="0" baseline="0" dirty="0" smtClean="0">
                <a:ln>
                  <a:noFill/>
                </a:ln>
                <a:solidFill>
                  <a:schemeClr val="tx1"/>
                </a:solidFill>
                <a:effectLst/>
                <a:latin typeface="Calibri (Body)"/>
              </a:rPr>
              <a:t>Analyze user data to find inactive accounts.</a:t>
            </a:r>
          </a:p>
          <a:p>
            <a:pPr lvl="1" eaLnBrk="0" fontAlgn="base" hangingPunct="0">
              <a:lnSpc>
                <a:spcPct val="150000"/>
              </a:lnSpc>
              <a:spcBef>
                <a:spcPct val="0"/>
              </a:spcBef>
              <a:spcAft>
                <a:spcPct val="0"/>
              </a:spcAft>
            </a:pPr>
            <a:r>
              <a:rPr kumimoji="0" lang="en-US" altLang="en-US" sz="1400" b="0" i="0" u="none" strike="noStrike" cap="none" normalizeH="0" baseline="0" dirty="0" smtClean="0">
                <a:ln>
                  <a:noFill/>
                </a:ln>
                <a:solidFill>
                  <a:schemeClr val="tx1"/>
                </a:solidFill>
                <a:effectLst/>
                <a:latin typeface="Calibri (Body)"/>
              </a:rPr>
              <a:t>Send personalized offers like discounts or exclusive features to re-activate them.</a:t>
            </a:r>
          </a:p>
          <a:p>
            <a:pPr eaLnBrk="0" fontAlgn="base" hangingPunct="0">
              <a:lnSpc>
                <a:spcPct val="150000"/>
              </a:lnSpc>
              <a:spcBef>
                <a:spcPct val="0"/>
              </a:spcBef>
              <a:spcAft>
                <a:spcPct val="0"/>
              </a:spcAft>
            </a:pPr>
            <a:r>
              <a:rPr kumimoji="0" lang="en-US" altLang="en-US" sz="1800" b="1" i="0" u="none" strike="noStrike" cap="none" normalizeH="0" baseline="0" dirty="0" smtClean="0">
                <a:ln>
                  <a:noFill/>
                </a:ln>
                <a:solidFill>
                  <a:schemeClr val="tx1"/>
                </a:solidFill>
                <a:effectLst/>
                <a:latin typeface="Calibri (Body)"/>
              </a:rPr>
              <a:t>Leveraging Instagram Features</a:t>
            </a:r>
            <a:endParaRPr kumimoji="0" lang="en-US" altLang="en-US" sz="1800" b="0" i="0" u="none" strike="noStrike" cap="none" normalizeH="0" baseline="0" dirty="0" smtClean="0">
              <a:ln>
                <a:noFill/>
              </a:ln>
              <a:solidFill>
                <a:schemeClr val="tx1"/>
              </a:solidFill>
              <a:effectLst/>
              <a:latin typeface="Calibri (Body)"/>
            </a:endParaRPr>
          </a:p>
          <a:p>
            <a:pPr lvl="1" eaLnBrk="0" fontAlgn="base" hangingPunct="0">
              <a:lnSpc>
                <a:spcPct val="150000"/>
              </a:lnSpc>
              <a:spcBef>
                <a:spcPct val="0"/>
              </a:spcBef>
              <a:spcAft>
                <a:spcPct val="0"/>
              </a:spcAft>
            </a:pPr>
            <a:r>
              <a:rPr kumimoji="0" lang="en-US" altLang="en-US" sz="1400" b="0" i="0" u="none" strike="noStrike" cap="none" normalizeH="0" baseline="0" dirty="0" smtClean="0">
                <a:ln>
                  <a:noFill/>
                </a:ln>
                <a:solidFill>
                  <a:schemeClr val="tx1"/>
                </a:solidFill>
                <a:effectLst/>
                <a:latin typeface="Calibri (Body)"/>
              </a:rPr>
              <a:t>Use Stories, Reels, and polls to share engaging and trending content.</a:t>
            </a:r>
          </a:p>
          <a:p>
            <a:pPr lvl="1" eaLnBrk="0" fontAlgn="base" hangingPunct="0">
              <a:lnSpc>
                <a:spcPct val="150000"/>
              </a:lnSpc>
              <a:spcBef>
                <a:spcPct val="0"/>
              </a:spcBef>
              <a:spcAft>
                <a:spcPct val="0"/>
              </a:spcAft>
            </a:pPr>
            <a:r>
              <a:rPr kumimoji="0" lang="en-US" altLang="en-US" sz="1400" b="0" i="0" u="none" strike="noStrike" cap="none" normalizeH="0" baseline="0" dirty="0" smtClean="0">
                <a:ln>
                  <a:noFill/>
                </a:ln>
                <a:solidFill>
                  <a:schemeClr val="tx1"/>
                </a:solidFill>
                <a:effectLst/>
                <a:latin typeface="Calibri (Body)"/>
              </a:rPr>
              <a:t>Highlight user-generated content or create interactive challenges.</a:t>
            </a:r>
          </a:p>
          <a:p>
            <a:pPr eaLnBrk="0" fontAlgn="base" hangingPunct="0">
              <a:lnSpc>
                <a:spcPct val="150000"/>
              </a:lnSpc>
              <a:spcBef>
                <a:spcPct val="0"/>
              </a:spcBef>
              <a:spcAft>
                <a:spcPct val="0"/>
              </a:spcAft>
            </a:pPr>
            <a:r>
              <a:rPr kumimoji="0" lang="en-US" altLang="en-US" sz="1800" b="1" i="0" u="none" strike="noStrike" cap="none" normalizeH="0" baseline="0" dirty="0" smtClean="0">
                <a:ln>
                  <a:noFill/>
                </a:ln>
                <a:solidFill>
                  <a:schemeClr val="tx1"/>
                </a:solidFill>
                <a:effectLst/>
                <a:latin typeface="Calibri (Body)"/>
              </a:rPr>
              <a:t>Simplifying Content Creation</a:t>
            </a:r>
            <a:endParaRPr kumimoji="0" lang="en-US" altLang="en-US" sz="1800" b="0" i="0" u="none" strike="noStrike" cap="none" normalizeH="0" baseline="0" dirty="0" smtClean="0">
              <a:ln>
                <a:noFill/>
              </a:ln>
              <a:solidFill>
                <a:schemeClr val="tx1"/>
              </a:solidFill>
              <a:effectLst/>
              <a:latin typeface="Calibri (Body)"/>
            </a:endParaRPr>
          </a:p>
          <a:p>
            <a:pPr lvl="1" eaLnBrk="0" fontAlgn="base" hangingPunct="0">
              <a:lnSpc>
                <a:spcPct val="150000"/>
              </a:lnSpc>
              <a:spcBef>
                <a:spcPct val="0"/>
              </a:spcBef>
              <a:spcAft>
                <a:spcPct val="0"/>
              </a:spcAft>
            </a:pPr>
            <a:r>
              <a:rPr kumimoji="0" lang="en-US" altLang="en-US" sz="1400" b="0" i="0" u="none" strike="noStrike" cap="none" normalizeH="0" baseline="0" dirty="0" smtClean="0">
                <a:ln>
                  <a:noFill/>
                </a:ln>
                <a:solidFill>
                  <a:schemeClr val="tx1"/>
                </a:solidFill>
                <a:effectLst/>
                <a:latin typeface="Calibri (Body)"/>
              </a:rPr>
              <a:t>Provide templates or prompts to make posting easier.</a:t>
            </a:r>
          </a:p>
          <a:p>
            <a:pPr lvl="1" eaLnBrk="0" fontAlgn="base" hangingPunct="0">
              <a:lnSpc>
                <a:spcPct val="150000"/>
              </a:lnSpc>
              <a:spcBef>
                <a:spcPct val="0"/>
              </a:spcBef>
              <a:spcAft>
                <a:spcPct val="0"/>
              </a:spcAft>
            </a:pPr>
            <a:r>
              <a:rPr kumimoji="0" lang="en-US" altLang="en-US" sz="1400" b="0" i="0" u="none" strike="noStrike" cap="none" normalizeH="0" baseline="0" dirty="0" smtClean="0">
                <a:ln>
                  <a:noFill/>
                </a:ln>
                <a:solidFill>
                  <a:schemeClr val="tx1"/>
                </a:solidFill>
                <a:effectLst/>
                <a:latin typeface="Calibri (Body)"/>
              </a:rPr>
              <a:t>Run seasonal challenges to encourage participation.</a:t>
            </a:r>
          </a:p>
        </p:txBody>
      </p:sp>
      <p:sp>
        <p:nvSpPr>
          <p:cNvPr id="14" name="Rectangle 8"/>
          <p:cNvSpPr>
            <a:spLocks noChangeArrowheads="1"/>
          </p:cNvSpPr>
          <p:nvPr/>
        </p:nvSpPr>
        <p:spPr bwMode="auto">
          <a:xfrm rot="10800000" flipV="1">
            <a:off x="6039177" y="1697331"/>
            <a:ext cx="593286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smtClean="0">
                <a:ln>
                  <a:noFill/>
                </a:ln>
                <a:solidFill>
                  <a:schemeClr val="tx1"/>
                </a:solidFill>
                <a:effectLst/>
                <a:latin typeface="Calibri (Body)"/>
              </a:rPr>
              <a:t>Engagement Programs</a:t>
            </a:r>
            <a:endParaRPr kumimoji="0" lang="en-US" altLang="en-US" sz="1800" b="0" i="0" u="none" strike="noStrike" cap="none" normalizeH="0" baseline="0" dirty="0" smtClean="0">
              <a:ln>
                <a:noFill/>
              </a:ln>
              <a:solidFill>
                <a:schemeClr val="tx1"/>
              </a:solidFill>
              <a:effectLst/>
              <a:latin typeface="Calibri (Body)"/>
            </a:endParaRPr>
          </a:p>
          <a:p>
            <a:pPr marL="742950" lvl="1" indent="-285750" defTabSz="914400" eaLnBrk="0" fontAlgn="base" hangingPunct="0">
              <a:lnSpc>
                <a:spcPct val="150000"/>
              </a:lnSpc>
              <a:spcBef>
                <a:spcPct val="0"/>
              </a:spcBef>
              <a:spcAft>
                <a:spcPct val="0"/>
              </a:spcAft>
              <a:buFont typeface="Arial" panose="020B0604020202020204" pitchFamily="34" charset="0"/>
              <a:buChar char="•"/>
            </a:pPr>
            <a:r>
              <a:rPr kumimoji="0" lang="en-US" altLang="en-US" sz="1400" b="0" i="0" u="none" strike="noStrike" cap="none" normalizeH="0" baseline="0" dirty="0" smtClean="0">
                <a:ln>
                  <a:noFill/>
                </a:ln>
                <a:solidFill>
                  <a:schemeClr val="tx1"/>
                </a:solidFill>
                <a:effectLst/>
                <a:latin typeface="Calibri (Body)"/>
              </a:rPr>
              <a:t>Offer rewards for consistent interactions, like badges or exclusive perks.</a:t>
            </a:r>
          </a:p>
          <a:p>
            <a:pPr marL="742950" lvl="1" indent="-285750" defTabSz="914400" eaLnBrk="0" fontAlgn="base" hangingPunct="0">
              <a:lnSpc>
                <a:spcPct val="150000"/>
              </a:lnSpc>
              <a:spcBef>
                <a:spcPct val="0"/>
              </a:spcBef>
              <a:spcAft>
                <a:spcPct val="0"/>
              </a:spcAft>
              <a:buFont typeface="Arial" panose="020B0604020202020204" pitchFamily="34" charset="0"/>
              <a:buChar char="•"/>
            </a:pPr>
            <a:r>
              <a:rPr kumimoji="0" lang="en-US" altLang="en-US" sz="1400" b="0" i="0" u="none" strike="noStrike" cap="none" normalizeH="0" baseline="0" dirty="0" smtClean="0">
                <a:ln>
                  <a:noFill/>
                </a:ln>
                <a:solidFill>
                  <a:schemeClr val="tx1"/>
                </a:solidFill>
                <a:effectLst/>
                <a:latin typeface="Calibri (Body)"/>
              </a:rPr>
              <a:t>Partner with influencers to promote loyalty programs.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smtClean="0">
                <a:ln>
                  <a:noFill/>
                </a:ln>
                <a:solidFill>
                  <a:schemeClr val="tx1"/>
                </a:solidFill>
                <a:effectLst/>
                <a:latin typeface="Calibri (Body)"/>
              </a:rPr>
              <a:t>Custom Titles or Badges</a:t>
            </a:r>
            <a:endParaRPr kumimoji="0" lang="en-US" altLang="en-US" sz="1800" b="0" i="0" u="none" strike="noStrike" cap="none" normalizeH="0" baseline="0" dirty="0" smtClean="0">
              <a:ln>
                <a:noFill/>
              </a:ln>
              <a:solidFill>
                <a:schemeClr val="tx1"/>
              </a:solidFill>
              <a:effectLst/>
              <a:latin typeface="Calibri (Body)"/>
            </a:endParaRPr>
          </a:p>
          <a:p>
            <a:pPr marL="742950" lvl="1" indent="-285750" defTabSz="914400" eaLnBrk="0" fontAlgn="base" hangingPunct="0">
              <a:lnSpc>
                <a:spcPct val="150000"/>
              </a:lnSpc>
              <a:spcBef>
                <a:spcPct val="0"/>
              </a:spcBef>
              <a:spcAft>
                <a:spcPct val="0"/>
              </a:spcAft>
              <a:buFont typeface="Arial" panose="020B0604020202020204" pitchFamily="34" charset="0"/>
              <a:buChar char="•"/>
            </a:pPr>
            <a:r>
              <a:rPr kumimoji="0" lang="en-US" altLang="en-US" sz="1400" b="0" i="0" u="none" strike="noStrike" cap="none" normalizeH="0" baseline="0" dirty="0" smtClean="0">
                <a:ln>
                  <a:noFill/>
                </a:ln>
                <a:solidFill>
                  <a:schemeClr val="tx1"/>
                </a:solidFill>
                <a:effectLst/>
                <a:latin typeface="Calibri (Body)"/>
              </a:rPr>
              <a:t>Give users titles like “Top Contributor” to make them feel valued.</a:t>
            </a:r>
          </a:p>
          <a:p>
            <a:pPr marL="742950" lvl="1" indent="-285750" defTabSz="914400" eaLnBrk="0" fontAlgn="base" hangingPunct="0">
              <a:lnSpc>
                <a:spcPct val="150000"/>
              </a:lnSpc>
              <a:spcBef>
                <a:spcPct val="0"/>
              </a:spcBef>
              <a:spcAft>
                <a:spcPct val="0"/>
              </a:spcAft>
              <a:buFont typeface="Arial" panose="020B0604020202020204" pitchFamily="34" charset="0"/>
              <a:buChar char="•"/>
            </a:pPr>
            <a:r>
              <a:rPr kumimoji="0" lang="en-US" altLang="en-US" sz="1400" b="0" i="0" u="none" strike="noStrike" cap="none" normalizeH="0" baseline="0" dirty="0" smtClean="0">
                <a:ln>
                  <a:noFill/>
                </a:ln>
                <a:solidFill>
                  <a:schemeClr val="tx1"/>
                </a:solidFill>
                <a:effectLst/>
                <a:latin typeface="Calibri (Body)"/>
              </a:rPr>
              <a:t>Use badges to reward milestones and motivate engagement.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smtClean="0">
                <a:ln>
                  <a:noFill/>
                </a:ln>
                <a:solidFill>
                  <a:schemeClr val="tx1"/>
                </a:solidFill>
                <a:effectLst/>
                <a:latin typeface="Calibri (Body)"/>
              </a:rPr>
              <a:t>Feedback Collection</a:t>
            </a:r>
            <a:endParaRPr kumimoji="0" lang="en-US" altLang="en-US" sz="1800" b="0" i="0" u="none" strike="noStrike" cap="none" normalizeH="0" baseline="0" dirty="0" smtClean="0">
              <a:ln>
                <a:noFill/>
              </a:ln>
              <a:solidFill>
                <a:schemeClr val="tx1"/>
              </a:solidFill>
              <a:effectLst/>
              <a:latin typeface="Calibri (Body)"/>
            </a:endParaRPr>
          </a:p>
          <a:p>
            <a:pPr marL="742950" lvl="1" indent="-285750" defTabSz="914400" eaLnBrk="0" fontAlgn="base" hangingPunct="0">
              <a:lnSpc>
                <a:spcPct val="150000"/>
              </a:lnSpc>
              <a:spcBef>
                <a:spcPct val="0"/>
              </a:spcBef>
              <a:spcAft>
                <a:spcPct val="0"/>
              </a:spcAft>
              <a:buFont typeface="Arial" panose="020B0604020202020204" pitchFamily="34" charset="0"/>
              <a:buChar char="•"/>
            </a:pPr>
            <a:r>
              <a:rPr kumimoji="0" lang="en-US" altLang="en-US" sz="1400" b="0" i="0" u="none" strike="noStrike" cap="none" normalizeH="0" baseline="0" dirty="0" smtClean="0">
                <a:ln>
                  <a:noFill/>
                </a:ln>
                <a:solidFill>
                  <a:schemeClr val="tx1"/>
                </a:solidFill>
                <a:effectLst/>
                <a:latin typeface="Calibri (Body)"/>
              </a:rPr>
              <a:t>Ask inactive users why they stopped engaging through DMs or polls.</a:t>
            </a:r>
          </a:p>
          <a:p>
            <a:pPr marL="742950" lvl="1" indent="-285750" defTabSz="914400" eaLnBrk="0" fontAlgn="base" hangingPunct="0">
              <a:lnSpc>
                <a:spcPct val="150000"/>
              </a:lnSpc>
              <a:spcBef>
                <a:spcPct val="0"/>
              </a:spcBef>
              <a:spcAft>
                <a:spcPct val="0"/>
              </a:spcAft>
              <a:buFont typeface="Arial" panose="020B0604020202020204" pitchFamily="34" charset="0"/>
              <a:buChar char="•"/>
            </a:pPr>
            <a:r>
              <a:rPr kumimoji="0" lang="en-US" altLang="en-US" sz="1400" b="0" i="0" u="none" strike="noStrike" cap="none" normalizeH="0" baseline="0" dirty="0" smtClean="0">
                <a:ln>
                  <a:noFill/>
                </a:ln>
                <a:solidFill>
                  <a:schemeClr val="tx1"/>
                </a:solidFill>
                <a:effectLst/>
                <a:latin typeface="Calibri (Body)"/>
              </a:rPr>
              <a:t>Use their feedback to improve content and user experience.</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96" y="124049"/>
            <a:ext cx="2317647" cy="1573282"/>
          </a:xfrm>
          <a:prstGeom prst="rect">
            <a:avLst/>
          </a:prstGeom>
        </p:spPr>
      </p:pic>
    </p:spTree>
    <p:extLst>
      <p:ext uri="{BB962C8B-B14F-4D97-AF65-F5344CB8AC3E}">
        <p14:creationId xmlns:p14="http://schemas.microsoft.com/office/powerpoint/2010/main" val="330717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3054" y="103605"/>
            <a:ext cx="4623515" cy="838930"/>
          </a:xfrm>
        </p:spPr>
        <p:txBody>
          <a:bodyPr>
            <a:normAutofit/>
          </a:bodyPr>
          <a:lstStyle/>
          <a:p>
            <a:pPr algn="ctr"/>
            <a:r>
              <a:rPr lang="en-US" b="1" dirty="0">
                <a:solidFill>
                  <a:srgbClr val="002060"/>
                </a:solidFill>
                <a:latin typeface="Castellar" panose="020A0402060406010301" pitchFamily="18" charset="0"/>
              </a:rPr>
              <a:t>Conclusion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31" y="1076861"/>
            <a:ext cx="5061397" cy="5544151"/>
          </a:xfrm>
          <a:prstGeom prst="rect">
            <a:avLst/>
          </a:prstGeom>
        </p:spPr>
      </p:pic>
      <p:sp>
        <p:nvSpPr>
          <p:cNvPr id="5" name="Rectangle 1"/>
          <p:cNvSpPr>
            <a:spLocks noGrp="1" noChangeArrowheads="1"/>
          </p:cNvSpPr>
          <p:nvPr>
            <p:ph idx="1"/>
          </p:nvPr>
        </p:nvSpPr>
        <p:spPr bwMode="auto">
          <a:xfrm>
            <a:off x="5164428" y="1033260"/>
            <a:ext cx="7027572"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800" b="1" i="0" u="none" strike="noStrike" cap="none" normalizeH="0" baseline="0" dirty="0" smtClean="0">
                <a:ln>
                  <a:noFill/>
                </a:ln>
                <a:solidFill>
                  <a:schemeClr val="tx1"/>
                </a:solidFill>
                <a:effectLst/>
                <a:latin typeface="Calibri (Body)"/>
              </a:rPr>
              <a:t>User Segmentation</a:t>
            </a:r>
            <a:endParaRPr kumimoji="0" lang="en-US" altLang="en-US" sz="1800" b="0" i="0" u="none" strike="noStrike" cap="none" normalizeH="0" baseline="0" dirty="0" smtClean="0">
              <a:ln>
                <a:noFill/>
              </a:ln>
              <a:solidFill>
                <a:schemeClr val="tx1"/>
              </a:solidFill>
              <a:effectLst/>
              <a:latin typeface="Calibri (Body)"/>
            </a:endParaRPr>
          </a:p>
          <a:p>
            <a:pPr lvl="1" eaLnBrk="0" fontAlgn="base" hangingPunct="0">
              <a:lnSpc>
                <a:spcPct val="150000"/>
              </a:lnSpc>
              <a:spcBef>
                <a:spcPct val="0"/>
              </a:spcBef>
              <a:spcAft>
                <a:spcPct val="0"/>
              </a:spcAft>
            </a:pPr>
            <a:r>
              <a:rPr kumimoji="0" lang="en-US" altLang="en-US" sz="1600" b="0" i="0" u="none" strike="noStrike" cap="none" normalizeH="0" baseline="0" dirty="0" smtClean="0">
                <a:ln>
                  <a:noFill/>
                </a:ln>
                <a:solidFill>
                  <a:schemeClr val="tx1"/>
                </a:solidFill>
                <a:effectLst/>
                <a:latin typeface="Calibri (Body)"/>
              </a:rPr>
              <a:t>Focus on three categories: Active, Moderately Active, and Inactive Users.</a:t>
            </a:r>
          </a:p>
          <a:p>
            <a:pPr lvl="1" eaLnBrk="0" fontAlgn="base" hangingPunct="0">
              <a:lnSpc>
                <a:spcPct val="150000"/>
              </a:lnSpc>
              <a:spcBef>
                <a:spcPct val="0"/>
              </a:spcBef>
              <a:spcAft>
                <a:spcPct val="0"/>
              </a:spcAft>
            </a:pPr>
            <a:r>
              <a:rPr kumimoji="0" lang="en-US" altLang="en-US" sz="1600" b="0" i="0" u="none" strike="noStrike" cap="none" normalizeH="0" baseline="0" dirty="0" smtClean="0">
                <a:ln>
                  <a:noFill/>
                </a:ln>
                <a:solidFill>
                  <a:schemeClr val="tx1"/>
                </a:solidFill>
                <a:effectLst/>
                <a:latin typeface="Calibri (Body)"/>
              </a:rPr>
              <a:t>Prioritize </a:t>
            </a:r>
            <a:r>
              <a:rPr kumimoji="0" lang="en-US" altLang="en-US" sz="1600" b="1" i="0" u="none" strike="noStrike" cap="none" normalizeH="0" baseline="0" dirty="0" smtClean="0">
                <a:ln>
                  <a:noFill/>
                </a:ln>
                <a:solidFill>
                  <a:schemeClr val="tx1"/>
                </a:solidFill>
                <a:effectLst/>
                <a:latin typeface="Calibri (Body)"/>
              </a:rPr>
              <a:t>Inactive Users</a:t>
            </a:r>
            <a:r>
              <a:rPr kumimoji="0" lang="en-US" altLang="en-US" sz="1600" b="0" i="0" u="none" strike="noStrike" cap="none" normalizeH="0" baseline="0" dirty="0" smtClean="0">
                <a:ln>
                  <a:noFill/>
                </a:ln>
                <a:solidFill>
                  <a:schemeClr val="tx1"/>
                </a:solidFill>
                <a:effectLst/>
                <a:latin typeface="Calibri (Body)"/>
              </a:rPr>
              <a:t> for re-engagement strategies.</a:t>
            </a:r>
            <a:endParaRPr kumimoji="0" lang="en-US" altLang="en-US" sz="1400" b="0" i="0" u="none" strike="noStrike" cap="none" normalizeH="0" baseline="0" dirty="0" smtClean="0">
              <a:ln>
                <a:noFill/>
              </a:ln>
              <a:solidFill>
                <a:schemeClr val="tx1"/>
              </a:solidFill>
              <a:effectLst/>
              <a:latin typeface="Calibri (Body)"/>
            </a:endParaRPr>
          </a:p>
          <a:p>
            <a:pPr eaLnBrk="0" fontAlgn="base" hangingPunct="0">
              <a:lnSpc>
                <a:spcPct val="150000"/>
              </a:lnSpc>
              <a:spcBef>
                <a:spcPct val="0"/>
              </a:spcBef>
              <a:spcAft>
                <a:spcPct val="0"/>
              </a:spcAft>
            </a:pPr>
            <a:r>
              <a:rPr kumimoji="0" lang="en-US" altLang="en-US" sz="1800" b="1" i="0" u="none" strike="noStrike" cap="none" normalizeH="0" baseline="0" dirty="0" smtClean="0">
                <a:ln>
                  <a:noFill/>
                </a:ln>
                <a:solidFill>
                  <a:schemeClr val="tx1"/>
                </a:solidFill>
                <a:effectLst/>
                <a:latin typeface="Calibri (Body)"/>
              </a:rPr>
              <a:t>Hashtag Utilization</a:t>
            </a:r>
            <a:endParaRPr kumimoji="0" lang="en-US" altLang="en-US" sz="1800" b="0" i="0" u="none" strike="noStrike" cap="none" normalizeH="0" baseline="0" dirty="0" smtClean="0">
              <a:ln>
                <a:noFill/>
              </a:ln>
              <a:solidFill>
                <a:schemeClr val="tx1"/>
              </a:solidFill>
              <a:effectLst/>
              <a:latin typeface="Calibri (Body)"/>
            </a:endParaRPr>
          </a:p>
          <a:p>
            <a:pPr lvl="1" eaLnBrk="0" fontAlgn="base" hangingPunct="0">
              <a:lnSpc>
                <a:spcPct val="150000"/>
              </a:lnSpc>
              <a:spcBef>
                <a:spcPct val="0"/>
              </a:spcBef>
              <a:spcAft>
                <a:spcPct val="0"/>
              </a:spcAft>
            </a:pPr>
            <a:r>
              <a:rPr kumimoji="0" lang="en-US" altLang="en-US" sz="1600" b="0" i="0" u="none" strike="noStrike" cap="none" normalizeH="0" baseline="0" dirty="0" smtClean="0">
                <a:ln>
                  <a:noFill/>
                </a:ln>
                <a:solidFill>
                  <a:schemeClr val="tx1"/>
                </a:solidFill>
                <a:effectLst/>
                <a:latin typeface="Calibri (Body)"/>
              </a:rPr>
              <a:t>Monitor and use trending hashtags effectively to boost engagement.</a:t>
            </a:r>
          </a:p>
          <a:p>
            <a:pPr eaLnBrk="0" fontAlgn="base" hangingPunct="0">
              <a:lnSpc>
                <a:spcPct val="150000"/>
              </a:lnSpc>
              <a:spcBef>
                <a:spcPct val="0"/>
              </a:spcBef>
              <a:spcAft>
                <a:spcPct val="0"/>
              </a:spcAft>
            </a:pPr>
            <a:r>
              <a:rPr kumimoji="0" lang="en-US" altLang="en-US" sz="1800" b="1" i="0" u="none" strike="noStrike" cap="none" normalizeH="0" baseline="0" dirty="0" smtClean="0">
                <a:ln>
                  <a:noFill/>
                </a:ln>
                <a:solidFill>
                  <a:schemeClr val="tx1"/>
                </a:solidFill>
                <a:effectLst/>
                <a:latin typeface="Calibri (Body)"/>
              </a:rPr>
              <a:t>Reels for Engagement</a:t>
            </a:r>
            <a:endParaRPr kumimoji="0" lang="en-US" altLang="en-US" sz="1800" b="0" i="0" u="none" strike="noStrike" cap="none" normalizeH="0" baseline="0" dirty="0" smtClean="0">
              <a:ln>
                <a:noFill/>
              </a:ln>
              <a:solidFill>
                <a:schemeClr val="tx1"/>
              </a:solidFill>
              <a:effectLst/>
              <a:latin typeface="Calibri (Body)"/>
            </a:endParaRPr>
          </a:p>
          <a:p>
            <a:pPr lvl="1" eaLnBrk="0" fontAlgn="base" hangingPunct="0">
              <a:lnSpc>
                <a:spcPct val="150000"/>
              </a:lnSpc>
              <a:spcBef>
                <a:spcPct val="0"/>
              </a:spcBef>
              <a:spcAft>
                <a:spcPct val="0"/>
              </a:spcAft>
            </a:pPr>
            <a:r>
              <a:rPr kumimoji="0" lang="en-US" altLang="en-US" sz="1600" b="0" i="0" u="none" strike="noStrike" cap="none" normalizeH="0" baseline="0" dirty="0" smtClean="0">
                <a:ln>
                  <a:noFill/>
                </a:ln>
                <a:solidFill>
                  <a:schemeClr val="tx1"/>
                </a:solidFill>
                <a:effectLst/>
                <a:latin typeface="Calibri (Body)"/>
              </a:rPr>
              <a:t>Promote reel creation among users, focusing on trending topics.</a:t>
            </a:r>
          </a:p>
          <a:p>
            <a:pPr lvl="1" eaLnBrk="0" fontAlgn="base" hangingPunct="0">
              <a:lnSpc>
                <a:spcPct val="150000"/>
              </a:lnSpc>
              <a:spcBef>
                <a:spcPct val="0"/>
              </a:spcBef>
              <a:spcAft>
                <a:spcPct val="0"/>
              </a:spcAft>
            </a:pPr>
            <a:r>
              <a:rPr kumimoji="0" lang="en-US" altLang="en-US" sz="1600" b="0" i="0" u="none" strike="noStrike" cap="none" normalizeH="0" baseline="0" dirty="0" smtClean="0">
                <a:ln>
                  <a:noFill/>
                </a:ln>
                <a:solidFill>
                  <a:schemeClr val="tx1"/>
                </a:solidFill>
                <a:effectLst/>
                <a:latin typeface="Calibri (Body)"/>
              </a:rPr>
              <a:t>Collaborate with influencers to drive reel-based engagement.</a:t>
            </a:r>
          </a:p>
          <a:p>
            <a:pPr eaLnBrk="0" fontAlgn="base" hangingPunct="0">
              <a:lnSpc>
                <a:spcPct val="150000"/>
              </a:lnSpc>
              <a:spcBef>
                <a:spcPct val="0"/>
              </a:spcBef>
              <a:spcAft>
                <a:spcPct val="0"/>
              </a:spcAft>
            </a:pPr>
            <a:r>
              <a:rPr kumimoji="0" lang="en-US" altLang="en-US" sz="1800" b="1" i="0" u="none" strike="noStrike" cap="none" normalizeH="0" baseline="0" dirty="0" smtClean="0">
                <a:ln>
                  <a:noFill/>
                </a:ln>
                <a:solidFill>
                  <a:schemeClr val="tx1"/>
                </a:solidFill>
                <a:effectLst/>
                <a:latin typeface="Calibri (Body)"/>
              </a:rPr>
              <a:t>Optimized Ads and Campaigns</a:t>
            </a:r>
            <a:endParaRPr kumimoji="0" lang="en-US" altLang="en-US" sz="1800" b="0" i="0" u="none" strike="noStrike" cap="none" normalizeH="0" baseline="0" dirty="0" smtClean="0">
              <a:ln>
                <a:noFill/>
              </a:ln>
              <a:solidFill>
                <a:schemeClr val="tx1"/>
              </a:solidFill>
              <a:effectLst/>
              <a:latin typeface="Calibri (Body)"/>
            </a:endParaRPr>
          </a:p>
          <a:p>
            <a:pPr lvl="1" eaLnBrk="0" fontAlgn="base" hangingPunct="0">
              <a:lnSpc>
                <a:spcPct val="150000"/>
              </a:lnSpc>
              <a:spcBef>
                <a:spcPct val="0"/>
              </a:spcBef>
              <a:spcAft>
                <a:spcPct val="0"/>
              </a:spcAft>
            </a:pPr>
            <a:r>
              <a:rPr kumimoji="0" lang="en-US" altLang="en-US" sz="1600" b="0" i="0" u="none" strike="noStrike" cap="none" normalizeH="0" baseline="0" dirty="0" smtClean="0">
                <a:ln>
                  <a:noFill/>
                </a:ln>
                <a:solidFill>
                  <a:schemeClr val="tx1"/>
                </a:solidFill>
                <a:effectLst/>
                <a:latin typeface="Calibri (Body)"/>
              </a:rPr>
              <a:t>Align ads and campaigns with current trends for better reach.</a:t>
            </a:r>
          </a:p>
          <a:p>
            <a:pPr eaLnBrk="0" fontAlgn="base" hangingPunct="0">
              <a:lnSpc>
                <a:spcPct val="150000"/>
              </a:lnSpc>
              <a:spcBef>
                <a:spcPct val="0"/>
              </a:spcBef>
              <a:spcAft>
                <a:spcPct val="0"/>
              </a:spcAft>
            </a:pPr>
            <a:r>
              <a:rPr kumimoji="0" lang="en-US" altLang="en-US" sz="1800" b="1" i="0" u="none" strike="noStrike" cap="none" normalizeH="0" baseline="0" dirty="0" smtClean="0">
                <a:ln>
                  <a:noFill/>
                </a:ln>
                <a:solidFill>
                  <a:schemeClr val="tx1"/>
                </a:solidFill>
                <a:effectLst/>
                <a:latin typeface="Calibri (Body)"/>
              </a:rPr>
              <a:t>Promotions via Notifications</a:t>
            </a:r>
            <a:endParaRPr kumimoji="0" lang="en-US" altLang="en-US" sz="1800" b="0" i="0" u="none" strike="noStrike" cap="none" normalizeH="0" baseline="0" dirty="0" smtClean="0">
              <a:ln>
                <a:noFill/>
              </a:ln>
              <a:solidFill>
                <a:schemeClr val="tx1"/>
              </a:solidFill>
              <a:effectLst/>
              <a:latin typeface="Calibri (Body)"/>
            </a:endParaRPr>
          </a:p>
          <a:p>
            <a:pPr lvl="1" eaLnBrk="0" fontAlgn="base" hangingPunct="0">
              <a:lnSpc>
                <a:spcPct val="150000"/>
              </a:lnSpc>
              <a:spcBef>
                <a:spcPct val="0"/>
              </a:spcBef>
              <a:spcAft>
                <a:spcPct val="0"/>
              </a:spcAft>
            </a:pPr>
            <a:r>
              <a:rPr kumimoji="0" lang="en-US" altLang="en-US" sz="1600" b="0" i="0" u="none" strike="noStrike" cap="none" normalizeH="0" baseline="0" dirty="0" smtClean="0">
                <a:ln>
                  <a:noFill/>
                </a:ln>
                <a:solidFill>
                  <a:schemeClr val="tx1"/>
                </a:solidFill>
                <a:effectLst/>
                <a:latin typeface="Calibri (Body)"/>
              </a:rPr>
              <a:t>Use personalized notifications, email campaigns, and tests to re-engage users.</a:t>
            </a:r>
          </a:p>
        </p:txBody>
      </p:sp>
    </p:spTree>
    <p:extLst>
      <p:ext uri="{BB962C8B-B14F-4D97-AF65-F5344CB8AC3E}">
        <p14:creationId xmlns:p14="http://schemas.microsoft.com/office/powerpoint/2010/main" val="405621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51" y="117673"/>
            <a:ext cx="11844997" cy="796726"/>
          </a:xfrm>
        </p:spPr>
        <p:txBody>
          <a:bodyPr>
            <a:normAutofit/>
          </a:bodyPr>
          <a:lstStyle/>
          <a:p>
            <a:pPr algn="ctr"/>
            <a:r>
              <a:rPr lang="en-US" sz="3600" b="1" dirty="0">
                <a:latin typeface="Castellar" panose="020A0402060406010301" pitchFamily="18" charset="0"/>
              </a:rPr>
              <a:t>Acknowledgements and References</a:t>
            </a:r>
          </a:p>
        </p:txBody>
      </p:sp>
      <p:sp>
        <p:nvSpPr>
          <p:cNvPr id="3" name="Content Placeholder 2"/>
          <p:cNvSpPr>
            <a:spLocks noGrp="1"/>
          </p:cNvSpPr>
          <p:nvPr>
            <p:ph idx="1"/>
          </p:nvPr>
        </p:nvSpPr>
        <p:spPr>
          <a:xfrm>
            <a:off x="718208" y="1331740"/>
            <a:ext cx="11239330" cy="5181602"/>
          </a:xfrm>
        </p:spPr>
        <p:txBody>
          <a:bodyPr>
            <a:normAutofit/>
          </a:bodyPr>
          <a:lstStyle/>
          <a:p>
            <a:pPr marL="0" indent="0">
              <a:buNone/>
            </a:pPr>
            <a:r>
              <a:rPr lang="en-US" sz="2000" b="1" dirty="0"/>
              <a:t>Acknowledgements</a:t>
            </a:r>
            <a:r>
              <a:rPr lang="en-US" sz="2000" b="1" dirty="0" smtClean="0"/>
              <a:t>:</a:t>
            </a:r>
          </a:p>
          <a:p>
            <a:pPr lvl="1">
              <a:lnSpc>
                <a:spcPct val="150000"/>
              </a:lnSpc>
            </a:pPr>
            <a:r>
              <a:rPr lang="en-US" sz="1600" dirty="0"/>
              <a:t>I would like to express my </a:t>
            </a:r>
            <a:r>
              <a:rPr lang="en-US" sz="1600" b="1" dirty="0"/>
              <a:t>gratitude</a:t>
            </a:r>
            <a:r>
              <a:rPr lang="en-US" sz="1600" dirty="0"/>
              <a:t> to everyone who provided support throughout this project</a:t>
            </a:r>
            <a:r>
              <a:rPr lang="en-US" sz="1600" dirty="0" smtClean="0"/>
              <a:t>.</a:t>
            </a:r>
          </a:p>
          <a:p>
            <a:pPr lvl="1">
              <a:lnSpc>
                <a:spcPct val="150000"/>
              </a:lnSpc>
            </a:pPr>
            <a:r>
              <a:rPr lang="en-US" sz="1600" dirty="0"/>
              <a:t>A special thanks to the </a:t>
            </a:r>
            <a:r>
              <a:rPr lang="en-US" sz="1600" b="1" dirty="0"/>
              <a:t>online resources</a:t>
            </a:r>
            <a:r>
              <a:rPr lang="en-US" sz="1600" dirty="0"/>
              <a:t> and communities that offered valuable insights and data</a:t>
            </a:r>
            <a:r>
              <a:rPr lang="en-US" sz="1600" dirty="0" smtClean="0"/>
              <a:t>.</a:t>
            </a:r>
          </a:p>
          <a:p>
            <a:pPr lvl="1">
              <a:lnSpc>
                <a:spcPct val="150000"/>
              </a:lnSpc>
            </a:pPr>
            <a:r>
              <a:rPr lang="en-US" sz="1600" dirty="0"/>
              <a:t>I would also like to thank </a:t>
            </a:r>
            <a:r>
              <a:rPr lang="en-US" sz="1600" b="1" dirty="0"/>
              <a:t>Newton School</a:t>
            </a:r>
            <a:r>
              <a:rPr lang="en-US" sz="1600" dirty="0"/>
              <a:t> for their guidance and resources that significantly contributed to my understanding and execution of this project</a:t>
            </a:r>
            <a:r>
              <a:rPr lang="en-US" sz="1600" dirty="0" smtClean="0"/>
              <a:t>.</a:t>
            </a:r>
          </a:p>
          <a:p>
            <a:pPr marL="457200" lvl="1" indent="0">
              <a:buNone/>
            </a:pPr>
            <a:endParaRPr lang="en-US" sz="1500" b="1" dirty="0" smtClean="0"/>
          </a:p>
          <a:p>
            <a:pPr marL="0" indent="0">
              <a:buNone/>
            </a:pPr>
            <a:r>
              <a:rPr lang="en-US" sz="2000" b="1" dirty="0" smtClean="0"/>
              <a:t>References:</a:t>
            </a:r>
            <a:endParaRPr lang="en-US" sz="2000" dirty="0"/>
          </a:p>
          <a:p>
            <a:pPr lvl="1">
              <a:lnSpc>
                <a:spcPct val="150000"/>
              </a:lnSpc>
              <a:buFont typeface="Arial" panose="020B0604020202020204" pitchFamily="34" charset="0"/>
              <a:buChar char="•"/>
            </a:pPr>
            <a:r>
              <a:rPr lang="en-US" sz="1600" i="1" dirty="0"/>
              <a:t>Stack Overflow</a:t>
            </a:r>
            <a:r>
              <a:rPr lang="en-US" sz="1600" dirty="0"/>
              <a:t>. (2023). Retrieved from </a:t>
            </a:r>
            <a:r>
              <a:rPr lang="en-US" sz="1600" dirty="0">
                <a:hlinkClick r:id="rId2"/>
              </a:rPr>
              <a:t>https://</a:t>
            </a:r>
            <a:r>
              <a:rPr lang="en-US" sz="1600" dirty="0" smtClean="0">
                <a:hlinkClick r:id="rId2"/>
              </a:rPr>
              <a:t>stackoverflow.com</a:t>
            </a:r>
            <a:endParaRPr lang="en-US" sz="1600" dirty="0" smtClean="0"/>
          </a:p>
          <a:p>
            <a:pPr lvl="1">
              <a:lnSpc>
                <a:spcPct val="150000"/>
              </a:lnSpc>
              <a:buFont typeface="Arial" panose="020B0604020202020204" pitchFamily="34" charset="0"/>
              <a:buChar char="•"/>
            </a:pPr>
            <a:r>
              <a:rPr lang="en-US" sz="1600" dirty="0" smtClean="0"/>
              <a:t>YouTube </a:t>
            </a:r>
            <a:r>
              <a:rPr lang="en-US" sz="1600" dirty="0"/>
              <a:t>Tutorials on Data Analysis. (2023). Retrieved from </a:t>
            </a:r>
            <a:r>
              <a:rPr lang="en-US" sz="1600" dirty="0" smtClean="0">
                <a:hlinkClick r:id="rId3"/>
              </a:rPr>
              <a:t>YouTube</a:t>
            </a:r>
            <a:endParaRPr lang="en-US" sz="1600" dirty="0" smtClean="0"/>
          </a:p>
        </p:txBody>
      </p:sp>
    </p:spTree>
    <p:extLst>
      <p:ext uri="{BB962C8B-B14F-4D97-AF65-F5344CB8AC3E}">
        <p14:creationId xmlns:p14="http://schemas.microsoft.com/office/powerpoint/2010/main" val="3830522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lh7-rt.googleusercontent.com/slidesz/AGV_vUeBvkxZ-YFroBzdHXWDS17T8YSPJ5JtUewdZuby9NbPuyWEJhujusJlM_tQeRFP_9h5PaRBJVdfZfeU1KMdzovRKSoelgL0HAaTb31Q4LdsjBaNavp1QhShTVzG08yoQm2X7sFQzen8h3yazaIifbK1NU7PUtY=s2048?key=I7sFJblfdBrUMAccDPMdT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2732" y="864469"/>
            <a:ext cx="10470523" cy="489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72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4885" y="0"/>
            <a:ext cx="6757115" cy="6858000"/>
          </a:xfrm>
          <a:prstGeom prst="rect">
            <a:avLst/>
          </a:prstGeom>
        </p:spPr>
      </p:pic>
      <p:sp>
        <p:nvSpPr>
          <p:cNvPr id="5" name="TextBox 4"/>
          <p:cNvSpPr txBox="1"/>
          <p:nvPr/>
        </p:nvSpPr>
        <p:spPr>
          <a:xfrm>
            <a:off x="755909" y="86916"/>
            <a:ext cx="4511550" cy="6407973"/>
          </a:xfrm>
          <a:prstGeom prst="rect">
            <a:avLst/>
          </a:prstGeom>
        </p:spPr>
        <p:txBody>
          <a:bodyPr wrap="square" lIns="0" tIns="0" rIns="0" bIns="0" rtlCol="0" anchor="t">
            <a:spAutoFit/>
          </a:bodyPr>
          <a:lstStyle/>
          <a:p>
            <a:pPr marL="457200" lvl="0" indent="-457200">
              <a:lnSpc>
                <a:spcPct val="150000"/>
              </a:lnSpc>
              <a:spcBef>
                <a:spcPts val="0"/>
              </a:spcBef>
              <a:spcAft>
                <a:spcPts val="0"/>
              </a:spcAft>
              <a:buSzPts val="2000"/>
              <a:buFont typeface="Wingdings" panose="05000000000000000000" pitchFamily="2" charset="2"/>
              <a:buChar char="v"/>
              <a:defRPr/>
            </a:pPr>
            <a:r>
              <a:rPr lang="en-US" sz="2000" b="1" dirty="0">
                <a:latin typeface="Times New Roman"/>
                <a:cs typeface="Times New Roman"/>
                <a:sym typeface="Times New Roman"/>
              </a:rPr>
              <a:t>About </a:t>
            </a:r>
            <a:r>
              <a:rPr lang="en-US" sz="2000" b="1" dirty="0" smtClean="0">
                <a:latin typeface="Times New Roman"/>
                <a:cs typeface="Times New Roman"/>
                <a:sym typeface="Times New Roman"/>
              </a:rPr>
              <a:t>Meta</a:t>
            </a:r>
            <a:endParaRPr lang="en-US" sz="2000" b="1" dirty="0">
              <a:latin typeface="Times New Roman"/>
              <a:cs typeface="Times New Roman"/>
              <a:sym typeface="Times New Roman"/>
            </a:endParaRPr>
          </a:p>
          <a:p>
            <a:pPr marL="457200" lvl="0" indent="-457200">
              <a:lnSpc>
                <a:spcPct val="150000"/>
              </a:lnSpc>
              <a:spcBef>
                <a:spcPts val="0"/>
              </a:spcBef>
              <a:spcAft>
                <a:spcPts val="0"/>
              </a:spcAft>
              <a:buSzPts val="2000"/>
              <a:buFont typeface="Wingdings" panose="05000000000000000000" pitchFamily="2" charset="2"/>
              <a:buChar char="v"/>
              <a:defRPr/>
            </a:pPr>
            <a:r>
              <a:rPr lang="en-US" sz="2000" b="1" dirty="0">
                <a:latin typeface="Times New Roman"/>
                <a:cs typeface="Times New Roman"/>
                <a:sym typeface="Times New Roman"/>
              </a:rPr>
              <a:t>Problem </a:t>
            </a:r>
            <a:r>
              <a:rPr lang="en-US" sz="2000" b="1" dirty="0" smtClean="0">
                <a:latin typeface="Times New Roman"/>
                <a:cs typeface="Times New Roman"/>
                <a:sym typeface="Times New Roman"/>
              </a:rPr>
              <a:t>Statement</a:t>
            </a:r>
            <a:endParaRPr lang="en-US" sz="2000" b="1" dirty="0">
              <a:latin typeface="Times New Roman"/>
              <a:cs typeface="Times New Roman"/>
              <a:sym typeface="Times New Roman"/>
            </a:endParaRPr>
          </a:p>
          <a:p>
            <a:pPr marL="457200" lvl="0" indent="-457200">
              <a:lnSpc>
                <a:spcPct val="150000"/>
              </a:lnSpc>
              <a:spcBef>
                <a:spcPts val="0"/>
              </a:spcBef>
              <a:spcAft>
                <a:spcPts val="0"/>
              </a:spcAft>
              <a:buSzPts val="2000"/>
              <a:buFont typeface="Wingdings" panose="05000000000000000000" pitchFamily="2" charset="2"/>
              <a:buChar char="v"/>
              <a:defRPr/>
            </a:pPr>
            <a:r>
              <a:rPr lang="en-US" sz="2000" b="1" dirty="0" smtClean="0">
                <a:latin typeface="Times New Roman"/>
                <a:cs typeface="Times New Roman"/>
                <a:sym typeface="Times New Roman"/>
              </a:rPr>
              <a:t>Schema</a:t>
            </a:r>
            <a:endParaRPr lang="en-US" sz="2000" b="1" dirty="0">
              <a:latin typeface="Times New Roman"/>
              <a:cs typeface="Times New Roman"/>
              <a:sym typeface="Times New Roman"/>
            </a:endParaRPr>
          </a:p>
          <a:p>
            <a:pPr marL="457200" lvl="0" indent="-457200">
              <a:lnSpc>
                <a:spcPct val="150000"/>
              </a:lnSpc>
              <a:spcBef>
                <a:spcPts val="0"/>
              </a:spcBef>
              <a:spcAft>
                <a:spcPts val="0"/>
              </a:spcAft>
              <a:buSzPts val="2000"/>
              <a:buFont typeface="Wingdings" panose="05000000000000000000" pitchFamily="2" charset="2"/>
              <a:buChar char="v"/>
              <a:defRPr/>
            </a:pPr>
            <a:r>
              <a:rPr lang="en-US" sz="2000" b="1" dirty="0">
                <a:latin typeface="Times New Roman"/>
                <a:cs typeface="Times New Roman"/>
                <a:sym typeface="Times New Roman"/>
              </a:rPr>
              <a:t>Data </a:t>
            </a:r>
            <a:r>
              <a:rPr lang="en-US" sz="2000" b="1" dirty="0" smtClean="0">
                <a:latin typeface="Times New Roman"/>
                <a:cs typeface="Times New Roman"/>
                <a:sym typeface="Times New Roman"/>
              </a:rPr>
              <a:t>Overview</a:t>
            </a:r>
            <a:endParaRPr lang="en-US" sz="2000" b="1" dirty="0">
              <a:latin typeface="Times New Roman"/>
              <a:cs typeface="Times New Roman"/>
              <a:sym typeface="Times New Roman"/>
            </a:endParaRPr>
          </a:p>
          <a:p>
            <a:pPr marL="457200" lvl="0" indent="-457200">
              <a:lnSpc>
                <a:spcPct val="150000"/>
              </a:lnSpc>
              <a:spcBef>
                <a:spcPts val="0"/>
              </a:spcBef>
              <a:spcAft>
                <a:spcPts val="0"/>
              </a:spcAft>
              <a:buSzPts val="2000"/>
              <a:buFont typeface="Wingdings" panose="05000000000000000000" pitchFamily="2" charset="2"/>
              <a:buChar char="v"/>
              <a:defRPr/>
            </a:pPr>
            <a:r>
              <a:rPr lang="en-US" sz="2000" b="1" dirty="0" smtClean="0">
                <a:latin typeface="Times New Roman"/>
                <a:cs typeface="Times New Roman"/>
                <a:sym typeface="Times New Roman"/>
              </a:rPr>
              <a:t>Approach</a:t>
            </a:r>
            <a:endParaRPr lang="en-US" sz="2000" b="1" dirty="0">
              <a:latin typeface="Times New Roman"/>
              <a:cs typeface="Times New Roman"/>
              <a:sym typeface="Times New Roman"/>
            </a:endParaRPr>
          </a:p>
          <a:p>
            <a:pPr marL="457200" lvl="0" indent="-457200">
              <a:lnSpc>
                <a:spcPct val="150000"/>
              </a:lnSpc>
              <a:spcBef>
                <a:spcPts val="0"/>
              </a:spcBef>
              <a:spcAft>
                <a:spcPts val="0"/>
              </a:spcAft>
              <a:buSzPts val="2000"/>
              <a:buFont typeface="Wingdings" panose="05000000000000000000" pitchFamily="2" charset="2"/>
              <a:buChar char="v"/>
              <a:defRPr/>
            </a:pPr>
            <a:r>
              <a:rPr lang="en-US" sz="2000" b="1" dirty="0">
                <a:latin typeface="Times New Roman"/>
                <a:cs typeface="Times New Roman"/>
                <a:sym typeface="Times New Roman"/>
              </a:rPr>
              <a:t>Key Metrics </a:t>
            </a:r>
            <a:endParaRPr lang="en-US" sz="2000" b="1" dirty="0" smtClean="0">
              <a:latin typeface="Times New Roman"/>
              <a:cs typeface="Times New Roman"/>
              <a:sym typeface="Times New Roman"/>
            </a:endParaRPr>
          </a:p>
          <a:p>
            <a:pPr marL="457200" lvl="0" indent="-457200">
              <a:lnSpc>
                <a:spcPct val="150000"/>
              </a:lnSpc>
              <a:spcBef>
                <a:spcPts val="0"/>
              </a:spcBef>
              <a:spcAft>
                <a:spcPts val="0"/>
              </a:spcAft>
              <a:buSzPts val="2000"/>
              <a:buFont typeface="Wingdings" panose="05000000000000000000" pitchFamily="2" charset="2"/>
              <a:buChar char="v"/>
              <a:defRPr/>
            </a:pPr>
            <a:r>
              <a:rPr lang="en-US" sz="2000" b="1" dirty="0" smtClean="0">
                <a:latin typeface="Times New Roman"/>
                <a:cs typeface="Times New Roman"/>
                <a:sym typeface="Times New Roman"/>
              </a:rPr>
              <a:t>User </a:t>
            </a:r>
            <a:r>
              <a:rPr lang="en-US" sz="2000" b="1" dirty="0">
                <a:latin typeface="Times New Roman"/>
                <a:cs typeface="Times New Roman"/>
                <a:sym typeface="Times New Roman"/>
              </a:rPr>
              <a:t>Classification </a:t>
            </a:r>
          </a:p>
          <a:p>
            <a:pPr marL="457200" lvl="0" indent="-457200">
              <a:lnSpc>
                <a:spcPct val="150000"/>
              </a:lnSpc>
              <a:spcBef>
                <a:spcPts val="0"/>
              </a:spcBef>
              <a:spcAft>
                <a:spcPts val="0"/>
              </a:spcAft>
              <a:buSzPts val="2000"/>
              <a:buFont typeface="Wingdings" panose="05000000000000000000" pitchFamily="2" charset="2"/>
              <a:buChar char="v"/>
              <a:defRPr/>
            </a:pPr>
            <a:r>
              <a:rPr lang="en-US" sz="2000" b="1" dirty="0" smtClean="0">
                <a:latin typeface="Times New Roman"/>
                <a:cs typeface="Times New Roman"/>
                <a:sym typeface="Times New Roman"/>
              </a:rPr>
              <a:t>Avg. Likes for Tags</a:t>
            </a:r>
            <a:endParaRPr lang="en-US" sz="2000" b="1" dirty="0">
              <a:latin typeface="Times New Roman"/>
              <a:cs typeface="Times New Roman"/>
              <a:sym typeface="Times New Roman"/>
            </a:endParaRPr>
          </a:p>
          <a:p>
            <a:pPr marL="457200" lvl="0" indent="-457200">
              <a:lnSpc>
                <a:spcPct val="150000"/>
              </a:lnSpc>
              <a:spcBef>
                <a:spcPts val="0"/>
              </a:spcBef>
              <a:spcAft>
                <a:spcPts val="0"/>
              </a:spcAft>
              <a:buSzPts val="2000"/>
              <a:buFont typeface="Wingdings" panose="05000000000000000000" pitchFamily="2" charset="2"/>
              <a:buChar char="v"/>
              <a:defRPr/>
            </a:pPr>
            <a:r>
              <a:rPr lang="en-US" sz="2000" b="1" dirty="0">
                <a:latin typeface="Times New Roman" panose="02020603050405020304" pitchFamily="18" charset="0"/>
                <a:cs typeface="Times New Roman" panose="02020603050405020304" pitchFamily="18" charset="0"/>
              </a:rPr>
              <a:t>TOP engaged user based on likes comments and </a:t>
            </a:r>
            <a:r>
              <a:rPr lang="en-US" sz="2000" b="1" dirty="0" smtClean="0">
                <a:latin typeface="Times New Roman" panose="02020603050405020304" pitchFamily="18" charset="0"/>
                <a:cs typeface="Times New Roman" panose="02020603050405020304" pitchFamily="18" charset="0"/>
              </a:rPr>
              <a:t>followers</a:t>
            </a:r>
            <a:endParaRPr lang="en-US" sz="2000" b="1" dirty="0">
              <a:latin typeface="Times New Roman" panose="02020603050405020304" pitchFamily="18" charset="0"/>
              <a:cs typeface="Times New Roman" panose="02020603050405020304" pitchFamily="18" charset="0"/>
              <a:sym typeface="Times New Roman"/>
            </a:endParaRPr>
          </a:p>
          <a:p>
            <a:pPr marL="457200" lvl="0" indent="-457200">
              <a:lnSpc>
                <a:spcPct val="150000"/>
              </a:lnSpc>
              <a:spcBef>
                <a:spcPts val="0"/>
              </a:spcBef>
              <a:spcAft>
                <a:spcPts val="0"/>
              </a:spcAft>
              <a:buSzPts val="2000"/>
              <a:buFont typeface="Wingdings" panose="05000000000000000000" pitchFamily="2" charset="2"/>
              <a:buChar char="v"/>
              <a:defRPr/>
            </a:pPr>
            <a:r>
              <a:rPr lang="en-US" sz="2000" b="1" dirty="0">
                <a:latin typeface="Castellar" panose="020A0402060406010301" pitchFamily="18" charset="0"/>
              </a:rPr>
              <a:t> </a:t>
            </a:r>
            <a:r>
              <a:rPr lang="en-US" sz="2000" b="1" dirty="0">
                <a:latin typeface="Times New Roman" panose="02020603050405020304" pitchFamily="18" charset="0"/>
                <a:cs typeface="Times New Roman" panose="02020603050405020304" pitchFamily="18" charset="0"/>
              </a:rPr>
              <a:t>Likes Comments and Tags of each </a:t>
            </a:r>
            <a:r>
              <a:rPr lang="en-US" sz="2000" b="1" dirty="0" smtClean="0">
                <a:latin typeface="Times New Roman" panose="02020603050405020304" pitchFamily="18" charset="0"/>
                <a:cs typeface="Times New Roman" panose="02020603050405020304" pitchFamily="18" charset="0"/>
              </a:rPr>
              <a:t>users</a:t>
            </a:r>
            <a:endParaRPr lang="en-US" sz="2000" b="1" dirty="0" smtClean="0">
              <a:latin typeface="Times New Roman"/>
              <a:cs typeface="Times New Roman"/>
              <a:sym typeface="Times New Roman"/>
            </a:endParaRPr>
          </a:p>
          <a:p>
            <a:pPr marL="457200" lvl="0" indent="-457200">
              <a:lnSpc>
                <a:spcPct val="150000"/>
              </a:lnSpc>
              <a:spcBef>
                <a:spcPts val="0"/>
              </a:spcBef>
              <a:spcAft>
                <a:spcPts val="0"/>
              </a:spcAft>
              <a:buSzPts val="2000"/>
              <a:buFont typeface="Wingdings" panose="05000000000000000000" pitchFamily="2" charset="2"/>
              <a:buChar char="v"/>
              <a:defRPr/>
            </a:pPr>
            <a:r>
              <a:rPr lang="en-US" sz="2000" b="1" dirty="0" smtClean="0">
                <a:latin typeface="Times New Roman"/>
                <a:cs typeface="Times New Roman"/>
                <a:sym typeface="Times New Roman"/>
              </a:rPr>
              <a:t>Recommendation </a:t>
            </a:r>
            <a:endParaRPr lang="en-US" sz="2000" b="1" dirty="0">
              <a:latin typeface="Times New Roman"/>
              <a:cs typeface="Times New Roman"/>
              <a:sym typeface="Times New Roman"/>
            </a:endParaRPr>
          </a:p>
          <a:p>
            <a:pPr marL="457200" lvl="0" indent="-457200">
              <a:lnSpc>
                <a:spcPct val="150000"/>
              </a:lnSpc>
              <a:spcBef>
                <a:spcPts val="0"/>
              </a:spcBef>
              <a:spcAft>
                <a:spcPts val="0"/>
              </a:spcAft>
              <a:buSzPts val="2000"/>
              <a:buFont typeface="Wingdings" panose="05000000000000000000" pitchFamily="2" charset="2"/>
              <a:buChar char="v"/>
              <a:defRPr/>
            </a:pPr>
            <a:r>
              <a:rPr lang="en-US" sz="2000" b="1" dirty="0" smtClean="0">
                <a:latin typeface="Times New Roman"/>
                <a:cs typeface="Times New Roman"/>
                <a:sym typeface="Times New Roman"/>
              </a:rPr>
              <a:t>Conclusion</a:t>
            </a:r>
            <a:endParaRPr lang="en-US" sz="2000" b="1" dirty="0">
              <a:latin typeface="Times New Roman"/>
              <a:cs typeface="Times New Roman"/>
              <a:sym typeface="Times New Roman"/>
            </a:endParaRPr>
          </a:p>
        </p:txBody>
      </p:sp>
    </p:spTree>
    <p:extLst>
      <p:ext uri="{BB962C8B-B14F-4D97-AF65-F5344CB8AC3E}">
        <p14:creationId xmlns:p14="http://schemas.microsoft.com/office/powerpoint/2010/main" val="72263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5626" y="199353"/>
            <a:ext cx="4810796" cy="801858"/>
          </a:xfrm>
        </p:spPr>
        <p:txBody>
          <a:bodyPr>
            <a:normAutofit/>
          </a:bodyPr>
          <a:lstStyle/>
          <a:p>
            <a:pPr algn="ctr"/>
            <a:r>
              <a:rPr lang="en-US" b="1" dirty="0" smtClean="0">
                <a:solidFill>
                  <a:srgbClr val="002060"/>
                </a:solidFill>
                <a:latin typeface="Castellar" panose="020A0402060406010301" pitchFamily="18" charset="0"/>
              </a:rPr>
              <a:t>About </a:t>
            </a:r>
            <a:r>
              <a:rPr lang="en-US" b="1" dirty="0" smtClean="0">
                <a:solidFill>
                  <a:srgbClr val="002060"/>
                </a:solidFill>
                <a:latin typeface="Castellar" panose="020A0402060406010301" pitchFamily="18" charset="0"/>
              </a:rPr>
              <a:t>META</a:t>
            </a:r>
            <a:endParaRPr lang="en-US" b="1" dirty="0">
              <a:solidFill>
                <a:srgbClr val="002060"/>
              </a:solidFill>
              <a:latin typeface="Castellar" panose="020A0402060406010301" pitchFamily="18" charset="0"/>
            </a:endParaRPr>
          </a:p>
        </p:txBody>
      </p:sp>
      <p:sp>
        <p:nvSpPr>
          <p:cNvPr id="3" name="Content Placeholder 2"/>
          <p:cNvSpPr>
            <a:spLocks noGrp="1"/>
          </p:cNvSpPr>
          <p:nvPr>
            <p:ph idx="1"/>
          </p:nvPr>
        </p:nvSpPr>
        <p:spPr>
          <a:xfrm>
            <a:off x="6516710" y="1121391"/>
            <a:ext cx="5507865" cy="5736609"/>
          </a:xfrm>
        </p:spPr>
        <p:txBody>
          <a:bodyPr>
            <a:normAutofit/>
          </a:bodyPr>
          <a:lstStyle/>
          <a:p>
            <a:pPr marL="0" indent="0">
              <a:buNone/>
            </a:pPr>
            <a:r>
              <a:rPr lang="en-US" sz="2000" b="1" dirty="0"/>
              <a:t>Meta Platforms Inc. (formerly Facebook) is a global technology company focused on building the future of digital connectivity through social media, artificial intelligence, and virtual reality. Founded by Mark Zuckerberg in 2004, Meta owns some of the world’s most popular platforms, including Facebook, Instagram, WhatsApp, and Messenger, with a combined user base of over 3 billion people. The company is heavily investing in AI, augmented reality (AR), and virtual reality (VR) through its Reality Labs division, aiming to create immersive experiences and shape the future of the metaverse. With innovations like the Meta Quest VR headsets and advancements in AI-driven content and advertising, Meta continues to revolutionize digital interaction and redefine the way people connect globally.</a:t>
            </a:r>
            <a:endParaRPr lang="en-US" sz="17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027"/>
            <a:ext cx="6297768" cy="6831973"/>
          </a:xfrm>
          <a:prstGeom prst="rect">
            <a:avLst/>
          </a:prstGeom>
        </p:spPr>
      </p:pic>
    </p:spTree>
    <p:extLst>
      <p:ext uri="{BB962C8B-B14F-4D97-AF65-F5344CB8AC3E}">
        <p14:creationId xmlns:p14="http://schemas.microsoft.com/office/powerpoint/2010/main" val="2350115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9738" y="5189500"/>
            <a:ext cx="11181399" cy="1352965"/>
          </a:xfrm>
        </p:spPr>
        <p:txBody>
          <a:bodyPr>
            <a:normAutofit/>
          </a:bodyPr>
          <a:lstStyle/>
          <a:p>
            <a:pPr marL="0" indent="0">
              <a:buNone/>
            </a:pPr>
            <a:r>
              <a:rPr lang="en-US" sz="1800" dirty="0"/>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a:t>
            </a:r>
            <a:r>
              <a:rPr lang="en-US" sz="1800" dirty="0" smtClean="0"/>
              <a:t>objectives</a:t>
            </a:r>
            <a:endParaRPr lang="en-US" sz="1800" dirty="0"/>
          </a:p>
        </p:txBody>
      </p:sp>
      <p:sp>
        <p:nvSpPr>
          <p:cNvPr id="4" name="Title 3"/>
          <p:cNvSpPr>
            <a:spLocks noGrp="1"/>
          </p:cNvSpPr>
          <p:nvPr>
            <p:ph type="title"/>
          </p:nvPr>
        </p:nvSpPr>
        <p:spPr>
          <a:xfrm>
            <a:off x="2256414" y="4263752"/>
            <a:ext cx="7078156" cy="705962"/>
          </a:xfrm>
          <a:prstGeom prst="rect">
            <a:avLst/>
          </a:prstGeom>
        </p:spPr>
        <p:txBody>
          <a:bodyPr wrap="none">
            <a:spAutoFit/>
          </a:bodyPr>
          <a:lstStyle/>
          <a:p>
            <a:pPr algn="ctr"/>
            <a:r>
              <a:rPr lang="en-US" b="1" dirty="0">
                <a:solidFill>
                  <a:srgbClr val="002060"/>
                </a:solidFill>
                <a:latin typeface="Castellar" panose="020A0402060406010301" pitchFamily="18" charset="0"/>
              </a:rPr>
              <a:t>P</a:t>
            </a:r>
            <a:r>
              <a:rPr lang="en-US" b="1" dirty="0" smtClean="0">
                <a:solidFill>
                  <a:srgbClr val="002060"/>
                </a:solidFill>
                <a:latin typeface="Castellar" panose="020A0402060406010301" pitchFamily="18" charset="0"/>
              </a:rPr>
              <a:t>roblem Statement:</a:t>
            </a:r>
            <a:endParaRPr lang="en-US" b="1" dirty="0">
              <a:solidFill>
                <a:srgbClr val="002060"/>
              </a:solidFill>
              <a:latin typeface="Castellar" panose="020A0402060406010301"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7324"/>
          <a:stretch/>
        </p:blipFill>
        <p:spPr>
          <a:xfrm>
            <a:off x="1738647" y="82082"/>
            <a:ext cx="8113691" cy="3961884"/>
          </a:xfrm>
          <a:prstGeom prst="rect">
            <a:avLst/>
          </a:prstGeom>
        </p:spPr>
      </p:pic>
    </p:spTree>
    <p:extLst>
      <p:ext uri="{BB962C8B-B14F-4D97-AF65-F5344CB8AC3E}">
        <p14:creationId xmlns:p14="http://schemas.microsoft.com/office/powerpoint/2010/main" val="391975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7443" y="56033"/>
            <a:ext cx="3206840" cy="781094"/>
          </a:xfrm>
        </p:spPr>
        <p:txBody>
          <a:bodyPr/>
          <a:lstStyle/>
          <a:p>
            <a:pPr algn="ctr"/>
            <a:r>
              <a:rPr lang="en-US" b="1" dirty="0" smtClean="0">
                <a:solidFill>
                  <a:srgbClr val="002060"/>
                </a:solidFill>
                <a:latin typeface="Castellar" panose="020A0402060406010301" pitchFamily="18" charset="0"/>
              </a:rPr>
              <a:t>SCHEMA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8517" y="837127"/>
            <a:ext cx="7143483" cy="602087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87" y="56033"/>
            <a:ext cx="4816699" cy="6801967"/>
          </a:xfrm>
          <a:prstGeom prst="rect">
            <a:avLst/>
          </a:prstGeom>
        </p:spPr>
      </p:pic>
    </p:spTree>
    <p:extLst>
      <p:ext uri="{BB962C8B-B14F-4D97-AF65-F5344CB8AC3E}">
        <p14:creationId xmlns:p14="http://schemas.microsoft.com/office/powerpoint/2010/main" val="331217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031" y="188590"/>
            <a:ext cx="5777660" cy="716201"/>
          </a:xfrm>
        </p:spPr>
        <p:txBody>
          <a:bodyPr>
            <a:noAutofit/>
          </a:bodyPr>
          <a:lstStyle/>
          <a:p>
            <a:pPr algn="ctr"/>
            <a:r>
              <a:rPr lang="en-US" b="1" dirty="0">
                <a:solidFill>
                  <a:srgbClr val="002060"/>
                </a:solidFill>
                <a:latin typeface="Castellar" panose="020A0402060406010301" pitchFamily="18" charset="0"/>
              </a:rPr>
              <a:t>Data Overview</a:t>
            </a:r>
          </a:p>
        </p:txBody>
      </p:sp>
      <p:sp>
        <p:nvSpPr>
          <p:cNvPr id="3" name="Content Placeholder 2"/>
          <p:cNvSpPr>
            <a:spLocks noGrp="1"/>
          </p:cNvSpPr>
          <p:nvPr>
            <p:ph idx="1"/>
          </p:nvPr>
        </p:nvSpPr>
        <p:spPr>
          <a:xfrm>
            <a:off x="5743977" y="1414465"/>
            <a:ext cx="6358309" cy="1032521"/>
          </a:xfrm>
        </p:spPr>
        <p:txBody>
          <a:bodyPr>
            <a:noAutofit/>
          </a:bodyPr>
          <a:lstStyle/>
          <a:p>
            <a:pPr marL="0" indent="0">
              <a:buNone/>
            </a:pPr>
            <a:r>
              <a:rPr lang="en-US" sz="1600" dirty="0"/>
              <a:t>The dataset represents an </a:t>
            </a:r>
            <a:r>
              <a:rPr lang="en-US" sz="1600" dirty="0" smtClean="0"/>
              <a:t>Facebook</a:t>
            </a:r>
            <a:r>
              <a:rPr lang="en-US" sz="1600" dirty="0" smtClean="0"/>
              <a:t>-like </a:t>
            </a:r>
            <a:r>
              <a:rPr lang="en-US" sz="1600" dirty="0"/>
              <a:t>social media platform and includes user activity data such as posts, comments, likes, follows, and tags. It helps analyze engagement trends and user behavior.</a:t>
            </a:r>
          </a:p>
        </p:txBody>
      </p:sp>
      <p:sp>
        <p:nvSpPr>
          <p:cNvPr id="4" name="Rectangle 3"/>
          <p:cNvSpPr/>
          <p:nvPr/>
        </p:nvSpPr>
        <p:spPr>
          <a:xfrm>
            <a:off x="7604488" y="988047"/>
            <a:ext cx="2146100" cy="400110"/>
          </a:xfrm>
          <a:prstGeom prst="rect">
            <a:avLst/>
          </a:prstGeom>
        </p:spPr>
        <p:txBody>
          <a:bodyPr wrap="none">
            <a:spAutoFit/>
          </a:bodyPr>
          <a:lstStyle/>
          <a:p>
            <a:r>
              <a:rPr lang="en-US" sz="2000" b="1" dirty="0"/>
              <a:t>Dataset Summary</a:t>
            </a:r>
            <a:r>
              <a:rPr lang="en-US" sz="2000" dirty="0"/>
              <a:t>:</a:t>
            </a:r>
          </a:p>
        </p:txBody>
      </p:sp>
      <p:sp>
        <p:nvSpPr>
          <p:cNvPr id="10" name="Rectangle 9"/>
          <p:cNvSpPr/>
          <p:nvPr/>
        </p:nvSpPr>
        <p:spPr>
          <a:xfrm>
            <a:off x="7604488" y="2303000"/>
            <a:ext cx="1911998" cy="400110"/>
          </a:xfrm>
          <a:prstGeom prst="rect">
            <a:avLst/>
          </a:prstGeom>
        </p:spPr>
        <p:txBody>
          <a:bodyPr wrap="none">
            <a:spAutoFit/>
          </a:bodyPr>
          <a:lstStyle/>
          <a:p>
            <a:r>
              <a:rPr lang="en-US" sz="2000" b="1" dirty="0"/>
              <a:t>Key Data Points</a:t>
            </a:r>
            <a:r>
              <a:rPr lang="en-US" sz="2000" dirty="0"/>
              <a:t>:</a:t>
            </a:r>
          </a:p>
        </p:txBody>
      </p:sp>
      <p:sp>
        <p:nvSpPr>
          <p:cNvPr id="11" name="Content Placeholder 2"/>
          <p:cNvSpPr txBox="1">
            <a:spLocks/>
          </p:cNvSpPr>
          <p:nvPr/>
        </p:nvSpPr>
        <p:spPr>
          <a:xfrm>
            <a:off x="5743976" y="2703109"/>
            <a:ext cx="6297769" cy="36461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b="1" dirty="0" smtClean="0"/>
              <a:t>User </a:t>
            </a:r>
            <a:r>
              <a:rPr lang="en-US" sz="1600" b="1" dirty="0"/>
              <a:t>Activity:</a:t>
            </a:r>
            <a:r>
              <a:rPr lang="en-US" sz="1600" dirty="0"/>
              <a:t> Tracks users, their posts, likes, and comments</a:t>
            </a:r>
            <a:r>
              <a:rPr lang="en-US" sz="1600" dirty="0" smtClean="0"/>
              <a:t>.</a:t>
            </a:r>
          </a:p>
          <a:p>
            <a:r>
              <a:rPr lang="en-US" sz="1600" b="1" dirty="0"/>
              <a:t>Engagement Metrics:</a:t>
            </a:r>
            <a:r>
              <a:rPr lang="en-US" sz="1600" dirty="0"/>
              <a:t> Number of likes, comments, and follows</a:t>
            </a:r>
            <a:r>
              <a:rPr lang="en-US" sz="1600" dirty="0" smtClean="0"/>
              <a:t>.</a:t>
            </a:r>
          </a:p>
          <a:p>
            <a:r>
              <a:rPr lang="en-US" sz="1600" b="1" dirty="0"/>
              <a:t>Content Categorization:</a:t>
            </a:r>
            <a:r>
              <a:rPr lang="en-US" sz="1600" dirty="0"/>
              <a:t> Uses tags to classify photos</a:t>
            </a:r>
            <a:r>
              <a:rPr lang="en-US" sz="1600" dirty="0" smtClean="0"/>
              <a:t>.</a:t>
            </a:r>
          </a:p>
          <a:p>
            <a:r>
              <a:rPr lang="en-US" sz="1600" b="1" dirty="0"/>
              <a:t>Social Graph:</a:t>
            </a:r>
            <a:r>
              <a:rPr lang="en-US" sz="1600" dirty="0"/>
              <a:t> Captures user connections through follows</a:t>
            </a:r>
            <a:r>
              <a:rPr lang="en-US" sz="1600" dirty="0" smtClean="0"/>
              <a:t>.</a:t>
            </a:r>
          </a:p>
          <a:p>
            <a:r>
              <a:rPr lang="en-US" altLang="en-US" sz="1600" dirty="0" smtClean="0">
                <a:solidFill>
                  <a:schemeClr val="bg2">
                    <a:lumMod val="25000"/>
                  </a:schemeClr>
                </a:solidFill>
                <a:latin typeface="Calibri (Body)"/>
              </a:rPr>
              <a:t>The dataset contains </a:t>
            </a:r>
            <a:r>
              <a:rPr lang="en-US" altLang="en-US" sz="1600" b="1" dirty="0" smtClean="0">
                <a:solidFill>
                  <a:schemeClr val="bg2">
                    <a:lumMod val="25000"/>
                  </a:schemeClr>
                </a:solidFill>
                <a:latin typeface="Calibri (Body)"/>
              </a:rPr>
              <a:t>7 tables</a:t>
            </a:r>
            <a:r>
              <a:rPr lang="en-US" altLang="en-US" sz="1600" dirty="0" smtClean="0">
                <a:solidFill>
                  <a:schemeClr val="bg2">
                    <a:lumMod val="25000"/>
                  </a:schemeClr>
                </a:solidFill>
                <a:latin typeface="Calibri (Body)"/>
              </a:rPr>
              <a:t>: users, comments, likes, photos, photo tags, tags, and follows.   </a:t>
            </a:r>
          </a:p>
          <a:p>
            <a:r>
              <a:rPr lang="en-US" altLang="en-US" sz="1600" dirty="0" smtClean="0">
                <a:latin typeface="Calibri (Body)"/>
              </a:rPr>
              <a:t>Total </a:t>
            </a:r>
            <a:r>
              <a:rPr lang="en-US" altLang="en-US" sz="1600" dirty="0">
                <a:latin typeface="Calibri (Body)"/>
              </a:rPr>
              <a:t>number of users: </a:t>
            </a:r>
            <a:r>
              <a:rPr lang="en-US" altLang="en-US" sz="1600" b="1" dirty="0">
                <a:latin typeface="Calibri (Body)"/>
              </a:rPr>
              <a:t>100</a:t>
            </a:r>
            <a:r>
              <a:rPr lang="en-US" altLang="en-US" sz="1600" dirty="0" smtClean="0">
                <a:latin typeface="Calibri (Body)"/>
              </a:rPr>
              <a:t>.</a:t>
            </a:r>
          </a:p>
          <a:p>
            <a:r>
              <a:rPr lang="en-US" altLang="en-US" sz="1600" dirty="0" smtClean="0">
                <a:latin typeface="Calibri (Body)"/>
              </a:rPr>
              <a:t>To</a:t>
            </a:r>
            <a:r>
              <a:rPr lang="en-US" altLang="en-US" sz="1600" dirty="0">
                <a:latin typeface="Calibri (Body)"/>
              </a:rPr>
              <a:t>tal posts made so far: </a:t>
            </a:r>
            <a:r>
              <a:rPr lang="en-US" altLang="en-US" sz="1600" b="1" dirty="0">
                <a:latin typeface="Calibri (Body)"/>
              </a:rPr>
              <a:t>257</a:t>
            </a:r>
            <a:r>
              <a:rPr lang="en-US" altLang="en-US" sz="1600" dirty="0" smtClean="0">
                <a:latin typeface="Calibri (Body)"/>
              </a:rPr>
              <a:t>.</a:t>
            </a:r>
          </a:p>
          <a:p>
            <a:r>
              <a:rPr lang="en-US" altLang="en-US" sz="1600" dirty="0" smtClean="0">
                <a:latin typeface="Calibri (Body)"/>
              </a:rPr>
              <a:t>To</a:t>
            </a:r>
            <a:r>
              <a:rPr lang="en-US" altLang="en-US" sz="1600" dirty="0">
                <a:latin typeface="Calibri (Body)"/>
              </a:rPr>
              <a:t>tal posts made so far: </a:t>
            </a:r>
            <a:r>
              <a:rPr lang="en-US" altLang="en-US" sz="1600" b="1" dirty="0">
                <a:latin typeface="Calibri (Body)"/>
              </a:rPr>
              <a:t>257</a:t>
            </a:r>
            <a:r>
              <a:rPr lang="en-US" altLang="en-US" sz="1600" dirty="0" smtClean="0">
                <a:latin typeface="Calibri (Body)"/>
              </a:rPr>
              <a:t>.</a:t>
            </a:r>
          </a:p>
          <a:p>
            <a:r>
              <a:rPr lang="en-US" altLang="en-US" sz="1600" dirty="0" smtClean="0">
                <a:latin typeface="Calibri (Body)"/>
              </a:rPr>
              <a:t>Total </a:t>
            </a:r>
            <a:r>
              <a:rPr lang="en-US" altLang="en-US" sz="1600" dirty="0">
                <a:latin typeface="Calibri (Body)"/>
              </a:rPr>
              <a:t>comments on all posts: </a:t>
            </a:r>
            <a:r>
              <a:rPr lang="en-US" altLang="en-US" sz="1600" b="1" dirty="0">
                <a:latin typeface="Calibri (Body)"/>
              </a:rPr>
              <a:t>7,488</a:t>
            </a:r>
            <a:endParaRPr lang="en-US" altLang="en-US" sz="1600" dirty="0">
              <a:latin typeface="Calibri (Body)"/>
            </a:endParaRPr>
          </a:p>
          <a:p>
            <a:endParaRPr lang="en-US" altLang="en-US" sz="1600" dirty="0">
              <a:latin typeface="Calibri (Body)"/>
            </a:endParaRPr>
          </a:p>
          <a:p>
            <a:endParaRPr lang="en-US" altLang="en-US" sz="1600" dirty="0" smtClean="0">
              <a:latin typeface="Calibri (Body)"/>
            </a:endParaRPr>
          </a:p>
          <a:p>
            <a:endParaRPr lang="en-US" altLang="en-US" sz="1600" dirty="0" smtClean="0">
              <a:latin typeface="Calibri (Body)"/>
            </a:endParaRPr>
          </a:p>
          <a:p>
            <a:endParaRPr lang="en-US" altLang="en-US" sz="1600" dirty="0">
              <a:latin typeface="Calibri (Body)"/>
            </a:endParaRPr>
          </a:p>
          <a:p>
            <a:endParaRPr lang="en-US" altLang="en-US" sz="1600" dirty="0" smtClean="0">
              <a:solidFill>
                <a:schemeClr val="bg2">
                  <a:lumMod val="25000"/>
                </a:schemeClr>
              </a:solidFill>
              <a:latin typeface="Calibri (Body)"/>
            </a:endParaRPr>
          </a:p>
          <a:p>
            <a:endParaRPr lang="en-US" altLang="en-US" sz="1600" dirty="0" smtClean="0">
              <a:solidFill>
                <a:schemeClr val="bg2">
                  <a:lumMod val="25000"/>
                </a:schemeClr>
              </a:solidFill>
              <a:latin typeface="Calibri (Body)"/>
            </a:endParaRPr>
          </a:p>
          <a:p>
            <a:endParaRPr lang="en-US" sz="1600" dirty="0" smtClean="0"/>
          </a:p>
          <a:p>
            <a:endParaRPr lang="en-US" sz="1600" dirty="0" smtClean="0"/>
          </a:p>
          <a:p>
            <a:endParaRPr lang="en-US" sz="1600"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3" y="188589"/>
            <a:ext cx="4898925" cy="6456909"/>
          </a:xfrm>
          <a:prstGeom prst="rect">
            <a:avLst/>
          </a:prstGeom>
        </p:spPr>
      </p:pic>
    </p:spTree>
    <p:extLst>
      <p:ext uri="{BB962C8B-B14F-4D97-AF65-F5344CB8AC3E}">
        <p14:creationId xmlns:p14="http://schemas.microsoft.com/office/powerpoint/2010/main" val="1588027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2298" y="193768"/>
            <a:ext cx="4056846" cy="780012"/>
          </a:xfrm>
        </p:spPr>
        <p:txBody>
          <a:bodyPr>
            <a:normAutofit/>
          </a:bodyPr>
          <a:lstStyle/>
          <a:p>
            <a:pPr algn="ctr"/>
            <a:r>
              <a:rPr lang="en-US" b="1" dirty="0" smtClean="0">
                <a:solidFill>
                  <a:srgbClr val="002060"/>
                </a:solidFill>
                <a:latin typeface="Castellar" panose="020A0402060406010301" pitchFamily="18" charset="0"/>
              </a:rPr>
              <a:t>Approach</a:t>
            </a:r>
            <a:endParaRPr lang="en-US" b="1" dirty="0">
              <a:solidFill>
                <a:srgbClr val="002060"/>
              </a:solidFill>
              <a:latin typeface="Castellar" panose="020A0402060406010301"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326" y="1028515"/>
            <a:ext cx="4906851" cy="3130397"/>
          </a:xfrm>
          <a:prstGeom prst="rect">
            <a:avLst/>
          </a:prstGeom>
        </p:spPr>
      </p:pic>
      <p:sp>
        <p:nvSpPr>
          <p:cNvPr id="5" name="Rectangle 4"/>
          <p:cNvSpPr/>
          <p:nvPr/>
        </p:nvSpPr>
        <p:spPr>
          <a:xfrm>
            <a:off x="321972" y="1262795"/>
            <a:ext cx="3090929" cy="707886"/>
          </a:xfrm>
          <a:prstGeom prst="rect">
            <a:avLst/>
          </a:prstGeom>
        </p:spPr>
        <p:txBody>
          <a:bodyPr wrap="square">
            <a:spAutoFit/>
          </a:bodyPr>
          <a:lstStyle/>
          <a:p>
            <a:r>
              <a:rPr lang="en-US" sz="2000" b="1" dirty="0" smtClean="0"/>
              <a:t>1. Understanding Problem </a:t>
            </a:r>
            <a:r>
              <a:rPr lang="en-US" sz="2000" b="1" dirty="0"/>
              <a:t>Statement</a:t>
            </a:r>
          </a:p>
        </p:txBody>
      </p:sp>
      <p:sp>
        <p:nvSpPr>
          <p:cNvPr id="6" name="Rectangle 5"/>
          <p:cNvSpPr/>
          <p:nvPr/>
        </p:nvSpPr>
        <p:spPr>
          <a:xfrm>
            <a:off x="339143" y="1917067"/>
            <a:ext cx="3090930" cy="830997"/>
          </a:xfrm>
          <a:prstGeom prst="rect">
            <a:avLst/>
          </a:prstGeom>
        </p:spPr>
        <p:txBody>
          <a:bodyPr wrap="square">
            <a:spAutoFit/>
          </a:bodyPr>
          <a:lstStyle/>
          <a:p>
            <a:r>
              <a:rPr lang="en-US" sz="1600" dirty="0"/>
              <a:t>Defined the core questions, set clear analysis goals, and identified the data required to address them.</a:t>
            </a:r>
          </a:p>
        </p:txBody>
      </p:sp>
      <p:sp>
        <p:nvSpPr>
          <p:cNvPr id="7" name="Rectangle 6"/>
          <p:cNvSpPr/>
          <p:nvPr/>
        </p:nvSpPr>
        <p:spPr>
          <a:xfrm>
            <a:off x="412124" y="2948476"/>
            <a:ext cx="2446987" cy="707886"/>
          </a:xfrm>
          <a:prstGeom prst="rect">
            <a:avLst/>
          </a:prstGeom>
        </p:spPr>
        <p:txBody>
          <a:bodyPr wrap="square">
            <a:spAutoFit/>
          </a:bodyPr>
          <a:lstStyle/>
          <a:p>
            <a:r>
              <a:rPr lang="en-US" sz="2000" b="1" dirty="0" smtClean="0"/>
              <a:t>2. Data </a:t>
            </a:r>
            <a:r>
              <a:rPr lang="en-US" sz="2000" b="1" dirty="0"/>
              <a:t>Cleaning and Validation</a:t>
            </a:r>
            <a:endParaRPr lang="en-US" sz="2000" dirty="0"/>
          </a:p>
        </p:txBody>
      </p:sp>
      <p:sp>
        <p:nvSpPr>
          <p:cNvPr id="8" name="Rectangle 7"/>
          <p:cNvSpPr/>
          <p:nvPr/>
        </p:nvSpPr>
        <p:spPr>
          <a:xfrm>
            <a:off x="429296" y="3530151"/>
            <a:ext cx="3000777" cy="1077218"/>
          </a:xfrm>
          <a:prstGeom prst="rect">
            <a:avLst/>
          </a:prstGeom>
        </p:spPr>
        <p:txBody>
          <a:bodyPr wrap="square">
            <a:spAutoFit/>
          </a:bodyPr>
          <a:lstStyle/>
          <a:p>
            <a:r>
              <a:rPr lang="en-US" sz="1600" dirty="0"/>
              <a:t>Processed the dataset by removing duplicates and handling null values to ensure data accuracy and reliability.</a:t>
            </a:r>
          </a:p>
        </p:txBody>
      </p:sp>
      <p:sp>
        <p:nvSpPr>
          <p:cNvPr id="9" name="Rectangle 8"/>
          <p:cNvSpPr/>
          <p:nvPr/>
        </p:nvSpPr>
        <p:spPr>
          <a:xfrm>
            <a:off x="2685084" y="4607369"/>
            <a:ext cx="1867755" cy="400110"/>
          </a:xfrm>
          <a:prstGeom prst="rect">
            <a:avLst/>
          </a:prstGeom>
        </p:spPr>
        <p:txBody>
          <a:bodyPr wrap="none">
            <a:spAutoFit/>
          </a:bodyPr>
          <a:lstStyle/>
          <a:p>
            <a:r>
              <a:rPr lang="en-US" sz="2000" b="1" dirty="0" smtClean="0"/>
              <a:t>3. Data </a:t>
            </a:r>
            <a:r>
              <a:rPr lang="en-US" sz="2000" b="1" dirty="0"/>
              <a:t>Analysis</a:t>
            </a:r>
            <a:endParaRPr lang="en-US" sz="2000" dirty="0"/>
          </a:p>
        </p:txBody>
      </p:sp>
      <p:sp>
        <p:nvSpPr>
          <p:cNvPr id="12" name="Rectangle 11"/>
          <p:cNvSpPr/>
          <p:nvPr/>
        </p:nvSpPr>
        <p:spPr>
          <a:xfrm>
            <a:off x="2331076" y="5007479"/>
            <a:ext cx="3760631" cy="1077218"/>
          </a:xfrm>
          <a:prstGeom prst="rect">
            <a:avLst/>
          </a:prstGeom>
        </p:spPr>
        <p:txBody>
          <a:bodyPr wrap="square">
            <a:spAutoFit/>
          </a:bodyPr>
          <a:lstStyle/>
          <a:p>
            <a:r>
              <a:rPr lang="en-US" sz="1600" dirty="0"/>
              <a:t>Leveraged advanced SQL techniques, including CTEs, aggregate functions, subqueries, groupings, and ranking functions, to extract meaningful insights.</a:t>
            </a:r>
          </a:p>
        </p:txBody>
      </p:sp>
      <p:sp>
        <p:nvSpPr>
          <p:cNvPr id="14" name="Rectangle 13"/>
          <p:cNvSpPr/>
          <p:nvPr/>
        </p:nvSpPr>
        <p:spPr>
          <a:xfrm>
            <a:off x="6782027" y="4607369"/>
            <a:ext cx="2354234" cy="400110"/>
          </a:xfrm>
          <a:prstGeom prst="rect">
            <a:avLst/>
          </a:prstGeom>
        </p:spPr>
        <p:txBody>
          <a:bodyPr wrap="none">
            <a:spAutoFit/>
          </a:bodyPr>
          <a:lstStyle/>
          <a:p>
            <a:r>
              <a:rPr lang="en-US" sz="2000" b="1" dirty="0" smtClean="0"/>
              <a:t>4. Data </a:t>
            </a:r>
            <a:r>
              <a:rPr lang="en-US" sz="2000" b="1" dirty="0"/>
              <a:t>Visualization</a:t>
            </a:r>
            <a:endParaRPr lang="en-US" sz="2000" dirty="0"/>
          </a:p>
        </p:txBody>
      </p:sp>
      <p:sp>
        <p:nvSpPr>
          <p:cNvPr id="17" name="Rectangle 2"/>
          <p:cNvSpPr>
            <a:spLocks noChangeArrowheads="1"/>
          </p:cNvSpPr>
          <p:nvPr/>
        </p:nvSpPr>
        <p:spPr bwMode="auto">
          <a:xfrm>
            <a:off x="6274030" y="5007479"/>
            <a:ext cx="391114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0" u="none" strike="noStrike" cap="none" normalizeH="0" baseline="0" dirty="0" smtClean="0">
                <a:ln>
                  <a:noFill/>
                </a:ln>
                <a:solidFill>
                  <a:schemeClr val="tx1"/>
                </a:solidFill>
                <a:effectLst/>
                <a:latin typeface="Calibri (Body)"/>
              </a:rPr>
              <a:t>Developed visual representations of key metrics such as total posts, likes, and comments.</a:t>
            </a:r>
          </a:p>
          <a:p>
            <a:pPr lvl="0" defTabSz="914400" eaLnBrk="0" fontAlgn="base" hangingPunct="0">
              <a:spcBef>
                <a:spcPct val="0"/>
              </a:spcBef>
              <a:spcAft>
                <a:spcPct val="0"/>
              </a:spcAft>
            </a:pPr>
            <a:r>
              <a:rPr lang="en-US" sz="1400" dirty="0">
                <a:latin typeface="Calibri (Body)"/>
              </a:rPr>
              <a:t>Highlighted user rankings by engagement rates and showcased the impact of influential hashtags.</a:t>
            </a:r>
            <a:endParaRPr kumimoji="0" lang="en-US" altLang="en-US" sz="1400" b="0" u="none" strike="noStrike" cap="none" normalizeH="0" baseline="0" dirty="0" smtClean="0">
              <a:ln>
                <a:noFill/>
              </a:ln>
              <a:solidFill>
                <a:schemeClr val="tx1"/>
              </a:solidFill>
              <a:effectLst/>
              <a:latin typeface="Calibri (Body)"/>
            </a:endParaRPr>
          </a:p>
        </p:txBody>
      </p:sp>
      <p:sp>
        <p:nvSpPr>
          <p:cNvPr id="18" name="Rectangle 17"/>
          <p:cNvSpPr/>
          <p:nvPr/>
        </p:nvSpPr>
        <p:spPr>
          <a:xfrm>
            <a:off x="8930199" y="1262795"/>
            <a:ext cx="2817246" cy="400110"/>
          </a:xfrm>
          <a:prstGeom prst="rect">
            <a:avLst/>
          </a:prstGeom>
        </p:spPr>
        <p:txBody>
          <a:bodyPr wrap="none">
            <a:spAutoFit/>
          </a:bodyPr>
          <a:lstStyle/>
          <a:p>
            <a:r>
              <a:rPr lang="en-US" sz="2000" b="1" dirty="0" smtClean="0"/>
              <a:t>5. Strategy </a:t>
            </a:r>
            <a:r>
              <a:rPr lang="en-US" sz="2000" b="1" dirty="0"/>
              <a:t>Development</a:t>
            </a:r>
            <a:endParaRPr lang="en-US" sz="2000" dirty="0"/>
          </a:p>
        </p:txBody>
      </p:sp>
      <p:sp>
        <p:nvSpPr>
          <p:cNvPr id="19" name="Rectangle 3"/>
          <p:cNvSpPr>
            <a:spLocks noChangeArrowheads="1"/>
          </p:cNvSpPr>
          <p:nvPr/>
        </p:nvSpPr>
        <p:spPr bwMode="auto">
          <a:xfrm>
            <a:off x="8930199" y="1616738"/>
            <a:ext cx="303427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Calibri (Body)"/>
              </a:rPr>
              <a:t>Designed actionable strategies to boost user retention and enhance engagement levels effectively.</a:t>
            </a:r>
          </a:p>
        </p:txBody>
      </p:sp>
      <p:sp>
        <p:nvSpPr>
          <p:cNvPr id="20" name="Rectangle 19"/>
          <p:cNvSpPr/>
          <p:nvPr/>
        </p:nvSpPr>
        <p:spPr>
          <a:xfrm>
            <a:off x="8930199" y="2647789"/>
            <a:ext cx="3124426" cy="400110"/>
          </a:xfrm>
          <a:prstGeom prst="rect">
            <a:avLst/>
          </a:prstGeom>
        </p:spPr>
        <p:txBody>
          <a:bodyPr wrap="square">
            <a:spAutoFit/>
          </a:bodyPr>
          <a:lstStyle/>
          <a:p>
            <a:r>
              <a:rPr lang="en-US" sz="2000" b="1" dirty="0" smtClean="0"/>
              <a:t>6. Implementation </a:t>
            </a:r>
            <a:r>
              <a:rPr lang="en-US" sz="2000" b="1" dirty="0"/>
              <a:t>Planning</a:t>
            </a:r>
            <a:endParaRPr lang="en-US" sz="2000" dirty="0"/>
          </a:p>
        </p:txBody>
      </p:sp>
      <p:sp>
        <p:nvSpPr>
          <p:cNvPr id="21" name="Rectangle 20"/>
          <p:cNvSpPr/>
          <p:nvPr/>
        </p:nvSpPr>
        <p:spPr>
          <a:xfrm>
            <a:off x="8487177" y="2991542"/>
            <a:ext cx="3618962" cy="1077218"/>
          </a:xfrm>
          <a:prstGeom prst="rect">
            <a:avLst/>
          </a:prstGeom>
        </p:spPr>
        <p:txBody>
          <a:bodyPr wrap="square">
            <a:spAutoFit/>
          </a:bodyPr>
          <a:lstStyle/>
          <a:p>
            <a:pPr lvl="1"/>
            <a:r>
              <a:rPr lang="en-US" sz="1600" dirty="0" smtClean="0"/>
              <a:t>Outlined </a:t>
            </a:r>
            <a:r>
              <a:rPr lang="en-US" sz="1600" dirty="0"/>
              <a:t>steps to execute strategies for achieving optimized results and sustaining engagement improvements.</a:t>
            </a:r>
          </a:p>
        </p:txBody>
      </p:sp>
    </p:spTree>
    <p:extLst>
      <p:ext uri="{BB962C8B-B14F-4D97-AF65-F5344CB8AC3E}">
        <p14:creationId xmlns:p14="http://schemas.microsoft.com/office/powerpoint/2010/main" val="1461284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8961" y="80124"/>
            <a:ext cx="4533363" cy="781940"/>
          </a:xfrm>
        </p:spPr>
        <p:txBody>
          <a:bodyPr>
            <a:normAutofit/>
          </a:bodyPr>
          <a:lstStyle/>
          <a:p>
            <a:pPr algn="ctr"/>
            <a:r>
              <a:rPr lang="en-US" b="1" dirty="0" smtClean="0">
                <a:solidFill>
                  <a:srgbClr val="002060"/>
                </a:solidFill>
                <a:latin typeface="Castellar" panose="020A0402060406010301" pitchFamily="18" charset="0"/>
              </a:rPr>
              <a:t>KEY MATRICS</a:t>
            </a:r>
            <a:endParaRPr lang="en-US" b="1" dirty="0">
              <a:solidFill>
                <a:srgbClr val="002060"/>
              </a:solidFill>
              <a:latin typeface="Castellar" panose="020A0402060406010301"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7550"/>
          <a:stretch/>
        </p:blipFill>
        <p:spPr>
          <a:xfrm>
            <a:off x="6787166" y="1060838"/>
            <a:ext cx="5100034" cy="5262689"/>
          </a:xfrm>
          <a:prstGeom prst="rect">
            <a:avLst/>
          </a:prstGeom>
        </p:spPr>
      </p:pic>
      <p:sp>
        <p:nvSpPr>
          <p:cNvPr id="4" name="Rectangle 3"/>
          <p:cNvSpPr/>
          <p:nvPr/>
        </p:nvSpPr>
        <p:spPr>
          <a:xfrm>
            <a:off x="126639" y="5414596"/>
            <a:ext cx="6096000" cy="1200329"/>
          </a:xfrm>
          <a:prstGeom prst="rect">
            <a:avLst/>
          </a:prstGeom>
        </p:spPr>
        <p:txBody>
          <a:bodyPr>
            <a:spAutoFit/>
          </a:bodyPr>
          <a:lstStyle/>
          <a:p>
            <a:r>
              <a:rPr lang="en-US" dirty="0"/>
              <a:t>By leveraging these metrics, we can effectively measure user engagement, segment users based on their activity levels, and design targeted strategies to address identified challenges and enhance overall engagement.</a:t>
            </a:r>
          </a:p>
        </p:txBody>
      </p:sp>
      <p:sp>
        <p:nvSpPr>
          <p:cNvPr id="7" name="Rectangle 1"/>
          <p:cNvSpPr>
            <a:spLocks noChangeArrowheads="1"/>
          </p:cNvSpPr>
          <p:nvPr/>
        </p:nvSpPr>
        <p:spPr bwMode="auto">
          <a:xfrm>
            <a:off x="126639" y="1060838"/>
            <a:ext cx="666052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Calibri (Body)"/>
              </a:rPr>
              <a:t>Total Posts</a:t>
            </a:r>
            <a:r>
              <a:rPr kumimoji="0" lang="en-US" altLang="en-US" sz="1600" b="0" i="0" u="none" strike="noStrike" cap="none" normalizeH="0" baseline="0" dirty="0" smtClean="0">
                <a:ln>
                  <a:noFill/>
                </a:ln>
                <a:solidFill>
                  <a:schemeClr val="tx1"/>
                </a:solidFill>
                <a:effectLst/>
                <a:latin typeface="Calibri (Body)"/>
              </a:rPr>
              <a:t>: Number of posts created by users.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Calibri (Body)"/>
              </a:rPr>
              <a:t>Likes</a:t>
            </a:r>
            <a:r>
              <a:rPr kumimoji="0" lang="en-US" altLang="en-US" sz="1600" b="0" i="0" u="none" strike="noStrike" cap="none" normalizeH="0" baseline="0" dirty="0" smtClean="0">
                <a:ln>
                  <a:noFill/>
                </a:ln>
                <a:solidFill>
                  <a:schemeClr val="tx1"/>
                </a:solidFill>
                <a:effectLst/>
                <a:latin typeface="Calibri (Body)"/>
              </a:rPr>
              <a:t>: Total number of likes received on posts.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Calibri (Body)"/>
              </a:rPr>
              <a:t>Comments</a:t>
            </a:r>
            <a:r>
              <a:rPr kumimoji="0" lang="en-US" altLang="en-US" sz="1600" b="0" i="0" u="none" strike="noStrike" cap="none" normalizeH="0" baseline="0" dirty="0" smtClean="0">
                <a:ln>
                  <a:noFill/>
                </a:ln>
                <a:solidFill>
                  <a:schemeClr val="tx1"/>
                </a:solidFill>
                <a:effectLst/>
                <a:latin typeface="Calibri (Body)"/>
              </a:rPr>
              <a:t>: Total number of comments on posts.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Calibri (Body)"/>
              </a:rPr>
              <a:t>Engagement Rate</a:t>
            </a:r>
            <a:r>
              <a:rPr kumimoji="0" lang="en-US" altLang="en-US" sz="1600" b="0" i="0" u="none" strike="noStrike" cap="none" normalizeH="0" baseline="0" dirty="0" smtClean="0">
                <a:ln>
                  <a:noFill/>
                </a:ln>
                <a:solidFill>
                  <a:schemeClr val="tx1"/>
                </a:solidFill>
                <a:effectLst/>
                <a:latin typeface="Calibri (Body)"/>
              </a:rPr>
              <a:t>: A calculated metric to assess user interaction with content (likes, comments, shares).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Calibri (Body)"/>
              </a:rPr>
              <a:t>Top Hashtags</a:t>
            </a:r>
            <a:r>
              <a:rPr kumimoji="0" lang="en-US" altLang="en-US" sz="1600" b="0" i="0" u="none" strike="noStrike" cap="none" normalizeH="0" baseline="0" dirty="0" smtClean="0">
                <a:ln>
                  <a:noFill/>
                </a:ln>
                <a:solidFill>
                  <a:schemeClr val="tx1"/>
                </a:solidFill>
                <a:effectLst/>
                <a:latin typeface="Calibri (Body)"/>
              </a:rPr>
              <a:t>: Most frequently used hashtags driving engagement.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Calibri (Body)"/>
              </a:rPr>
              <a:t>User Rankings</a:t>
            </a:r>
            <a:r>
              <a:rPr kumimoji="0" lang="en-US" altLang="en-US" sz="1600" b="0" i="0" u="none" strike="noStrike" cap="none" normalizeH="0" baseline="0" dirty="0" smtClean="0">
                <a:ln>
                  <a:noFill/>
                </a:ln>
                <a:solidFill>
                  <a:schemeClr val="tx1"/>
                </a:solidFill>
                <a:effectLst/>
                <a:latin typeface="Calibri (Body)"/>
              </a:rPr>
              <a:t>: Ranking of users based on their activity and engagement levels.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Calibri (Body)"/>
              </a:rPr>
              <a:t>Retention Rate</a:t>
            </a:r>
            <a:r>
              <a:rPr kumimoji="0" lang="en-US" altLang="en-US" sz="1600" b="0" i="0" u="none" strike="noStrike" cap="none" normalizeH="0" baseline="0" dirty="0" smtClean="0">
                <a:ln>
                  <a:noFill/>
                </a:ln>
                <a:solidFill>
                  <a:schemeClr val="tx1"/>
                </a:solidFill>
                <a:effectLst/>
                <a:latin typeface="Calibri (Body)"/>
              </a:rPr>
              <a:t>: Percentage of users consistently active over time.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Calibri (Body)"/>
              </a:rPr>
              <a:t>Influential Users</a:t>
            </a:r>
            <a:r>
              <a:rPr kumimoji="0" lang="en-US" altLang="en-US" sz="1600" b="0" i="0" u="none" strike="noStrike" cap="none" normalizeH="0" baseline="0" dirty="0" smtClean="0">
                <a:ln>
                  <a:noFill/>
                </a:ln>
                <a:solidFill>
                  <a:schemeClr val="tx1"/>
                </a:solidFill>
                <a:effectLst/>
                <a:latin typeface="Calibri (Body)"/>
              </a:rPr>
              <a:t>: Identification of users with the highest impact based on their engagement and reach. </a:t>
            </a:r>
          </a:p>
        </p:txBody>
      </p:sp>
    </p:spTree>
    <p:extLst>
      <p:ext uri="{BB962C8B-B14F-4D97-AF65-F5344CB8AC3E}">
        <p14:creationId xmlns:p14="http://schemas.microsoft.com/office/powerpoint/2010/main" val="974729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2367630321"/>
              </p:ext>
            </p:extLst>
          </p:nvPr>
        </p:nvGraphicFramePr>
        <p:xfrm>
          <a:off x="288930" y="1134861"/>
          <a:ext cx="3973977" cy="2252283"/>
        </p:xfrm>
        <a:graphic>
          <a:graphicData uri="http://schemas.openxmlformats.org/drawingml/2006/chart">
            <c:chart xmlns:c="http://schemas.openxmlformats.org/drawingml/2006/chart" xmlns:r="http://schemas.openxmlformats.org/officeDocument/2006/relationships" r:id="rId2"/>
          </a:graphicData>
        </a:graphic>
      </p:graphicFrame>
      <p:sp>
        <p:nvSpPr>
          <p:cNvPr id="9" name="Title 8"/>
          <p:cNvSpPr>
            <a:spLocks noGrp="1"/>
          </p:cNvSpPr>
          <p:nvPr>
            <p:ph type="title"/>
          </p:nvPr>
        </p:nvSpPr>
        <p:spPr>
          <a:xfrm>
            <a:off x="5093622" y="180566"/>
            <a:ext cx="6897710" cy="864143"/>
          </a:xfrm>
        </p:spPr>
        <p:txBody>
          <a:bodyPr/>
          <a:lstStyle/>
          <a:p>
            <a:pPr algn="ctr"/>
            <a:r>
              <a:rPr lang="en-US" b="1" dirty="0" smtClean="0">
                <a:solidFill>
                  <a:srgbClr val="002060"/>
                </a:solidFill>
                <a:latin typeface="Castellar" panose="020A0402060406010301" pitchFamily="18" charset="0"/>
              </a:rPr>
              <a:t>USER Classification</a:t>
            </a:r>
            <a:endParaRPr lang="en-US" dirty="0"/>
          </a:p>
        </p:txBody>
      </p:sp>
      <p:sp>
        <p:nvSpPr>
          <p:cNvPr id="10" name="Content Placeholder 9"/>
          <p:cNvSpPr>
            <a:spLocks noGrp="1"/>
          </p:cNvSpPr>
          <p:nvPr>
            <p:ph idx="1"/>
          </p:nvPr>
        </p:nvSpPr>
        <p:spPr>
          <a:xfrm>
            <a:off x="5467110" y="1859310"/>
            <a:ext cx="6524222" cy="1527834"/>
          </a:xfrm>
        </p:spPr>
        <p:txBody>
          <a:bodyPr>
            <a:normAutofit/>
          </a:bodyPr>
          <a:lstStyle/>
          <a:p>
            <a:pPr marL="406400" indent="-285750">
              <a:lnSpc>
                <a:spcPct val="100000"/>
              </a:lnSpc>
              <a:buClr>
                <a:schemeClr val="tx1"/>
              </a:buClr>
              <a:buSzPts val="1700"/>
              <a:buFont typeface="Wingdings" panose="05000000000000000000" pitchFamily="2" charset="2"/>
              <a:buChar char="§"/>
            </a:pPr>
            <a:r>
              <a:rPr lang="en-US" sz="1600" dirty="0">
                <a:latin typeface="Calibri (Body)"/>
                <a:cs typeface="Times New Roman"/>
                <a:sym typeface="Lilita One"/>
              </a:rPr>
              <a:t>Out of </a:t>
            </a:r>
            <a:r>
              <a:rPr lang="en-US" sz="1600" b="1" dirty="0">
                <a:latin typeface="Calibri (Body)"/>
                <a:cs typeface="Times New Roman"/>
                <a:sym typeface="Lilita One"/>
              </a:rPr>
              <a:t>100</a:t>
            </a:r>
            <a:r>
              <a:rPr lang="en-US" sz="1600" dirty="0">
                <a:latin typeface="Calibri (Body)"/>
                <a:cs typeface="Times New Roman"/>
                <a:sym typeface="Lilita One"/>
              </a:rPr>
              <a:t> users there are only </a:t>
            </a:r>
            <a:r>
              <a:rPr lang="en-US" sz="1600" b="1" dirty="0">
                <a:latin typeface="Calibri (Body)"/>
                <a:cs typeface="Times New Roman"/>
                <a:sym typeface="Lilita One"/>
              </a:rPr>
              <a:t>30% </a:t>
            </a:r>
            <a:r>
              <a:rPr lang="en-US" sz="1600" dirty="0">
                <a:latin typeface="Calibri (Body)"/>
                <a:cs typeface="Times New Roman"/>
                <a:sym typeface="Lilita One"/>
              </a:rPr>
              <a:t>of </a:t>
            </a:r>
            <a:r>
              <a:rPr lang="en-US" sz="1600" b="1" dirty="0">
                <a:latin typeface="Calibri (Body)"/>
                <a:cs typeface="Times New Roman"/>
                <a:sym typeface="Lilita One"/>
              </a:rPr>
              <a:t>Active Users</a:t>
            </a:r>
            <a:r>
              <a:rPr lang="en-US" sz="1600" dirty="0">
                <a:latin typeface="Calibri (Body)"/>
                <a:cs typeface="Times New Roman"/>
                <a:sym typeface="Lilita One"/>
              </a:rPr>
              <a:t>.</a:t>
            </a:r>
          </a:p>
          <a:p>
            <a:pPr marL="406400" indent="-285750">
              <a:lnSpc>
                <a:spcPct val="100000"/>
              </a:lnSpc>
              <a:buClr>
                <a:schemeClr val="tx1"/>
              </a:buClr>
              <a:buSzPts val="1700"/>
              <a:buFont typeface="Wingdings" panose="05000000000000000000" pitchFamily="2" charset="2"/>
              <a:buChar char="§"/>
            </a:pPr>
            <a:r>
              <a:rPr lang="en-US" sz="1600" b="1" dirty="0">
                <a:latin typeface="Calibri (Body)"/>
                <a:cs typeface="Times New Roman"/>
                <a:sym typeface="Lilita One"/>
              </a:rPr>
              <a:t>34 % </a:t>
            </a:r>
            <a:r>
              <a:rPr lang="en-US" sz="1600" dirty="0">
                <a:latin typeface="Calibri (Body)"/>
                <a:cs typeface="Times New Roman"/>
                <a:sym typeface="Lilita One"/>
              </a:rPr>
              <a:t>of users are </a:t>
            </a:r>
            <a:r>
              <a:rPr lang="en-US" sz="1600" b="1" dirty="0">
                <a:latin typeface="Calibri (Body)"/>
                <a:cs typeface="Times New Roman"/>
                <a:sym typeface="Lilita One"/>
              </a:rPr>
              <a:t>Moderate Active Users</a:t>
            </a:r>
            <a:r>
              <a:rPr lang="en-US" sz="1600" dirty="0">
                <a:latin typeface="Calibri (Body)"/>
                <a:cs typeface="Times New Roman"/>
                <a:sym typeface="Lilita One"/>
              </a:rPr>
              <a:t>.</a:t>
            </a:r>
          </a:p>
          <a:p>
            <a:pPr marL="406400" indent="-285750">
              <a:lnSpc>
                <a:spcPct val="100000"/>
              </a:lnSpc>
              <a:buClr>
                <a:schemeClr val="tx1"/>
              </a:buClr>
              <a:buSzPts val="1700"/>
              <a:buFont typeface="Wingdings" panose="05000000000000000000" pitchFamily="2" charset="2"/>
              <a:buChar char="§"/>
            </a:pPr>
            <a:r>
              <a:rPr lang="en-US" sz="1600" b="1" dirty="0">
                <a:latin typeface="Calibri (Body)"/>
                <a:cs typeface="Times New Roman"/>
                <a:sym typeface="Lilita One"/>
              </a:rPr>
              <a:t>Inactive Users </a:t>
            </a:r>
            <a:r>
              <a:rPr lang="en-US" sz="1600" dirty="0">
                <a:latin typeface="Calibri (Body)"/>
                <a:cs typeface="Times New Roman"/>
                <a:sym typeface="Lilita One"/>
              </a:rPr>
              <a:t>are the those users who have very low engagement rate and they are </a:t>
            </a:r>
            <a:r>
              <a:rPr lang="en-US" sz="1600" b="1" dirty="0" smtClean="0">
                <a:latin typeface="Calibri (Body)"/>
                <a:cs typeface="Times New Roman"/>
                <a:sym typeface="Lilita One"/>
              </a:rPr>
              <a:t>36 </a:t>
            </a:r>
            <a:r>
              <a:rPr lang="en-US" sz="1600" b="1" dirty="0">
                <a:latin typeface="Calibri (Body)"/>
                <a:cs typeface="Times New Roman"/>
                <a:sym typeface="Lilita One"/>
              </a:rPr>
              <a:t>%. </a:t>
            </a:r>
          </a:p>
        </p:txBody>
      </p:sp>
      <p:graphicFrame>
        <p:nvGraphicFramePr>
          <p:cNvPr id="12" name="Chart 11"/>
          <p:cNvGraphicFramePr>
            <a:graphicFrameLocks/>
          </p:cNvGraphicFramePr>
          <p:nvPr>
            <p:extLst>
              <p:ext uri="{D42A27DB-BD31-4B8C-83A1-F6EECF244321}">
                <p14:modId xmlns:p14="http://schemas.microsoft.com/office/powerpoint/2010/main" val="4020892586"/>
              </p:ext>
            </p:extLst>
          </p:nvPr>
        </p:nvGraphicFramePr>
        <p:xfrm>
          <a:off x="521622" y="377029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
          <p:cNvSpPr>
            <a:spLocks noChangeArrowheads="1"/>
          </p:cNvSpPr>
          <p:nvPr/>
        </p:nvSpPr>
        <p:spPr bwMode="auto">
          <a:xfrm>
            <a:off x="5628066" y="3803816"/>
            <a:ext cx="636326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Calibri (Body)"/>
              </a:rPr>
              <a:t>Top Performers</a:t>
            </a:r>
            <a:r>
              <a:rPr kumimoji="0" lang="en-US" altLang="en-US" sz="1600" b="0" i="0" u="none" strike="noStrike" cap="none" normalizeH="0" baseline="0" dirty="0" smtClean="0">
                <a:ln>
                  <a:noFill/>
                </a:ln>
                <a:solidFill>
                  <a:schemeClr val="tx1"/>
                </a:solidFill>
                <a:effectLst/>
                <a:latin typeface="Calibri (Body)"/>
              </a:rPr>
              <a:t>: </a:t>
            </a:r>
            <a:r>
              <a:rPr kumimoji="0" lang="en-US" altLang="en-US" sz="1600" b="0" i="1" u="none" strike="noStrike" cap="none" normalizeH="0" baseline="0" dirty="0" smtClean="0">
                <a:ln>
                  <a:noFill/>
                </a:ln>
                <a:solidFill>
                  <a:schemeClr val="tx1"/>
                </a:solidFill>
                <a:effectLst/>
                <a:latin typeface="Calibri (Body)"/>
              </a:rPr>
              <a:t>Jaylan </a:t>
            </a:r>
            <a:r>
              <a:rPr kumimoji="0" lang="en-US" altLang="en-US" sz="1600" b="0" i="1" u="none" strike="noStrike" cap="none" normalizeH="0" baseline="0" dirty="0" err="1" smtClean="0">
                <a:ln>
                  <a:noFill/>
                </a:ln>
                <a:solidFill>
                  <a:schemeClr val="tx1"/>
                </a:solidFill>
                <a:effectLst/>
                <a:latin typeface="Calibri (Body)"/>
              </a:rPr>
              <a:t>Lakin</a:t>
            </a:r>
            <a:r>
              <a:rPr kumimoji="0" lang="en-US" altLang="en-US" sz="1600" b="0" i="0" u="none" strike="noStrike" cap="none" normalizeH="0" baseline="0" dirty="0" smtClean="0">
                <a:ln>
                  <a:noFill/>
                </a:ln>
                <a:solidFill>
                  <a:schemeClr val="tx1"/>
                </a:solidFill>
                <a:effectLst/>
                <a:latin typeface="Calibri (Body)"/>
              </a:rPr>
              <a:t> and </a:t>
            </a:r>
            <a:r>
              <a:rPr kumimoji="0" lang="en-US" altLang="en-US" sz="1600" b="0" i="1" u="none" strike="noStrike" cap="none" normalizeH="0" baseline="0" dirty="0" smtClean="0">
                <a:ln>
                  <a:noFill/>
                </a:ln>
                <a:solidFill>
                  <a:schemeClr val="tx1"/>
                </a:solidFill>
                <a:effectLst/>
                <a:latin typeface="Calibri (Body)"/>
              </a:rPr>
              <a:t>Aiyana </a:t>
            </a:r>
            <a:r>
              <a:rPr kumimoji="0" lang="en-US" altLang="en-US" sz="1600" b="0" i="1" u="none" strike="noStrike" cap="none" normalizeH="0" baseline="0" dirty="0" err="1" smtClean="0">
                <a:ln>
                  <a:noFill/>
                </a:ln>
                <a:solidFill>
                  <a:schemeClr val="tx1"/>
                </a:solidFill>
                <a:effectLst/>
                <a:latin typeface="Calibri (Body)"/>
              </a:rPr>
              <a:t>Hoeger</a:t>
            </a:r>
            <a:r>
              <a:rPr kumimoji="0" lang="en-US" altLang="en-US" sz="1600" b="0" i="0" u="none" strike="noStrike" cap="none" normalizeH="0" baseline="0" dirty="0" smtClean="0">
                <a:ln>
                  <a:noFill/>
                </a:ln>
                <a:solidFill>
                  <a:schemeClr val="tx1"/>
                </a:solidFill>
                <a:effectLst/>
                <a:latin typeface="Calibri (Body)"/>
              </a:rPr>
              <a:t> lead with 36% engagement.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Calibri (Body)"/>
              </a:rPr>
              <a:t>Close Competition</a:t>
            </a:r>
            <a:r>
              <a:rPr kumimoji="0" lang="en-US" altLang="en-US" sz="1600" b="0" i="0" u="none" strike="noStrike" cap="none" normalizeH="0" baseline="0" dirty="0" smtClean="0">
                <a:ln>
                  <a:noFill/>
                </a:ln>
                <a:solidFill>
                  <a:schemeClr val="tx1"/>
                </a:solidFill>
                <a:effectLst/>
                <a:latin typeface="Calibri (Body)"/>
              </a:rPr>
              <a:t>: Engagement rates range from 32% to 36%, showing a competitive group.</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Calibri (Body)"/>
              </a:rPr>
              <a:t>Insights</a:t>
            </a:r>
            <a:r>
              <a:rPr kumimoji="0" lang="en-US" altLang="en-US" sz="1600" b="0" i="0" u="none" strike="noStrike" cap="none" normalizeH="0" baseline="0" dirty="0" smtClean="0">
                <a:ln>
                  <a:noFill/>
                </a:ln>
                <a:solidFill>
                  <a:schemeClr val="tx1"/>
                </a:solidFill>
                <a:effectLst/>
                <a:latin typeface="Calibri (Body)"/>
              </a:rPr>
              <a:t>: Top users significantly drive platform interactions.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smtClean="0">
                <a:ln>
                  <a:noFill/>
                </a:ln>
                <a:solidFill>
                  <a:schemeClr val="tx1"/>
                </a:solidFill>
                <a:effectLst/>
                <a:latin typeface="Calibri (Body)"/>
              </a:rPr>
              <a:t>Actionable Step</a:t>
            </a:r>
            <a:r>
              <a:rPr kumimoji="0" lang="en-US" altLang="en-US" sz="1600" b="0" i="0" u="none" strike="noStrike" cap="none" normalizeH="0" baseline="0" dirty="0" smtClean="0">
                <a:ln>
                  <a:noFill/>
                </a:ln>
                <a:solidFill>
                  <a:schemeClr val="tx1"/>
                </a:solidFill>
                <a:effectLst/>
                <a:latin typeface="Calibri (Body)"/>
              </a:rPr>
              <a:t>: Focus on retaining and incentivizing these users.</a:t>
            </a:r>
          </a:p>
        </p:txBody>
      </p:sp>
    </p:spTree>
    <p:extLst>
      <p:ext uri="{BB962C8B-B14F-4D97-AF65-F5344CB8AC3E}">
        <p14:creationId xmlns:p14="http://schemas.microsoft.com/office/powerpoint/2010/main" val="811184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13578</TotalTime>
  <Words>1468</Words>
  <Application>Microsoft Office PowerPoint</Application>
  <PresentationFormat>Widescreen</PresentationFormat>
  <Paragraphs>153</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Calibri</vt:lpstr>
      <vt:lpstr>Calibri (Body)</vt:lpstr>
      <vt:lpstr>Calibri Light</vt:lpstr>
      <vt:lpstr>Calisto MT</vt:lpstr>
      <vt:lpstr>Castellar</vt:lpstr>
      <vt:lpstr>Consolas</vt:lpstr>
      <vt:lpstr>Lilita One</vt:lpstr>
      <vt:lpstr>Times New Roman</vt:lpstr>
      <vt:lpstr>Wingdings</vt:lpstr>
      <vt:lpstr>Wingdings 3</vt:lpstr>
      <vt:lpstr>Office Theme</vt:lpstr>
      <vt:lpstr>Social Media Analysis</vt:lpstr>
      <vt:lpstr>PowerPoint Presentation</vt:lpstr>
      <vt:lpstr>About META</vt:lpstr>
      <vt:lpstr>Problem Statement:</vt:lpstr>
      <vt:lpstr>SCHEMA</vt:lpstr>
      <vt:lpstr>Data Overview</vt:lpstr>
      <vt:lpstr>Approach</vt:lpstr>
      <vt:lpstr>KEY MATRICS</vt:lpstr>
      <vt:lpstr>USER Classification</vt:lpstr>
      <vt:lpstr>Average Likes for Tags</vt:lpstr>
      <vt:lpstr>TOP engaged user based on likes comments and followers</vt:lpstr>
      <vt:lpstr> Likes Comments and Tags of each users</vt:lpstr>
      <vt:lpstr>Recommendation</vt:lpstr>
      <vt:lpstr>Recommendation</vt:lpstr>
      <vt:lpstr>Conclusion</vt:lpstr>
      <vt:lpstr>Acknowledgements and 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Ticket Analysis</dc:title>
  <dc:creator>Microsoft account</dc:creator>
  <cp:lastModifiedBy>Microsoft account</cp:lastModifiedBy>
  <cp:revision>109</cp:revision>
  <dcterms:created xsi:type="dcterms:W3CDTF">2024-10-13T17:53:25Z</dcterms:created>
  <dcterms:modified xsi:type="dcterms:W3CDTF">2025-02-08T14:51:34Z</dcterms:modified>
</cp:coreProperties>
</file>