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59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6F278-67CF-472F-97FF-EAA175A411E6}" type="datetimeFigureOut">
              <a:rPr lang="en-IN" smtClean="0"/>
              <a:t>22-09-2021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8315E-8704-4C56-8C26-1C3B079D0D05}" type="slidenum">
              <a:rPr lang="en-IN" smtClean="0"/>
              <a:t>‹#›</a:t>
            </a:fld>
            <a:endParaRPr lang="en-IN"/>
          </a:p>
        </p:txBody>
      </p:sp>
    </p:spTree>
    <p:extLst>
      <p:ext uri="{BB962C8B-B14F-4D97-AF65-F5344CB8AC3E}">
        <p14:creationId xmlns:p14="http://schemas.microsoft.com/office/powerpoint/2010/main" val="121708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F8315E-8704-4C56-8C26-1C3B079D0D05}" type="slidenum">
              <a:rPr lang="en-IN" smtClean="0"/>
              <a:t>4</a:t>
            </a:fld>
            <a:endParaRPr lang="en-IN"/>
          </a:p>
        </p:txBody>
      </p:sp>
    </p:spTree>
    <p:extLst>
      <p:ext uri="{BB962C8B-B14F-4D97-AF65-F5344CB8AC3E}">
        <p14:creationId xmlns:p14="http://schemas.microsoft.com/office/powerpoint/2010/main" val="25264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FD8047-CF60-4B5F-B216-F937ECE6547E}"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25409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FD8047-CF60-4B5F-B216-F937ECE6547E}"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322657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FD8047-CF60-4B5F-B216-F937ECE6547E}"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90705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FD8047-CF60-4B5F-B216-F937ECE6547E}"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144809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FD8047-CF60-4B5F-B216-F937ECE6547E}"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32678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FD8047-CF60-4B5F-B216-F937ECE6547E}"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247422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FD8047-CF60-4B5F-B216-F937ECE6547E}" type="datetimeFigureOut">
              <a:rPr lang="en-IN" smtClean="0"/>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15150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FD8047-CF60-4B5F-B216-F937ECE6547E}" type="datetimeFigureOut">
              <a:rPr lang="en-IN" smtClean="0"/>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204921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8047-CF60-4B5F-B216-F937ECE6547E}" type="datetimeFigureOut">
              <a:rPr lang="en-IN" smtClean="0"/>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301186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D8047-CF60-4B5F-B216-F937ECE6547E}"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307891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D8047-CF60-4B5F-B216-F937ECE6547E}"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F5722-67E4-41F3-82C4-75CF6D4CEAE0}" type="slidenum">
              <a:rPr lang="en-IN" smtClean="0"/>
              <a:t>‹#›</a:t>
            </a:fld>
            <a:endParaRPr lang="en-IN"/>
          </a:p>
        </p:txBody>
      </p:sp>
    </p:spTree>
    <p:extLst>
      <p:ext uri="{BB962C8B-B14F-4D97-AF65-F5344CB8AC3E}">
        <p14:creationId xmlns:p14="http://schemas.microsoft.com/office/powerpoint/2010/main" val="369675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FD8047-CF60-4B5F-B216-F937ECE6547E}" type="datetimeFigureOut">
              <a:rPr lang="en-IN" smtClean="0"/>
              <a:t>22-09-2021</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1F5722-67E4-41F3-82C4-75CF6D4CEAE0}" type="slidenum">
              <a:rPr lang="en-IN" smtClean="0"/>
              <a:t>‹#›</a:t>
            </a:fld>
            <a:endParaRPr lang="en-IN"/>
          </a:p>
        </p:txBody>
      </p:sp>
    </p:spTree>
    <p:extLst>
      <p:ext uri="{BB962C8B-B14F-4D97-AF65-F5344CB8AC3E}">
        <p14:creationId xmlns:p14="http://schemas.microsoft.com/office/powerpoint/2010/main" val="378774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 Wikivers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733445"/>
            <a:ext cx="1872208" cy="16561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27784" y="2299927"/>
            <a:ext cx="5832648" cy="523220"/>
          </a:xfrm>
          <a:prstGeom prst="rect">
            <a:avLst/>
          </a:prstGeom>
          <a:noFill/>
        </p:spPr>
        <p:txBody>
          <a:bodyPr wrap="square" rtlCol="0">
            <a:spAutoFit/>
          </a:bodyPr>
          <a:lstStyle/>
          <a:p>
            <a:r>
              <a:rPr lang="en-IN" sz="2800" dirty="0" smtClean="0">
                <a:latin typeface="Alaska" pitchFamily="34" charset="0"/>
              </a:rPr>
              <a:t>Core Python Course [ Lecture – 1 ]  </a:t>
            </a:r>
            <a:endParaRPr lang="en-IN" sz="2800" dirty="0">
              <a:latin typeface="Alaska" pitchFamily="34" charset="0"/>
            </a:endParaRPr>
          </a:p>
        </p:txBody>
      </p:sp>
    </p:spTree>
    <p:extLst>
      <p:ext uri="{BB962C8B-B14F-4D97-AF65-F5344CB8AC3E}">
        <p14:creationId xmlns:p14="http://schemas.microsoft.com/office/powerpoint/2010/main" val="146387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2808" y="195486"/>
            <a:ext cx="1908912" cy="369332"/>
            <a:chOff x="142808" y="195486"/>
            <a:chExt cx="1908912" cy="369332"/>
          </a:xfrm>
        </p:grpSpPr>
        <p:sp>
          <p:nvSpPr>
            <p:cNvPr id="2" name="TextBox 1"/>
            <p:cNvSpPr txBox="1"/>
            <p:nvPr/>
          </p:nvSpPr>
          <p:spPr>
            <a:xfrm>
              <a:off x="142808" y="195486"/>
              <a:ext cx="1800200" cy="369332"/>
            </a:xfrm>
            <a:prstGeom prst="rect">
              <a:avLst/>
            </a:prstGeom>
            <a:noFill/>
          </p:spPr>
          <p:txBody>
            <a:bodyPr wrap="square" rtlCol="0">
              <a:spAutoFit/>
            </a:bodyPr>
            <a:lstStyle/>
            <a:p>
              <a:r>
                <a:rPr lang="en-IN" dirty="0" smtClean="0">
                  <a:latin typeface="Alaska" pitchFamily="34" charset="0"/>
                </a:rPr>
                <a:t>What is Python?</a:t>
              </a:r>
              <a:endParaRPr lang="en-IN" dirty="0">
                <a:latin typeface="Alaska" pitchFamily="34" charset="0"/>
              </a:endParaRPr>
            </a:p>
          </p:txBody>
        </p:sp>
        <p:cxnSp>
          <p:nvCxnSpPr>
            <p:cNvPr id="4" name="Straight Connector 3"/>
            <p:cNvCxnSpPr/>
            <p:nvPr/>
          </p:nvCxnSpPr>
          <p:spPr>
            <a:xfrm>
              <a:off x="142808" y="564818"/>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42808" y="987574"/>
            <a:ext cx="8893688" cy="923330"/>
          </a:xfrm>
          <a:prstGeom prst="rect">
            <a:avLst/>
          </a:prstGeom>
          <a:noFill/>
          <a:ln>
            <a:solidFill>
              <a:schemeClr val="tx1"/>
            </a:solidFill>
          </a:ln>
        </p:spPr>
        <p:txBody>
          <a:bodyPr wrap="square" rtlCol="0">
            <a:spAutoFit/>
          </a:bodyPr>
          <a:lstStyle/>
          <a:p>
            <a:r>
              <a:rPr lang="en-IN" dirty="0" smtClean="0">
                <a:latin typeface="Adobe Hebrew" pitchFamily="18" charset="-79"/>
                <a:cs typeface="Adobe Hebrew" pitchFamily="18" charset="-79"/>
              </a:rPr>
              <a:t>Python is an elegant &amp; robust programming language that delivers both the power and application of traditional compiled languages with the ease of use of simpler scripting and interpreted languages. </a:t>
            </a:r>
            <a:endParaRPr lang="en-IN" dirty="0">
              <a:latin typeface="Adobe Hebrew" pitchFamily="18" charset="-79"/>
              <a:cs typeface="Adobe Hebrew" pitchFamily="18" charset="-79"/>
            </a:endParaRPr>
          </a:p>
        </p:txBody>
      </p:sp>
      <p:sp>
        <p:nvSpPr>
          <p:cNvPr id="11" name="TextBox 10"/>
          <p:cNvSpPr txBox="1"/>
          <p:nvPr/>
        </p:nvSpPr>
        <p:spPr>
          <a:xfrm>
            <a:off x="142808" y="1995686"/>
            <a:ext cx="5832648" cy="2246769"/>
          </a:xfrm>
          <a:prstGeom prst="rect">
            <a:avLst/>
          </a:prstGeom>
          <a:noFill/>
        </p:spPr>
        <p:txBody>
          <a:bodyPr wrap="square" rtlCol="0">
            <a:spAutoFit/>
          </a:bodyPr>
          <a:lstStyle/>
          <a:p>
            <a:pPr marL="285750" indent="-285750">
              <a:buFont typeface="Wingdings" pitchFamily="2" charset="2"/>
              <a:buChar char="v"/>
            </a:pPr>
            <a:r>
              <a:rPr lang="en-IN" sz="1400" dirty="0" smtClean="0">
                <a:latin typeface="Alaska" pitchFamily="34" charset="0"/>
              </a:rPr>
              <a:t>Python was developed by Guido van </a:t>
            </a:r>
            <a:r>
              <a:rPr lang="en-IN" sz="1400" dirty="0" err="1" smtClean="0">
                <a:latin typeface="Alaska" pitchFamily="34" charset="0"/>
              </a:rPr>
              <a:t>Rossum</a:t>
            </a:r>
            <a:r>
              <a:rPr lang="en-IN" sz="1400" dirty="0" smtClean="0">
                <a:latin typeface="Alaska" pitchFamily="34" charset="0"/>
              </a:rPr>
              <a:t> in late 1989. </a:t>
            </a:r>
          </a:p>
          <a:p>
            <a:pPr marL="285750" indent="-285750">
              <a:buFont typeface="Wingdings" pitchFamily="2" charset="2"/>
              <a:buChar char="v"/>
            </a:pPr>
            <a:r>
              <a:rPr lang="en-IN" sz="1400" dirty="0" smtClean="0">
                <a:latin typeface="Alaska" pitchFamily="34" charset="0"/>
              </a:rPr>
              <a:t>It’s High Level Language  </a:t>
            </a:r>
          </a:p>
          <a:p>
            <a:pPr marL="285750" indent="-285750">
              <a:buFont typeface="Wingdings" pitchFamily="2" charset="2"/>
              <a:buChar char="v"/>
            </a:pPr>
            <a:r>
              <a:rPr lang="en-IN" sz="1400" dirty="0" smtClean="0">
                <a:latin typeface="Alaska" pitchFamily="34" charset="0"/>
              </a:rPr>
              <a:t>OOP ( Object Oriented Programming )  </a:t>
            </a:r>
          </a:p>
          <a:p>
            <a:pPr marL="285750" indent="-285750">
              <a:buFont typeface="Wingdings" pitchFamily="2" charset="2"/>
              <a:buChar char="v"/>
            </a:pPr>
            <a:r>
              <a:rPr lang="en-IN" sz="1400" dirty="0" smtClean="0">
                <a:latin typeface="Alaska" pitchFamily="34" charset="0"/>
              </a:rPr>
              <a:t>It is Scalable  </a:t>
            </a:r>
          </a:p>
          <a:p>
            <a:pPr marL="285750" indent="-285750">
              <a:buFont typeface="Wingdings" pitchFamily="2" charset="2"/>
              <a:buChar char="v"/>
            </a:pPr>
            <a:r>
              <a:rPr lang="en-IN" sz="1400" dirty="0" smtClean="0">
                <a:latin typeface="Alaska" pitchFamily="34" charset="0"/>
              </a:rPr>
              <a:t>Extensible  </a:t>
            </a:r>
          </a:p>
          <a:p>
            <a:pPr marL="285750" indent="-285750">
              <a:buFont typeface="Wingdings" pitchFamily="2" charset="2"/>
              <a:buChar char="v"/>
            </a:pPr>
            <a:r>
              <a:rPr lang="en-IN" sz="1400" dirty="0" smtClean="0">
                <a:latin typeface="Alaska" pitchFamily="34" charset="0"/>
              </a:rPr>
              <a:t>It’s Portable  </a:t>
            </a:r>
          </a:p>
          <a:p>
            <a:pPr marL="285750" indent="-285750">
              <a:buFont typeface="Wingdings" pitchFamily="2" charset="2"/>
              <a:buChar char="v"/>
            </a:pPr>
            <a:r>
              <a:rPr lang="en-IN" sz="1400" dirty="0" smtClean="0">
                <a:latin typeface="Alaska" pitchFamily="34" charset="0"/>
              </a:rPr>
              <a:t>It’s Easy To Learn  </a:t>
            </a:r>
          </a:p>
          <a:p>
            <a:pPr marL="285750" indent="-285750">
              <a:buFont typeface="Wingdings" pitchFamily="2" charset="2"/>
              <a:buChar char="v"/>
            </a:pPr>
            <a:r>
              <a:rPr lang="en-IN" sz="1400" dirty="0" smtClean="0">
                <a:latin typeface="Alaska" pitchFamily="34" charset="0"/>
              </a:rPr>
              <a:t>Robust &amp; Effective  </a:t>
            </a:r>
          </a:p>
          <a:p>
            <a:pPr marL="285750" indent="-285750">
              <a:buFont typeface="Wingdings" pitchFamily="2" charset="2"/>
              <a:buChar char="v"/>
            </a:pPr>
            <a:r>
              <a:rPr lang="en-IN" sz="1400" dirty="0" smtClean="0">
                <a:latin typeface="Alaska" pitchFamily="34" charset="0"/>
              </a:rPr>
              <a:t>Memory Manager  </a:t>
            </a:r>
          </a:p>
          <a:p>
            <a:pPr marL="285750" indent="-285750">
              <a:buFont typeface="Wingdings" pitchFamily="2" charset="2"/>
              <a:buChar char="v"/>
            </a:pPr>
            <a:r>
              <a:rPr lang="en-IN" sz="1400" dirty="0" smtClean="0">
                <a:latin typeface="Alaska" pitchFamily="34" charset="0"/>
              </a:rPr>
              <a:t>Interpreted &amp; (Byte) Complied </a:t>
            </a:r>
          </a:p>
        </p:txBody>
      </p:sp>
    </p:spTree>
    <p:extLst>
      <p:ext uri="{BB962C8B-B14F-4D97-AF65-F5344CB8AC3E}">
        <p14:creationId xmlns:p14="http://schemas.microsoft.com/office/powerpoint/2010/main" val="2931846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2808" y="195486"/>
            <a:ext cx="3925136" cy="1200329"/>
            <a:chOff x="142808" y="195486"/>
            <a:chExt cx="1908912" cy="1200329"/>
          </a:xfrm>
        </p:grpSpPr>
        <p:sp>
          <p:nvSpPr>
            <p:cNvPr id="3" name="TextBox 2"/>
            <p:cNvSpPr txBox="1"/>
            <p:nvPr/>
          </p:nvSpPr>
          <p:spPr>
            <a:xfrm>
              <a:off x="142808" y="195486"/>
              <a:ext cx="1800200" cy="1200329"/>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It’s High Level Language  </a:t>
              </a:r>
            </a:p>
            <a:p>
              <a:endParaRPr lang="en-IN" dirty="0">
                <a:latin typeface="Alaska" pitchFamily="34" charset="0"/>
              </a:endParaRPr>
            </a:p>
          </p:txBody>
        </p:sp>
        <p:cxnSp>
          <p:nvCxnSpPr>
            <p:cNvPr id="4" name="Straight Connector 3"/>
            <p:cNvCxnSpPr/>
            <p:nvPr/>
          </p:nvCxnSpPr>
          <p:spPr>
            <a:xfrm>
              <a:off x="142808" y="564818"/>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42808" y="872595"/>
            <a:ext cx="8029592" cy="523220"/>
          </a:xfrm>
          <a:prstGeom prst="rect">
            <a:avLst/>
          </a:prstGeom>
          <a:noFill/>
        </p:spPr>
        <p:txBody>
          <a:bodyPr wrap="square" rtlCol="0">
            <a:spAutoFit/>
          </a:bodyPr>
          <a:lstStyle/>
          <a:p>
            <a:r>
              <a:rPr lang="en-IN" sz="1400" dirty="0" smtClean="0">
                <a:latin typeface="Alaska" pitchFamily="34" charset="0"/>
                <a:cs typeface="Adobe Devanagari" pitchFamily="18" charset="0"/>
              </a:rPr>
              <a:t>Python is HLL in other words It enables development of program in user friendly programming context.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244024"/>
            <a:ext cx="3898206" cy="114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2808" y="2355726"/>
            <a:ext cx="8280920" cy="523220"/>
          </a:xfrm>
          <a:prstGeom prst="rect">
            <a:avLst/>
          </a:prstGeom>
          <a:noFill/>
        </p:spPr>
        <p:txBody>
          <a:bodyPr wrap="square" rtlCol="0">
            <a:spAutoFit/>
          </a:bodyPr>
          <a:lstStyle/>
          <a:p>
            <a:r>
              <a:rPr lang="en-IN" sz="1400" dirty="0" smtClean="0">
                <a:latin typeface="Alaska" pitchFamily="34" charset="0"/>
                <a:cs typeface="Adobe Devanagari" pitchFamily="18" charset="0"/>
              </a:rPr>
              <a:t>Python has it’s own high level built in data structures such as lists ( resizable arrays ), dictionaries ( hash tables ) and lot more which we will study in this course. </a:t>
            </a:r>
          </a:p>
        </p:txBody>
      </p:sp>
      <p:grpSp>
        <p:nvGrpSpPr>
          <p:cNvPr id="8" name="Group 7"/>
          <p:cNvGrpSpPr/>
          <p:nvPr/>
        </p:nvGrpSpPr>
        <p:grpSpPr>
          <a:xfrm>
            <a:off x="142808" y="2878946"/>
            <a:ext cx="3925136" cy="646331"/>
            <a:chOff x="142808" y="195486"/>
            <a:chExt cx="1908912" cy="646331"/>
          </a:xfrm>
        </p:grpSpPr>
        <p:sp>
          <p:nvSpPr>
            <p:cNvPr id="9" name="TextBox 8"/>
            <p:cNvSpPr txBox="1"/>
            <p:nvPr/>
          </p:nvSpPr>
          <p:spPr>
            <a:xfrm>
              <a:off x="142808" y="195486"/>
              <a:ext cx="1800200" cy="646331"/>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a:t>
              </a:r>
              <a:r>
                <a:rPr lang="en-IN" dirty="0" smtClean="0">
                  <a:latin typeface="Alaska" pitchFamily="34" charset="0"/>
                </a:rPr>
                <a:t>OOP  </a:t>
              </a:r>
              <a:endParaRPr lang="en-IN" dirty="0">
                <a:latin typeface="Alaska" pitchFamily="34" charset="0"/>
              </a:endParaRPr>
            </a:p>
            <a:p>
              <a:endParaRPr lang="en-IN" dirty="0">
                <a:latin typeface="Alaska" pitchFamily="34" charset="0"/>
              </a:endParaRPr>
            </a:p>
          </p:txBody>
        </p:sp>
        <p:cxnSp>
          <p:nvCxnSpPr>
            <p:cNvPr id="10" name="Straight Connector 9"/>
            <p:cNvCxnSpPr/>
            <p:nvPr/>
          </p:nvCxnSpPr>
          <p:spPr>
            <a:xfrm>
              <a:off x="142808" y="564818"/>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42808" y="3363838"/>
            <a:ext cx="8029592" cy="1384995"/>
          </a:xfrm>
          <a:prstGeom prst="rect">
            <a:avLst/>
          </a:prstGeom>
          <a:noFill/>
        </p:spPr>
        <p:txBody>
          <a:bodyPr wrap="square" rtlCol="0">
            <a:spAutoFit/>
          </a:bodyPr>
          <a:lstStyle/>
          <a:p>
            <a:r>
              <a:rPr lang="en-IN" sz="1400" dirty="0" smtClean="0">
                <a:latin typeface="Alaska" pitchFamily="34" charset="0"/>
                <a:cs typeface="Adobe Devanagari" pitchFamily="18" charset="0"/>
              </a:rPr>
              <a:t>OOP is a programming model that is totally based on classes and objects, It is used to structure Software program in simple reusable code which is usually a class and then we make a copy of this class which is known as object.  </a:t>
            </a:r>
          </a:p>
          <a:p>
            <a:endParaRPr lang="en-IN" sz="1400" dirty="0" smtClean="0">
              <a:latin typeface="Alaska" pitchFamily="34" charset="0"/>
              <a:cs typeface="Adobe Devanagari" pitchFamily="18" charset="0"/>
            </a:endParaRPr>
          </a:p>
          <a:p>
            <a:r>
              <a:rPr lang="en-IN" sz="1400" dirty="0" smtClean="0">
                <a:latin typeface="Alaska" pitchFamily="34" charset="0"/>
                <a:cs typeface="Adobe Devanagari" pitchFamily="18" charset="0"/>
              </a:rPr>
              <a:t>Python is not only OOP Lang. It also has functional programming things borrowed from Haskell and Lisp. </a:t>
            </a:r>
          </a:p>
        </p:txBody>
      </p:sp>
    </p:spTree>
    <p:extLst>
      <p:ext uri="{BB962C8B-B14F-4D97-AF65-F5344CB8AC3E}">
        <p14:creationId xmlns:p14="http://schemas.microsoft.com/office/powerpoint/2010/main" val="3582056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2808" y="195486"/>
            <a:ext cx="3925136" cy="369332"/>
            <a:chOff x="142808" y="195486"/>
            <a:chExt cx="1908912" cy="369332"/>
          </a:xfrm>
        </p:grpSpPr>
        <p:sp>
          <p:nvSpPr>
            <p:cNvPr id="3" name="TextBox 2"/>
            <p:cNvSpPr txBox="1"/>
            <p:nvPr/>
          </p:nvSpPr>
          <p:spPr>
            <a:xfrm>
              <a:off x="142808" y="195486"/>
              <a:ext cx="1800200" cy="369332"/>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It is Scalable </a:t>
              </a:r>
            </a:p>
          </p:txBody>
        </p:sp>
        <p:cxnSp>
          <p:nvCxnSpPr>
            <p:cNvPr id="4" name="Straight Connector 3"/>
            <p:cNvCxnSpPr/>
            <p:nvPr/>
          </p:nvCxnSpPr>
          <p:spPr>
            <a:xfrm>
              <a:off x="142808" y="564818"/>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42808" y="872595"/>
            <a:ext cx="8893688" cy="523220"/>
          </a:xfrm>
          <a:prstGeom prst="rect">
            <a:avLst/>
          </a:prstGeom>
          <a:noFill/>
        </p:spPr>
        <p:txBody>
          <a:bodyPr wrap="square" rtlCol="0">
            <a:spAutoFit/>
          </a:bodyPr>
          <a:lstStyle/>
          <a:p>
            <a:r>
              <a:rPr lang="en-US" sz="1400" dirty="0">
                <a:latin typeface="Alaska" pitchFamily="34" charset="0"/>
                <a:cs typeface="Adobe Devanagari" pitchFamily="18" charset="0"/>
              </a:rPr>
              <a:t>Python provides basic building blocks on which you can build </a:t>
            </a:r>
            <a:r>
              <a:rPr lang="en-US" sz="1400" dirty="0" smtClean="0">
                <a:latin typeface="Alaska" pitchFamily="34" charset="0"/>
                <a:cs typeface="Adobe Devanagari" pitchFamily="18" charset="0"/>
              </a:rPr>
              <a:t>an application</a:t>
            </a:r>
            <a:r>
              <a:rPr lang="en-US" sz="1400" dirty="0">
                <a:latin typeface="Alaska" pitchFamily="34" charset="0"/>
                <a:cs typeface="Adobe Devanagari" pitchFamily="18" charset="0"/>
              </a:rPr>
              <a:t>, and as those needs expand and </a:t>
            </a:r>
            <a:r>
              <a:rPr lang="en-US" sz="1400" dirty="0" smtClean="0">
                <a:latin typeface="Alaska" pitchFamily="34" charset="0"/>
                <a:cs typeface="Adobe Devanagari" pitchFamily="18" charset="0"/>
              </a:rPr>
              <a:t>grow and further they can be easily maintained. </a:t>
            </a:r>
            <a:endParaRPr lang="en-IN" sz="1400" dirty="0" smtClean="0">
              <a:latin typeface="Alaska" pitchFamily="34" charset="0"/>
              <a:cs typeface="Adobe Devanagari" pitchFamily="18" charset="0"/>
            </a:endParaRPr>
          </a:p>
        </p:txBody>
      </p:sp>
      <p:grpSp>
        <p:nvGrpSpPr>
          <p:cNvPr id="8" name="Group 7"/>
          <p:cNvGrpSpPr/>
          <p:nvPr/>
        </p:nvGrpSpPr>
        <p:grpSpPr>
          <a:xfrm>
            <a:off x="142808" y="1637387"/>
            <a:ext cx="3925136" cy="646331"/>
            <a:chOff x="142808" y="-1046073"/>
            <a:chExt cx="1908912" cy="646331"/>
          </a:xfrm>
        </p:grpSpPr>
        <p:sp>
          <p:nvSpPr>
            <p:cNvPr id="9" name="TextBox 8"/>
            <p:cNvSpPr txBox="1"/>
            <p:nvPr/>
          </p:nvSpPr>
          <p:spPr>
            <a:xfrm>
              <a:off x="142808" y="-1046073"/>
              <a:ext cx="1800200" cy="646331"/>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a:t>
              </a:r>
              <a:r>
                <a:rPr lang="en-IN" dirty="0" smtClean="0">
                  <a:latin typeface="Alaska" pitchFamily="34" charset="0"/>
                </a:rPr>
                <a:t>It is </a:t>
              </a:r>
              <a:r>
                <a:rPr lang="en-IN" dirty="0">
                  <a:latin typeface="Alaska" pitchFamily="34" charset="0"/>
                </a:rPr>
                <a:t>Extensible </a:t>
              </a:r>
            </a:p>
            <a:p>
              <a:endParaRPr lang="en-IN" dirty="0">
                <a:latin typeface="Alaska" pitchFamily="34" charset="0"/>
              </a:endParaRPr>
            </a:p>
          </p:txBody>
        </p:sp>
        <p:cxnSp>
          <p:nvCxnSpPr>
            <p:cNvPr id="10" name="Straight Connector 9"/>
            <p:cNvCxnSpPr/>
            <p:nvPr/>
          </p:nvCxnSpPr>
          <p:spPr>
            <a:xfrm>
              <a:off x="142808" y="-615766"/>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42808" y="2283718"/>
            <a:ext cx="8893688" cy="523220"/>
          </a:xfrm>
          <a:prstGeom prst="rect">
            <a:avLst/>
          </a:prstGeom>
          <a:noFill/>
        </p:spPr>
        <p:txBody>
          <a:bodyPr wrap="square" rtlCol="0">
            <a:spAutoFit/>
          </a:bodyPr>
          <a:lstStyle/>
          <a:p>
            <a:r>
              <a:rPr lang="en-US" sz="1400" dirty="0" smtClean="0">
                <a:latin typeface="Alaska" pitchFamily="34" charset="0"/>
                <a:cs typeface="Adobe Devanagari" pitchFamily="18" charset="0"/>
              </a:rPr>
              <a:t>You’re working on some project, the amount of logic, files you write or the feature you made, you can still be able to use in just second whether it be in another file. </a:t>
            </a:r>
            <a:endParaRPr lang="en-IN" sz="1400" dirty="0" smtClean="0">
              <a:latin typeface="Alaska" pitchFamily="34" charset="0"/>
              <a:cs typeface="Adobe Devanagari" pitchFamily="18" charset="0"/>
            </a:endParaRPr>
          </a:p>
        </p:txBody>
      </p:sp>
      <p:grpSp>
        <p:nvGrpSpPr>
          <p:cNvPr id="13" name="Group 12"/>
          <p:cNvGrpSpPr/>
          <p:nvPr/>
        </p:nvGrpSpPr>
        <p:grpSpPr>
          <a:xfrm>
            <a:off x="142808" y="3003798"/>
            <a:ext cx="3925136" cy="369332"/>
            <a:chOff x="142808" y="-759782"/>
            <a:chExt cx="1908912" cy="369332"/>
          </a:xfrm>
        </p:grpSpPr>
        <p:sp>
          <p:nvSpPr>
            <p:cNvPr id="14" name="TextBox 13"/>
            <p:cNvSpPr txBox="1"/>
            <p:nvPr/>
          </p:nvSpPr>
          <p:spPr>
            <a:xfrm>
              <a:off x="142808" y="-759782"/>
              <a:ext cx="1800200" cy="369332"/>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It’s Portable  </a:t>
              </a:r>
            </a:p>
          </p:txBody>
        </p:sp>
        <p:cxnSp>
          <p:nvCxnSpPr>
            <p:cNvPr id="15" name="Straight Connector 14"/>
            <p:cNvCxnSpPr/>
            <p:nvPr/>
          </p:nvCxnSpPr>
          <p:spPr>
            <a:xfrm>
              <a:off x="142808" y="-399742"/>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7434" y="3556982"/>
            <a:ext cx="8893688" cy="307777"/>
          </a:xfrm>
          <a:prstGeom prst="rect">
            <a:avLst/>
          </a:prstGeom>
          <a:noFill/>
        </p:spPr>
        <p:txBody>
          <a:bodyPr wrap="square" rtlCol="0">
            <a:spAutoFit/>
          </a:bodyPr>
          <a:lstStyle/>
          <a:p>
            <a:r>
              <a:rPr lang="en-US" sz="1400" dirty="0" smtClean="0">
                <a:latin typeface="Alaska" pitchFamily="34" charset="0"/>
                <a:cs typeface="Adobe Devanagari" pitchFamily="18" charset="0"/>
              </a:rPr>
              <a:t>Python can be found on wide variety of systems and it is contributing to large parts in the CS domain. </a:t>
            </a:r>
            <a:endParaRPr lang="en-IN" sz="1400" dirty="0" smtClean="0">
              <a:latin typeface="Alaska" pitchFamily="34" charset="0"/>
              <a:cs typeface="Adobe Devanagari" pitchFamily="18" charset="0"/>
            </a:endParaRPr>
          </a:p>
        </p:txBody>
      </p:sp>
    </p:spTree>
    <p:extLst>
      <p:ext uri="{BB962C8B-B14F-4D97-AF65-F5344CB8AC3E}">
        <p14:creationId xmlns:p14="http://schemas.microsoft.com/office/powerpoint/2010/main" val="979832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8022" y="123478"/>
            <a:ext cx="3925136" cy="369332"/>
            <a:chOff x="142808" y="-759782"/>
            <a:chExt cx="1908912" cy="369332"/>
          </a:xfrm>
        </p:grpSpPr>
        <p:sp>
          <p:nvSpPr>
            <p:cNvPr id="3" name="TextBox 2"/>
            <p:cNvSpPr txBox="1"/>
            <p:nvPr/>
          </p:nvSpPr>
          <p:spPr>
            <a:xfrm>
              <a:off x="142808" y="-759782"/>
              <a:ext cx="1800200" cy="369332"/>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Robust &amp; Effective  </a:t>
              </a:r>
            </a:p>
          </p:txBody>
        </p:sp>
        <p:cxnSp>
          <p:nvCxnSpPr>
            <p:cNvPr id="4" name="Straight Connector 3"/>
            <p:cNvCxnSpPr/>
            <p:nvPr/>
          </p:nvCxnSpPr>
          <p:spPr>
            <a:xfrm>
              <a:off x="142808" y="-399742"/>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50" name="Picture 2" descr="python syntax error invalid syntax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771550"/>
            <a:ext cx="2664296" cy="1319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990" y="1995686"/>
            <a:ext cx="9299903" cy="523220"/>
          </a:xfrm>
          <a:prstGeom prst="rect">
            <a:avLst/>
          </a:prstGeom>
          <a:noFill/>
        </p:spPr>
        <p:txBody>
          <a:bodyPr wrap="square" rtlCol="0">
            <a:spAutoFit/>
          </a:bodyPr>
          <a:lstStyle/>
          <a:p>
            <a:r>
              <a:rPr lang="en-US" sz="1400" dirty="0">
                <a:latin typeface="Alaska" pitchFamily="34" charset="0"/>
                <a:cs typeface="Adobe Devanagari" pitchFamily="18" charset="0"/>
              </a:rPr>
              <a:t>When </a:t>
            </a:r>
            <a:r>
              <a:rPr lang="en-US" sz="1400" dirty="0" smtClean="0">
                <a:latin typeface="Alaska" pitchFamily="34" charset="0"/>
                <a:cs typeface="Adobe Devanagari" pitchFamily="18" charset="0"/>
              </a:rPr>
              <a:t>your Python </a:t>
            </a:r>
            <a:r>
              <a:rPr lang="en-US" sz="1400" dirty="0">
                <a:latin typeface="Alaska" pitchFamily="34" charset="0"/>
                <a:cs typeface="Adobe Devanagari" pitchFamily="18" charset="0"/>
              </a:rPr>
              <a:t>crashes due to errors, the interpreter dumps out a "stack trace" full of </a:t>
            </a:r>
            <a:r>
              <a:rPr lang="en-US" sz="1400" dirty="0" smtClean="0">
                <a:latin typeface="Alaska" pitchFamily="34" charset="0"/>
                <a:cs typeface="Adobe Devanagari" pitchFamily="18" charset="0"/>
              </a:rPr>
              <a:t>useful information </a:t>
            </a:r>
            <a:r>
              <a:rPr lang="en-US" sz="1400" dirty="0">
                <a:latin typeface="Alaska" pitchFamily="34" charset="0"/>
                <a:cs typeface="Adobe Devanagari" pitchFamily="18" charset="0"/>
              </a:rPr>
              <a:t>such as why your program crashed and where in the code (file </a:t>
            </a:r>
            <a:r>
              <a:rPr lang="en-US" sz="1400" dirty="0" smtClean="0">
                <a:latin typeface="Alaska" pitchFamily="34" charset="0"/>
                <a:cs typeface="Adobe Devanagari" pitchFamily="18" charset="0"/>
              </a:rPr>
              <a:t>name, line </a:t>
            </a:r>
            <a:r>
              <a:rPr lang="en-US" sz="1400" dirty="0">
                <a:latin typeface="Alaska" pitchFamily="34" charset="0"/>
                <a:cs typeface="Adobe Devanagari" pitchFamily="18" charset="0"/>
              </a:rPr>
              <a:t>number, function call, etc.) the error took place.</a:t>
            </a:r>
            <a:endParaRPr lang="en-IN" sz="1400" dirty="0" smtClean="0">
              <a:latin typeface="Alaska" pitchFamily="34" charset="0"/>
              <a:cs typeface="Adobe Devanagari" pitchFamily="18" charset="0"/>
            </a:endParaRPr>
          </a:p>
        </p:txBody>
      </p:sp>
      <p:grpSp>
        <p:nvGrpSpPr>
          <p:cNvPr id="7" name="Group 6"/>
          <p:cNvGrpSpPr/>
          <p:nvPr/>
        </p:nvGrpSpPr>
        <p:grpSpPr>
          <a:xfrm>
            <a:off x="138022" y="2643758"/>
            <a:ext cx="3925136" cy="369332"/>
            <a:chOff x="142808" y="-759782"/>
            <a:chExt cx="1908912" cy="369332"/>
          </a:xfrm>
        </p:grpSpPr>
        <p:sp>
          <p:nvSpPr>
            <p:cNvPr id="8" name="TextBox 7"/>
            <p:cNvSpPr txBox="1"/>
            <p:nvPr/>
          </p:nvSpPr>
          <p:spPr>
            <a:xfrm>
              <a:off x="142808" y="-759782"/>
              <a:ext cx="1800200" cy="369332"/>
            </a:xfrm>
            <a:prstGeom prst="rect">
              <a:avLst/>
            </a:prstGeom>
            <a:noFill/>
          </p:spPr>
          <p:txBody>
            <a:bodyPr wrap="square" rtlCol="0">
              <a:spAutoFit/>
            </a:bodyPr>
            <a:lstStyle/>
            <a:p>
              <a:r>
                <a:rPr lang="en-IN" dirty="0" smtClean="0">
                  <a:latin typeface="Alaska" pitchFamily="34" charset="0"/>
                </a:rPr>
                <a:t>Features</a:t>
              </a:r>
              <a:r>
                <a:rPr lang="en-IN" dirty="0">
                  <a:latin typeface="Alaska" pitchFamily="34" charset="0"/>
                </a:rPr>
                <a:t>:- Memory Manager  </a:t>
              </a:r>
            </a:p>
          </p:txBody>
        </p:sp>
        <p:cxnSp>
          <p:nvCxnSpPr>
            <p:cNvPr id="9" name="Straight Connector 8"/>
            <p:cNvCxnSpPr/>
            <p:nvPr/>
          </p:nvCxnSpPr>
          <p:spPr>
            <a:xfrm>
              <a:off x="142808" y="-399742"/>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60809" y="3147814"/>
            <a:ext cx="9299903" cy="1169551"/>
          </a:xfrm>
          <a:prstGeom prst="rect">
            <a:avLst/>
          </a:prstGeom>
          <a:noFill/>
        </p:spPr>
        <p:txBody>
          <a:bodyPr wrap="square" rtlCol="0">
            <a:spAutoFit/>
          </a:bodyPr>
          <a:lstStyle/>
          <a:p>
            <a:r>
              <a:rPr lang="en-US" sz="1400" dirty="0" smtClean="0">
                <a:latin typeface="Alaska" pitchFamily="34" charset="0"/>
                <a:cs typeface="Adobe Devanagari" pitchFamily="18" charset="0"/>
              </a:rPr>
              <a:t>It is responsible for:- </a:t>
            </a:r>
          </a:p>
          <a:p>
            <a:pPr marL="742950" lvl="1" indent="-285750">
              <a:buFont typeface="Arial" pitchFamily="34" charset="0"/>
              <a:buChar char="•"/>
            </a:pPr>
            <a:r>
              <a:rPr lang="en-US" sz="1400" dirty="0" smtClean="0">
                <a:latin typeface="Alaska" pitchFamily="34" charset="0"/>
                <a:cs typeface="Adobe Devanagari" pitchFamily="18" charset="0"/>
              </a:rPr>
              <a:t>Allocation of Memory</a:t>
            </a:r>
          </a:p>
          <a:p>
            <a:pPr marL="742950" lvl="1" indent="-285750">
              <a:buFont typeface="Arial" pitchFamily="34" charset="0"/>
              <a:buChar char="•"/>
            </a:pPr>
            <a:r>
              <a:rPr lang="en-US" sz="1400" dirty="0" smtClean="0">
                <a:latin typeface="Alaska" pitchFamily="34" charset="0"/>
                <a:cs typeface="Adobe Devanagari" pitchFamily="18" charset="0"/>
              </a:rPr>
              <a:t>Retrieving and Storing the contents  </a:t>
            </a:r>
          </a:p>
          <a:p>
            <a:pPr marL="742950" lvl="1" indent="-285750">
              <a:buFont typeface="Arial" pitchFamily="34" charset="0"/>
              <a:buChar char="•"/>
            </a:pPr>
            <a:r>
              <a:rPr lang="en-US" sz="1400" dirty="0" smtClean="0">
                <a:latin typeface="Alaska" pitchFamily="34" charset="0"/>
                <a:cs typeface="Adobe Devanagari" pitchFamily="18" charset="0"/>
              </a:rPr>
              <a:t>Effective Sharing  </a:t>
            </a:r>
          </a:p>
          <a:p>
            <a:pPr marL="742950" lvl="1" indent="-285750">
              <a:buFont typeface="Arial" pitchFamily="34" charset="0"/>
              <a:buChar char="•"/>
            </a:pPr>
            <a:r>
              <a:rPr lang="en-US" sz="1400" dirty="0" smtClean="0">
                <a:latin typeface="Alaska" pitchFamily="34" charset="0"/>
                <a:cs typeface="Adobe Devanagari" pitchFamily="18" charset="0"/>
              </a:rPr>
              <a:t>Minimizing Memory Access Time </a:t>
            </a:r>
            <a:endParaRPr lang="en-IN" sz="1400" dirty="0" smtClean="0">
              <a:latin typeface="Alaska" pitchFamily="34" charset="0"/>
              <a:cs typeface="Adobe Devanagari" pitchFamily="18" charset="0"/>
            </a:endParaRPr>
          </a:p>
        </p:txBody>
      </p:sp>
    </p:spTree>
    <p:extLst>
      <p:ext uri="{BB962C8B-B14F-4D97-AF65-F5344CB8AC3E}">
        <p14:creationId xmlns:p14="http://schemas.microsoft.com/office/powerpoint/2010/main" val="387801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8022" y="123478"/>
            <a:ext cx="5298074" cy="646331"/>
            <a:chOff x="142808" y="-759782"/>
            <a:chExt cx="1908912" cy="646331"/>
          </a:xfrm>
        </p:grpSpPr>
        <p:sp>
          <p:nvSpPr>
            <p:cNvPr id="3" name="TextBox 2"/>
            <p:cNvSpPr txBox="1"/>
            <p:nvPr/>
          </p:nvSpPr>
          <p:spPr>
            <a:xfrm>
              <a:off x="142808" y="-759782"/>
              <a:ext cx="1800200" cy="646331"/>
            </a:xfrm>
            <a:prstGeom prst="rect">
              <a:avLst/>
            </a:prstGeom>
            <a:noFill/>
          </p:spPr>
          <p:txBody>
            <a:bodyPr wrap="square" rtlCol="0">
              <a:spAutoFit/>
            </a:bodyPr>
            <a:lstStyle/>
            <a:p>
              <a:r>
                <a:rPr lang="en-IN" dirty="0" smtClean="0">
                  <a:latin typeface="Alaska" pitchFamily="34" charset="0"/>
                </a:rPr>
                <a:t>Features:- </a:t>
              </a:r>
              <a:r>
                <a:rPr lang="en-IN" dirty="0">
                  <a:latin typeface="Alaska" pitchFamily="34" charset="0"/>
                </a:rPr>
                <a:t>Interpreted &amp; (Byte) Complied </a:t>
              </a:r>
            </a:p>
          </p:txBody>
        </p:sp>
        <p:cxnSp>
          <p:nvCxnSpPr>
            <p:cNvPr id="4" name="Straight Connector 3"/>
            <p:cNvCxnSpPr/>
            <p:nvPr/>
          </p:nvCxnSpPr>
          <p:spPr>
            <a:xfrm>
              <a:off x="142808" y="-399742"/>
              <a:ext cx="1908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5608" y="2283718"/>
            <a:ext cx="9299903" cy="954107"/>
          </a:xfrm>
          <a:prstGeom prst="rect">
            <a:avLst/>
          </a:prstGeom>
          <a:noFill/>
        </p:spPr>
        <p:txBody>
          <a:bodyPr wrap="square" rtlCol="0">
            <a:spAutoFit/>
          </a:bodyPr>
          <a:lstStyle/>
          <a:p>
            <a:r>
              <a:rPr lang="en-US" sz="1400" dirty="0" smtClean="0">
                <a:latin typeface="Alaska" pitchFamily="34" charset="0"/>
                <a:cs typeface="Adobe Devanagari" pitchFamily="18" charset="0"/>
              </a:rPr>
              <a:t>Python is classified as Interpreted languages</a:t>
            </a:r>
            <a:r>
              <a:rPr lang="en-US" sz="1400" dirty="0">
                <a:latin typeface="Alaska" pitchFamily="34" charset="0"/>
                <a:cs typeface="Adobe Devanagari" pitchFamily="18" charset="0"/>
              </a:rPr>
              <a:t>, Traditionally, purely interpreted languages </a:t>
            </a:r>
            <a:r>
              <a:rPr lang="en-US" sz="1400" dirty="0" smtClean="0">
                <a:latin typeface="Alaska" pitchFamily="34" charset="0"/>
                <a:cs typeface="Adobe Devanagari" pitchFamily="18" charset="0"/>
              </a:rPr>
              <a:t>are almost </a:t>
            </a:r>
            <a:r>
              <a:rPr lang="en-US" sz="1400" dirty="0">
                <a:latin typeface="Alaska" pitchFamily="34" charset="0"/>
                <a:cs typeface="Adobe Devanagari" pitchFamily="18" charset="0"/>
              </a:rPr>
              <a:t>always slower than compiled languages because execution does not </a:t>
            </a:r>
            <a:r>
              <a:rPr lang="en-US" sz="1400" dirty="0" smtClean="0">
                <a:latin typeface="Alaska" pitchFamily="34" charset="0"/>
                <a:cs typeface="Adobe Devanagari" pitchFamily="18" charset="0"/>
              </a:rPr>
              <a:t>take place </a:t>
            </a:r>
            <a:r>
              <a:rPr lang="en-US" sz="1400" dirty="0">
                <a:latin typeface="Alaska" pitchFamily="34" charset="0"/>
                <a:cs typeface="Adobe Devanagari" pitchFamily="18" charset="0"/>
              </a:rPr>
              <a:t>in a system's native binary language</a:t>
            </a:r>
            <a:r>
              <a:rPr lang="en-US" sz="1400" dirty="0" smtClean="0">
                <a:latin typeface="Alaska" pitchFamily="34" charset="0"/>
                <a:cs typeface="Adobe Devanagari" pitchFamily="18" charset="0"/>
              </a:rPr>
              <a:t>. </a:t>
            </a:r>
          </a:p>
          <a:p>
            <a:r>
              <a:rPr lang="en-US" sz="1400" dirty="0" smtClean="0">
                <a:latin typeface="Alaska" pitchFamily="34" charset="0"/>
                <a:cs typeface="Adobe Devanagari" pitchFamily="18" charset="0"/>
              </a:rPr>
              <a:t>BUT  </a:t>
            </a:r>
          </a:p>
          <a:p>
            <a:r>
              <a:rPr lang="en-US" sz="1400" dirty="0" smtClean="0">
                <a:latin typeface="Alaska" pitchFamily="34" charset="0"/>
                <a:cs typeface="Adobe Devanagari" pitchFamily="18" charset="0"/>
              </a:rPr>
              <a:t>Python is byte compiled, it helps in boosting up the performance and having advantages of Interpreted languages.</a:t>
            </a:r>
            <a:endParaRPr lang="en-IN" sz="1400" dirty="0" smtClean="0">
              <a:latin typeface="Alaska" pitchFamily="34" charset="0"/>
              <a:cs typeface="Adobe Devanagari" pitchFamily="18" charset="0"/>
            </a:endParaRPr>
          </a:p>
        </p:txBody>
      </p:sp>
      <p:pic>
        <p:nvPicPr>
          <p:cNvPr id="4098" name="Picture 2" descr="Compiled vs Interpreted Programming Languages – C, C++, Rust, Go, Haskell,  C#, Java, Python, Ruby, Javascript – Finema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699542"/>
            <a:ext cx="4738727" cy="148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763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95686"/>
            <a:ext cx="3563888" cy="400110"/>
          </a:xfrm>
          <a:prstGeom prst="rect">
            <a:avLst/>
          </a:prstGeom>
          <a:noFill/>
        </p:spPr>
        <p:txBody>
          <a:bodyPr wrap="square" rtlCol="0">
            <a:spAutoFit/>
          </a:bodyPr>
          <a:lstStyle/>
          <a:p>
            <a:r>
              <a:rPr lang="en-IN" sz="2000" dirty="0" smtClean="0">
                <a:latin typeface="Alaska" pitchFamily="34" charset="0"/>
              </a:rPr>
              <a:t>Downloading &amp; Installing </a:t>
            </a:r>
            <a:endParaRPr lang="en-IN" sz="2000" dirty="0">
              <a:latin typeface="Alaska" pitchFamily="34" charset="0"/>
            </a:endParaRPr>
          </a:p>
        </p:txBody>
      </p:sp>
      <p:pic>
        <p:nvPicPr>
          <p:cNvPr id="3" name="Picture 2" descr="Python - Wikivers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1635646"/>
            <a:ext cx="1162253" cy="102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424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449</Words>
  <Application>Microsoft Office PowerPoint</Application>
  <PresentationFormat>On-screen Show (16:9)</PresentationFormat>
  <Paragraphs>40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15</cp:revision>
  <dcterms:created xsi:type="dcterms:W3CDTF">2021-09-18T18:59:45Z</dcterms:created>
  <dcterms:modified xsi:type="dcterms:W3CDTF">2021-09-21T18:54:37Z</dcterms:modified>
</cp:coreProperties>
</file>