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35"/>
  </p:notesMasterIdLst>
  <p:sldIdLst>
    <p:sldId id="260" r:id="rId2"/>
    <p:sldId id="256" r:id="rId3"/>
    <p:sldId id="257" r:id="rId4"/>
    <p:sldId id="258" r:id="rId5"/>
    <p:sldId id="267" r:id="rId6"/>
    <p:sldId id="265" r:id="rId7"/>
    <p:sldId id="264" r:id="rId8"/>
    <p:sldId id="294" r:id="rId9"/>
    <p:sldId id="271" r:id="rId10"/>
    <p:sldId id="274" r:id="rId11"/>
    <p:sldId id="295" r:id="rId12"/>
    <p:sldId id="273" r:id="rId13"/>
    <p:sldId id="272" r:id="rId14"/>
    <p:sldId id="302" r:id="rId15"/>
    <p:sldId id="296" r:id="rId16"/>
    <p:sldId id="276" r:id="rId17"/>
    <p:sldId id="297" r:id="rId18"/>
    <p:sldId id="277" r:id="rId19"/>
    <p:sldId id="298" r:id="rId20"/>
    <p:sldId id="275" r:id="rId21"/>
    <p:sldId id="299" r:id="rId22"/>
    <p:sldId id="286" r:id="rId23"/>
    <p:sldId id="287" r:id="rId24"/>
    <p:sldId id="288" r:id="rId25"/>
    <p:sldId id="289" r:id="rId26"/>
    <p:sldId id="290" r:id="rId27"/>
    <p:sldId id="291" r:id="rId28"/>
    <p:sldId id="292" r:id="rId29"/>
    <p:sldId id="293" r:id="rId30"/>
    <p:sldId id="300" r:id="rId31"/>
    <p:sldId id="301" r:id="rId32"/>
    <p:sldId id="283" r:id="rId33"/>
    <p:sldId id="27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3300"/>
    <a:srgbClr val="FFFF00"/>
    <a:srgbClr val="FF0066"/>
    <a:srgbClr val="FF0000"/>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94660"/>
  </p:normalViewPr>
  <p:slideViewPr>
    <p:cSldViewPr snapToGrid="0">
      <p:cViewPr varScale="1">
        <p:scale>
          <a:sx n="72" d="100"/>
          <a:sy n="72" d="100"/>
        </p:scale>
        <p:origin x="6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6A90B-7511-4CBC-863A-9FD5BBA799A0}" type="datetimeFigureOut">
              <a:rPr lang="en-IN" smtClean="0"/>
              <a:t>20-10-2022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E136C8-1AC3-46AF-AD29-BB1F4AB41136}" type="slidenum">
              <a:rPr lang="en-IN" smtClean="0"/>
              <a:t>‹#›</a:t>
            </a:fld>
            <a:endParaRPr lang="en-IN" dirty="0"/>
          </a:p>
        </p:txBody>
      </p:sp>
    </p:spTree>
    <p:extLst>
      <p:ext uri="{BB962C8B-B14F-4D97-AF65-F5344CB8AC3E}">
        <p14:creationId xmlns:p14="http://schemas.microsoft.com/office/powerpoint/2010/main" val="4213700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8F0D9EA-41F3-4758-BDD7-4EE8353182E5}" type="datetimeFigureOut">
              <a:rPr lang="en-IN" smtClean="0"/>
              <a:t>20-10-2022</a:t>
            </a:fld>
            <a:endParaRPr lang="en-IN"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1518423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F0D9EA-41F3-4758-BDD7-4EE8353182E5}" type="datetimeFigureOut">
              <a:rPr lang="en-IN" smtClean="0"/>
              <a:t>20-10-2022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295289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F0D9EA-41F3-4758-BDD7-4EE8353182E5}" type="datetimeFigureOut">
              <a:rPr lang="en-IN" smtClean="0"/>
              <a:t>20-10-2022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341755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F0D9EA-41F3-4758-BDD7-4EE8353182E5}" type="datetimeFigureOut">
              <a:rPr lang="en-IN" smtClean="0"/>
              <a:t>20-10-2022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1296046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0D9EA-41F3-4758-BDD7-4EE8353182E5}" type="datetimeFigureOut">
              <a:rPr lang="en-IN" smtClean="0"/>
              <a:t>20-10-2022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1086155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8F0D9EA-41F3-4758-BDD7-4EE8353182E5}" type="datetimeFigureOut">
              <a:rPr lang="en-IN" smtClean="0"/>
              <a:t>20-10-2022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30718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8F0D9EA-41F3-4758-BDD7-4EE8353182E5}" type="datetimeFigureOut">
              <a:rPr lang="en-IN" smtClean="0"/>
              <a:t>20-10-2022</a:t>
            </a:fld>
            <a:endParaRPr lang="en-IN" dirty="0"/>
          </a:p>
        </p:txBody>
      </p:sp>
      <p:sp>
        <p:nvSpPr>
          <p:cNvPr id="8" name="Footer Placeholder 7"/>
          <p:cNvSpPr>
            <a:spLocks noGrp="1"/>
          </p:cNvSpPr>
          <p:nvPr>
            <p:ph type="ftr" sz="quarter" idx="11"/>
          </p:nvPr>
        </p:nvSpPr>
        <p:spPr>
          <a:xfrm>
            <a:off x="561111" y="6391838"/>
            <a:ext cx="3644282" cy="304801"/>
          </a:xfrm>
        </p:spPr>
        <p:txBody>
          <a:bodyPr/>
          <a:lstStyle/>
          <a:p>
            <a:endParaRPr lang="en-IN" dirty="0"/>
          </a:p>
        </p:txBody>
      </p:sp>
      <p:sp>
        <p:nvSpPr>
          <p:cNvPr id="9" name="Slide Number Placeholder 8"/>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147695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8F0D9EA-41F3-4758-BDD7-4EE8353182E5}" type="datetimeFigureOut">
              <a:rPr lang="en-IN" smtClean="0"/>
              <a:t>20-10-2022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3781839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8F0D9EA-41F3-4758-BDD7-4EE8353182E5}" type="datetimeFigureOut">
              <a:rPr lang="en-IN" smtClean="0"/>
              <a:t>20-10-2022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276799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0D9EA-41F3-4758-BDD7-4EE8353182E5}" type="datetimeFigureOut">
              <a:rPr lang="en-IN" smtClean="0"/>
              <a:t>20-10-2022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3435276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0D9EA-41F3-4758-BDD7-4EE8353182E5}" type="datetimeFigureOut">
              <a:rPr lang="en-IN" smtClean="0"/>
              <a:t>20-10-2022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3558632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F0D9EA-41F3-4758-BDD7-4EE8353182E5}" type="datetimeFigureOut">
              <a:rPr lang="en-IN" smtClean="0"/>
              <a:t>20-10-2022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207215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F0D9EA-41F3-4758-BDD7-4EE8353182E5}" type="datetimeFigureOut">
              <a:rPr lang="en-IN" smtClean="0"/>
              <a:t>20-10-2022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1586025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F0D9EA-41F3-4758-BDD7-4EE8353182E5}" type="datetimeFigureOut">
              <a:rPr lang="en-IN" smtClean="0"/>
              <a:t>20-10-2022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3296202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0D9EA-41F3-4758-BDD7-4EE8353182E5}" type="datetimeFigureOut">
              <a:rPr lang="en-IN" smtClean="0"/>
              <a:t>20-10-2022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3361229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F0D9EA-41F3-4758-BDD7-4EE8353182E5}" type="datetimeFigureOut">
              <a:rPr lang="en-IN" smtClean="0"/>
              <a:t>20-10-2022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1598939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F0D9EA-41F3-4758-BDD7-4EE8353182E5}" type="datetimeFigureOut">
              <a:rPr lang="en-IN" smtClean="0"/>
              <a:t>20-10-2022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04BE67-BA87-4B88-8A81-4B5FB2DD5CE8}" type="slidenum">
              <a:rPr lang="en-IN" smtClean="0"/>
              <a:t>‹#›</a:t>
            </a:fld>
            <a:endParaRPr lang="en-IN" dirty="0"/>
          </a:p>
        </p:txBody>
      </p:sp>
    </p:spTree>
    <p:extLst>
      <p:ext uri="{BB962C8B-B14F-4D97-AF65-F5344CB8AC3E}">
        <p14:creationId xmlns:p14="http://schemas.microsoft.com/office/powerpoint/2010/main" val="132031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7350">
              <a:schemeClr val="tx2">
                <a:lumMod val="40000"/>
                <a:lumOff val="6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8F0D9EA-41F3-4758-BDD7-4EE8353182E5}" type="datetimeFigureOut">
              <a:rPr lang="en-IN" smtClean="0"/>
              <a:t>20-10-2022</a:t>
            </a:fld>
            <a:endParaRPr lang="en-IN"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004BE67-BA87-4B88-8A81-4B5FB2DD5CE8}" type="slidenum">
              <a:rPr lang="en-IN" smtClean="0"/>
              <a:t>‹#›</a:t>
            </a:fld>
            <a:endParaRPr lang="en-IN" dirty="0"/>
          </a:p>
        </p:txBody>
      </p:sp>
    </p:spTree>
    <p:extLst>
      <p:ext uri="{BB962C8B-B14F-4D97-AF65-F5344CB8AC3E}">
        <p14:creationId xmlns:p14="http://schemas.microsoft.com/office/powerpoint/2010/main" val="381443339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0">
              <a:schemeClr val="accent1">
                <a:lumMod val="45000"/>
                <a:lumOff val="55000"/>
              </a:schemeClr>
            </a:gs>
            <a:gs pos="83000">
              <a:schemeClr val="accent1">
                <a:lumMod val="45000"/>
                <a:lumOff val="55000"/>
              </a:schemeClr>
            </a:gs>
            <a:gs pos="26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574" y="2899954"/>
            <a:ext cx="6697436" cy="3958046"/>
          </a:xfrm>
        </p:spPr>
      </p:pic>
      <p:sp>
        <p:nvSpPr>
          <p:cNvPr id="6" name="TextBox 5"/>
          <p:cNvSpPr txBox="1"/>
          <p:nvPr/>
        </p:nvSpPr>
        <p:spPr>
          <a:xfrm>
            <a:off x="1328958" y="270868"/>
            <a:ext cx="9091749" cy="2123658"/>
          </a:xfrm>
          <a:prstGeom prst="rect">
            <a:avLst/>
          </a:prstGeom>
          <a:noFill/>
        </p:spPr>
        <p:txBody>
          <a:bodyPr wrap="square" rtlCol="0">
            <a:spAutoFit/>
          </a:bodyPr>
          <a:lstStyle/>
          <a:p>
            <a:pPr algn="ctr"/>
            <a:r>
              <a:rPr lang="en-US" sz="6600" dirty="0">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employee payroll  Management System</a:t>
            </a:r>
            <a:endParaRPr lang="en-IN" sz="6600" dirty="0">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endParaRPr>
          </a:p>
        </p:txBody>
      </p:sp>
      <p:sp>
        <p:nvSpPr>
          <p:cNvPr id="7" name="TextBox 6"/>
          <p:cNvSpPr txBox="1"/>
          <p:nvPr/>
        </p:nvSpPr>
        <p:spPr>
          <a:xfrm>
            <a:off x="7641771" y="4586589"/>
            <a:ext cx="3056707" cy="1569660"/>
          </a:xfrm>
          <a:prstGeom prst="rect">
            <a:avLst/>
          </a:prstGeom>
          <a:noFill/>
        </p:spPr>
        <p:txBody>
          <a:bodyPr wrap="square" rtlCol="0">
            <a:spAutoFit/>
          </a:bodyPr>
          <a:lstStyle/>
          <a:p>
            <a:pPr algn="ctr"/>
            <a:r>
              <a:rPr lang="en-US" sz="3200" dirty="0">
                <a:solidFill>
                  <a:schemeClr val="accent4"/>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226 AK Batch</a:t>
            </a:r>
          </a:p>
          <a:p>
            <a:pPr algn="ctr"/>
            <a:r>
              <a:rPr lang="en-IN" sz="3200" dirty="0">
                <a:solidFill>
                  <a:schemeClr val="accent4"/>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Group 2</a:t>
            </a:r>
          </a:p>
          <a:p>
            <a:endParaRPr lang="en-IN" sz="3200" dirty="0">
              <a:solidFill>
                <a:schemeClr val="accent4"/>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3149329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30017" y="723014"/>
            <a:ext cx="8375374"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Login Portal for Admin/Employee</a:t>
            </a:r>
            <a:endParaRPr lang="en-IN" sz="3600" b="1" dirty="0">
              <a:latin typeface="Times New Roman" panose="02020603050405020304" pitchFamily="18" charset="0"/>
              <a:cs typeface="Times New Roman" panose="02020603050405020304" pitchFamily="18" charset="0"/>
            </a:endParaRPr>
          </a:p>
        </p:txBody>
      </p:sp>
      <p:pic>
        <p:nvPicPr>
          <p:cNvPr id="4" name="Picture 3" descr="Graphical user interface, application&#10;&#10;Description automatically generated">
            <a:extLst>
              <a:ext uri="{FF2B5EF4-FFF2-40B4-BE49-F238E27FC236}">
                <a16:creationId xmlns:a16="http://schemas.microsoft.com/office/drawing/2014/main" id="{CECA3007-B1DE-D9A1-2BCE-F19F33DFC440}"/>
              </a:ext>
            </a:extLst>
          </p:cNvPr>
          <p:cNvPicPr>
            <a:picLocks noChangeAspect="1"/>
          </p:cNvPicPr>
          <p:nvPr/>
        </p:nvPicPr>
        <p:blipFill rotWithShape="1">
          <a:blip r:embed="rId2">
            <a:extLst>
              <a:ext uri="{28A0092B-C50C-407E-A947-70E740481C1C}">
                <a14:useLocalDpi xmlns:a14="http://schemas.microsoft.com/office/drawing/2010/main" val="0"/>
              </a:ext>
            </a:extLst>
          </a:blip>
          <a:srcRect l="16225" t="8747" r="14994" b="7434"/>
          <a:stretch/>
        </p:blipFill>
        <p:spPr>
          <a:xfrm>
            <a:off x="1364975" y="2584172"/>
            <a:ext cx="9501808" cy="4108175"/>
          </a:xfrm>
          <a:prstGeom prst="rect">
            <a:avLst/>
          </a:prstGeom>
        </p:spPr>
      </p:pic>
    </p:spTree>
    <p:extLst>
      <p:ext uri="{BB962C8B-B14F-4D97-AF65-F5344CB8AC3E}">
        <p14:creationId xmlns:p14="http://schemas.microsoft.com/office/powerpoint/2010/main" val="3062053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1C8C4-9EBC-10EE-54E7-E8CEA4B7C4C2}"/>
              </a:ext>
            </a:extLst>
          </p:cNvPr>
          <p:cNvSpPr>
            <a:spLocks noGrp="1"/>
          </p:cNvSpPr>
          <p:nvPr>
            <p:ph type="title"/>
          </p:nvPr>
        </p:nvSpPr>
        <p:spPr/>
        <p:txBody>
          <a:bodyPr/>
          <a:lstStyle/>
          <a:p>
            <a:pPr algn="ctr"/>
            <a:r>
              <a:rPr lang="en-IN" b="1" u="sng" dirty="0">
                <a:solidFill>
                  <a:schemeClr val="tx1"/>
                </a:solidFill>
              </a:rPr>
              <a:t>Employee Table</a:t>
            </a:r>
          </a:p>
        </p:txBody>
      </p:sp>
      <p:pic>
        <p:nvPicPr>
          <p:cNvPr id="5" name="Content Placeholder 4" descr="Graphical user interface&#10;&#10;Description automatically generated">
            <a:extLst>
              <a:ext uri="{FF2B5EF4-FFF2-40B4-BE49-F238E27FC236}">
                <a16:creationId xmlns:a16="http://schemas.microsoft.com/office/drawing/2014/main" id="{2E242400-826B-711F-2BFB-7EB9889B65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7683" y="2669063"/>
            <a:ext cx="8436634" cy="3547558"/>
          </a:xfrm>
        </p:spPr>
      </p:pic>
    </p:spTree>
    <p:extLst>
      <p:ext uri="{BB962C8B-B14F-4D97-AF65-F5344CB8AC3E}">
        <p14:creationId xmlns:p14="http://schemas.microsoft.com/office/powerpoint/2010/main" val="1507730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00858" y="801214"/>
            <a:ext cx="9365925" cy="1200329"/>
          </a:xfrm>
          <a:prstGeom prst="rect">
            <a:avLst/>
          </a:prstGeom>
          <a:noFill/>
        </p:spPr>
        <p:txBody>
          <a:bodyPr wrap="square" rtlCol="0">
            <a:spAutoFit/>
          </a:bodyPr>
          <a:lstStyle/>
          <a:p>
            <a:pPr algn="ctr"/>
            <a:r>
              <a:rPr lang="en-US" sz="3600" b="1" dirty="0">
                <a:solidFill>
                  <a:schemeClr val="accent1"/>
                </a:solidFill>
                <a:latin typeface="Times New Roman" panose="02020603050405020304" pitchFamily="18" charset="0"/>
                <a:cs typeface="Times New Roman" panose="02020603050405020304" pitchFamily="18" charset="0"/>
              </a:rPr>
              <a:t> </a:t>
            </a:r>
            <a:r>
              <a:rPr lang="en-US" sz="3600" b="1" u="sng" dirty="0">
                <a:latin typeface="Times New Roman" panose="02020603050405020304" pitchFamily="18" charset="0"/>
                <a:cs typeface="Times New Roman" panose="02020603050405020304" pitchFamily="18" charset="0"/>
              </a:rPr>
              <a:t>Admin Functionalities</a:t>
            </a:r>
          </a:p>
          <a:p>
            <a:pPr algn="ctr"/>
            <a:r>
              <a:rPr lang="en-US" sz="3600" b="1" u="sng" dirty="0">
                <a:latin typeface="Times New Roman" panose="02020603050405020304" pitchFamily="18" charset="0"/>
                <a:cs typeface="Times New Roman" panose="02020603050405020304" pitchFamily="18" charset="0"/>
              </a:rPr>
              <a:t>Adding Employee Details</a:t>
            </a:r>
            <a:endParaRPr lang="en-IN" sz="3600" b="1" u="sng" dirty="0">
              <a:latin typeface="Times New Roman" panose="02020603050405020304" pitchFamily="18" charset="0"/>
              <a:cs typeface="Times New Roman" panose="02020603050405020304" pitchFamily="18" charset="0"/>
            </a:endParaRPr>
          </a:p>
        </p:txBody>
      </p:sp>
      <p:pic>
        <p:nvPicPr>
          <p:cNvPr id="3" name="Picture 2" descr="Graphical user interface, application&#10;&#10;Description automatically generated">
            <a:extLst>
              <a:ext uri="{FF2B5EF4-FFF2-40B4-BE49-F238E27FC236}">
                <a16:creationId xmlns:a16="http://schemas.microsoft.com/office/drawing/2014/main" id="{91B3BCFF-6711-C307-90A6-D07701830FEC}"/>
              </a:ext>
            </a:extLst>
          </p:cNvPr>
          <p:cNvPicPr>
            <a:picLocks noChangeAspect="1"/>
          </p:cNvPicPr>
          <p:nvPr/>
        </p:nvPicPr>
        <p:blipFill rotWithShape="1">
          <a:blip r:embed="rId2">
            <a:extLst>
              <a:ext uri="{28A0092B-C50C-407E-A947-70E740481C1C}">
                <a14:useLocalDpi xmlns:a14="http://schemas.microsoft.com/office/drawing/2010/main" val="0"/>
              </a:ext>
            </a:extLst>
          </a:blip>
          <a:srcRect t="11223" r="1164" b="8345"/>
          <a:stretch/>
        </p:blipFill>
        <p:spPr>
          <a:xfrm>
            <a:off x="1139687" y="2358887"/>
            <a:ext cx="9912626" cy="4333461"/>
          </a:xfrm>
          <a:prstGeom prst="rect">
            <a:avLst/>
          </a:prstGeom>
        </p:spPr>
      </p:pic>
    </p:spTree>
    <p:extLst>
      <p:ext uri="{BB962C8B-B14F-4D97-AF65-F5344CB8AC3E}">
        <p14:creationId xmlns:p14="http://schemas.microsoft.com/office/powerpoint/2010/main" val="1090228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19106" y="481838"/>
            <a:ext cx="8834423" cy="3416320"/>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Admin Functionalities</a:t>
            </a:r>
          </a:p>
          <a:p>
            <a:pPr algn="ctr"/>
            <a:endParaRPr lang="en-US" sz="3600" b="1" dirty="0">
              <a:latin typeface="Times New Roman" panose="02020603050405020304" pitchFamily="18" charset="0"/>
              <a:cs typeface="Times New Roman" panose="02020603050405020304" pitchFamily="18" charset="0"/>
            </a:endParaRPr>
          </a:p>
          <a:p>
            <a:pPr algn="ctr"/>
            <a:r>
              <a:rPr lang="en-IN" sz="3600" b="1" u="sng" dirty="0">
                <a:latin typeface="Times New Roman" panose="02020603050405020304" pitchFamily="18" charset="0"/>
                <a:cs typeface="Times New Roman" panose="02020603050405020304" pitchFamily="18" charset="0"/>
              </a:rPr>
              <a:t>View Details of All Employees</a:t>
            </a:r>
            <a:endParaRPr lang="en-US" sz="3600" b="1" u="sng"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IN" sz="3600" b="1" dirty="0">
              <a:latin typeface="Times New Roman" panose="02020603050405020304" pitchFamily="18" charset="0"/>
              <a:cs typeface="Times New Roman" panose="02020603050405020304" pitchFamily="18" charset="0"/>
            </a:endParaRPr>
          </a:p>
        </p:txBody>
      </p:sp>
      <p:pic>
        <p:nvPicPr>
          <p:cNvPr id="3" name="Picture 2" descr="Table&#10;&#10;Description automatically generated">
            <a:extLst>
              <a:ext uri="{FF2B5EF4-FFF2-40B4-BE49-F238E27FC236}">
                <a16:creationId xmlns:a16="http://schemas.microsoft.com/office/drawing/2014/main" id="{9C69279E-86DD-3F87-E502-1BC9ADDA54CC}"/>
              </a:ext>
            </a:extLst>
          </p:cNvPr>
          <p:cNvPicPr>
            <a:picLocks noChangeAspect="1"/>
          </p:cNvPicPr>
          <p:nvPr/>
        </p:nvPicPr>
        <p:blipFill rotWithShape="1">
          <a:blip r:embed="rId2">
            <a:extLst>
              <a:ext uri="{28A0092B-C50C-407E-A947-70E740481C1C}">
                <a14:useLocalDpi xmlns:a14="http://schemas.microsoft.com/office/drawing/2010/main" val="0"/>
              </a:ext>
            </a:extLst>
          </a:blip>
          <a:srcRect l="1" t="16685" r="-478" b="5581"/>
          <a:stretch/>
        </p:blipFill>
        <p:spPr>
          <a:xfrm>
            <a:off x="927652" y="2478157"/>
            <a:ext cx="10416209" cy="4015408"/>
          </a:xfrm>
          <a:prstGeom prst="rect">
            <a:avLst/>
          </a:prstGeom>
        </p:spPr>
      </p:pic>
    </p:spTree>
    <p:extLst>
      <p:ext uri="{BB962C8B-B14F-4D97-AF65-F5344CB8AC3E}">
        <p14:creationId xmlns:p14="http://schemas.microsoft.com/office/powerpoint/2010/main" val="4001251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19106" y="481838"/>
            <a:ext cx="8834423" cy="3416320"/>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Admin Functionalities</a:t>
            </a:r>
          </a:p>
          <a:p>
            <a:pPr algn="ctr"/>
            <a:endParaRPr lang="en-US" sz="3600" b="1" dirty="0">
              <a:latin typeface="Times New Roman" panose="02020603050405020304" pitchFamily="18" charset="0"/>
              <a:cs typeface="Times New Roman" panose="02020603050405020304" pitchFamily="18" charset="0"/>
            </a:endParaRPr>
          </a:p>
          <a:p>
            <a:pPr algn="ctr"/>
            <a:r>
              <a:rPr lang="en-IN" sz="3600" b="1" u="sng" dirty="0">
                <a:latin typeface="Times New Roman" panose="02020603050405020304" pitchFamily="18" charset="0"/>
                <a:cs typeface="Times New Roman" panose="02020603050405020304" pitchFamily="18" charset="0"/>
              </a:rPr>
              <a:t>Update Details of All Employees</a:t>
            </a:r>
            <a:endParaRPr lang="en-US" sz="3600" b="1" u="sng"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endParaRPr lang="en-IN" sz="36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6F0CECF-149E-C654-DB1B-993FCC6BD63E}"/>
              </a:ext>
            </a:extLst>
          </p:cNvPr>
          <p:cNvPicPr>
            <a:picLocks noChangeAspect="1"/>
          </p:cNvPicPr>
          <p:nvPr/>
        </p:nvPicPr>
        <p:blipFill rotWithShape="1">
          <a:blip r:embed="rId2">
            <a:extLst>
              <a:ext uri="{28A0092B-C50C-407E-A947-70E740481C1C}">
                <a14:useLocalDpi xmlns:a14="http://schemas.microsoft.com/office/drawing/2010/main" val="0"/>
              </a:ext>
            </a:extLst>
          </a:blip>
          <a:srcRect l="116" t="11147"/>
          <a:stretch/>
        </p:blipFill>
        <p:spPr>
          <a:xfrm>
            <a:off x="212036" y="2385391"/>
            <a:ext cx="11555894" cy="4174435"/>
          </a:xfrm>
          <a:prstGeom prst="rect">
            <a:avLst/>
          </a:prstGeom>
        </p:spPr>
      </p:pic>
    </p:spTree>
    <p:extLst>
      <p:ext uri="{BB962C8B-B14F-4D97-AF65-F5344CB8AC3E}">
        <p14:creationId xmlns:p14="http://schemas.microsoft.com/office/powerpoint/2010/main" val="1833620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99B50-1F58-59CB-49BF-AB7C30D0F70A}"/>
              </a:ext>
            </a:extLst>
          </p:cNvPr>
          <p:cNvSpPr>
            <a:spLocks noGrp="1"/>
          </p:cNvSpPr>
          <p:nvPr>
            <p:ph type="title"/>
          </p:nvPr>
        </p:nvSpPr>
        <p:spPr/>
        <p:txBody>
          <a:bodyPr/>
          <a:lstStyle/>
          <a:p>
            <a:pPr algn="ctr"/>
            <a:r>
              <a:rPr lang="en-IN" b="1" u="sng" dirty="0">
                <a:solidFill>
                  <a:schemeClr val="tx1"/>
                </a:solidFill>
                <a:latin typeface="Times New Roman" panose="02020603050405020304" pitchFamily="18" charset="0"/>
                <a:cs typeface="Times New Roman" panose="02020603050405020304" pitchFamily="18" charset="0"/>
              </a:rPr>
              <a:t>Salary Table</a:t>
            </a:r>
          </a:p>
        </p:txBody>
      </p:sp>
      <p:pic>
        <p:nvPicPr>
          <p:cNvPr id="5" name="Content Placeholder 4" descr="Text&#10;&#10;Description automatically generated">
            <a:extLst>
              <a:ext uri="{FF2B5EF4-FFF2-40B4-BE49-F238E27FC236}">
                <a16:creationId xmlns:a16="http://schemas.microsoft.com/office/drawing/2014/main" id="{BFF62112-BF3D-4624-0E50-1B208F658D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613" y="2732573"/>
            <a:ext cx="7724774" cy="3460346"/>
          </a:xfrm>
        </p:spPr>
      </p:pic>
    </p:spTree>
    <p:extLst>
      <p:ext uri="{BB962C8B-B14F-4D97-AF65-F5344CB8AC3E}">
        <p14:creationId xmlns:p14="http://schemas.microsoft.com/office/powerpoint/2010/main" val="4011033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00" y="726659"/>
            <a:ext cx="9356035" cy="1200329"/>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Admin Functionalities</a:t>
            </a:r>
          </a:p>
          <a:p>
            <a:pPr algn="ctr"/>
            <a:r>
              <a:rPr lang="en-US" sz="3600" b="1" u="sng" dirty="0">
                <a:latin typeface="Times New Roman" panose="02020603050405020304" pitchFamily="18" charset="0"/>
                <a:cs typeface="Times New Roman" panose="02020603050405020304" pitchFamily="18" charset="0"/>
              </a:rPr>
              <a:t>Adding Salary Details of Particular Employee</a:t>
            </a:r>
            <a:endParaRPr lang="en-IN" sz="3600" b="1" u="sng" dirty="0">
              <a:latin typeface="Times New Roman" panose="02020603050405020304" pitchFamily="18" charset="0"/>
              <a:cs typeface="Times New Roman" panose="02020603050405020304" pitchFamily="18" charset="0"/>
            </a:endParaRPr>
          </a:p>
        </p:txBody>
      </p:sp>
      <p:pic>
        <p:nvPicPr>
          <p:cNvPr id="3" name="Picture 2" descr="Graphical user interface, application&#10;&#10;Description automatically generated">
            <a:extLst>
              <a:ext uri="{FF2B5EF4-FFF2-40B4-BE49-F238E27FC236}">
                <a16:creationId xmlns:a16="http://schemas.microsoft.com/office/drawing/2014/main" id="{EE79A165-79FB-13F0-794B-188F3546C73F}"/>
              </a:ext>
            </a:extLst>
          </p:cNvPr>
          <p:cNvPicPr>
            <a:picLocks noChangeAspect="1"/>
          </p:cNvPicPr>
          <p:nvPr/>
        </p:nvPicPr>
        <p:blipFill rotWithShape="1">
          <a:blip r:embed="rId2">
            <a:extLst>
              <a:ext uri="{28A0092B-C50C-407E-A947-70E740481C1C}">
                <a14:useLocalDpi xmlns:a14="http://schemas.microsoft.com/office/drawing/2010/main" val="0"/>
              </a:ext>
            </a:extLst>
          </a:blip>
          <a:srcRect t="15607" r="126" b="5971"/>
          <a:stretch/>
        </p:blipFill>
        <p:spPr>
          <a:xfrm>
            <a:off x="914400" y="2372139"/>
            <a:ext cx="10442713" cy="4081670"/>
          </a:xfrm>
          <a:prstGeom prst="rect">
            <a:avLst/>
          </a:prstGeom>
        </p:spPr>
      </p:pic>
    </p:spTree>
    <p:extLst>
      <p:ext uri="{BB962C8B-B14F-4D97-AF65-F5344CB8AC3E}">
        <p14:creationId xmlns:p14="http://schemas.microsoft.com/office/powerpoint/2010/main" val="844564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673F-BD46-6C2A-BAEF-F16B222D3FC4}"/>
              </a:ext>
            </a:extLst>
          </p:cNvPr>
          <p:cNvSpPr>
            <a:spLocks noGrp="1"/>
          </p:cNvSpPr>
          <p:nvPr>
            <p:ph type="title"/>
          </p:nvPr>
        </p:nvSpPr>
        <p:spPr/>
        <p:txBody>
          <a:bodyPr/>
          <a:lstStyle/>
          <a:p>
            <a:pPr algn="ctr"/>
            <a:r>
              <a:rPr lang="en-IN" b="1" u="sng" dirty="0">
                <a:solidFill>
                  <a:schemeClr val="tx1"/>
                </a:solidFill>
                <a:latin typeface="Times New Roman" panose="02020603050405020304" pitchFamily="18" charset="0"/>
                <a:cs typeface="Times New Roman" panose="02020603050405020304" pitchFamily="18" charset="0"/>
              </a:rPr>
              <a:t>Attendance Table</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E883961D-FCB8-36B3-5224-CAF2FEF36A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8879" y="2623102"/>
            <a:ext cx="8154241" cy="3450715"/>
          </a:xfrm>
        </p:spPr>
      </p:pic>
    </p:spTree>
    <p:extLst>
      <p:ext uri="{BB962C8B-B14F-4D97-AF65-F5344CB8AC3E}">
        <p14:creationId xmlns:p14="http://schemas.microsoft.com/office/powerpoint/2010/main" val="3494779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2853" y="916500"/>
            <a:ext cx="10734260" cy="1200329"/>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Admin Functionality</a:t>
            </a:r>
          </a:p>
          <a:p>
            <a:pPr algn="ctr"/>
            <a:r>
              <a:rPr lang="en-US" sz="3600" b="1" u="sng" dirty="0">
                <a:latin typeface="Times New Roman" panose="02020603050405020304" pitchFamily="18" charset="0"/>
                <a:cs typeface="Times New Roman" panose="02020603050405020304" pitchFamily="18" charset="0"/>
              </a:rPr>
              <a:t>Adding Attendance Details of Particular Employee</a:t>
            </a:r>
          </a:p>
        </p:txBody>
      </p:sp>
      <p:pic>
        <p:nvPicPr>
          <p:cNvPr id="4" name="Picture 3" descr="Graphical user interface, application&#10;&#10;Description automatically generated">
            <a:extLst>
              <a:ext uri="{FF2B5EF4-FFF2-40B4-BE49-F238E27FC236}">
                <a16:creationId xmlns:a16="http://schemas.microsoft.com/office/drawing/2014/main" id="{40DE567F-9B7E-FFE2-64AC-E85450C9F046}"/>
              </a:ext>
            </a:extLst>
          </p:cNvPr>
          <p:cNvPicPr>
            <a:picLocks noChangeAspect="1"/>
          </p:cNvPicPr>
          <p:nvPr/>
        </p:nvPicPr>
        <p:blipFill rotWithShape="1">
          <a:blip r:embed="rId2">
            <a:extLst>
              <a:ext uri="{28A0092B-C50C-407E-A947-70E740481C1C}">
                <a14:useLocalDpi xmlns:a14="http://schemas.microsoft.com/office/drawing/2010/main" val="0"/>
              </a:ext>
            </a:extLst>
          </a:blip>
          <a:srcRect t="13833" r="191" b="5043"/>
          <a:stretch/>
        </p:blipFill>
        <p:spPr>
          <a:xfrm>
            <a:off x="1272210" y="2491409"/>
            <a:ext cx="9978886" cy="4015408"/>
          </a:xfrm>
          <a:prstGeom prst="rect">
            <a:avLst/>
          </a:prstGeom>
        </p:spPr>
      </p:pic>
    </p:spTree>
    <p:extLst>
      <p:ext uri="{BB962C8B-B14F-4D97-AF65-F5344CB8AC3E}">
        <p14:creationId xmlns:p14="http://schemas.microsoft.com/office/powerpoint/2010/main" val="2218765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66A2-81C1-014A-C2E3-B8B414B71E7A}"/>
              </a:ext>
            </a:extLst>
          </p:cNvPr>
          <p:cNvSpPr>
            <a:spLocks noGrp="1"/>
          </p:cNvSpPr>
          <p:nvPr>
            <p:ph type="title"/>
          </p:nvPr>
        </p:nvSpPr>
        <p:spPr/>
        <p:txBody>
          <a:bodyPr/>
          <a:lstStyle/>
          <a:p>
            <a:pPr algn="ctr"/>
            <a:r>
              <a:rPr lang="en-IN" b="1" u="sng" dirty="0">
                <a:solidFill>
                  <a:schemeClr val="tx1"/>
                </a:solidFill>
                <a:latin typeface="Times New Roman" panose="02020603050405020304" pitchFamily="18" charset="0"/>
                <a:cs typeface="Times New Roman" panose="02020603050405020304" pitchFamily="18" charset="0"/>
              </a:rPr>
              <a:t>Schedule Table</a:t>
            </a:r>
          </a:p>
        </p:txBody>
      </p:sp>
      <p:pic>
        <p:nvPicPr>
          <p:cNvPr id="7" name="Content Placeholder 6" descr="A picture containing text&#10;&#10;Description automatically generated">
            <a:extLst>
              <a:ext uri="{FF2B5EF4-FFF2-40B4-BE49-F238E27FC236}">
                <a16:creationId xmlns:a16="http://schemas.microsoft.com/office/drawing/2014/main" id="{CE86E576-702D-3DA4-A00D-F7AA5C5A44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5391" y="3046761"/>
            <a:ext cx="7810500" cy="3086367"/>
          </a:xfrm>
        </p:spPr>
      </p:pic>
    </p:spTree>
    <p:extLst>
      <p:ext uri="{BB962C8B-B14F-4D97-AF65-F5344CB8AC3E}">
        <p14:creationId xmlns:p14="http://schemas.microsoft.com/office/powerpoint/2010/main" val="1985943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TextBox 3"/>
          <p:cNvSpPr txBox="1"/>
          <p:nvPr/>
        </p:nvSpPr>
        <p:spPr>
          <a:xfrm>
            <a:off x="808383" y="537469"/>
            <a:ext cx="9448800" cy="646331"/>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226 AK Batch Group -02</a:t>
            </a:r>
            <a:endParaRPr lang="en-IN" sz="3600" b="1"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013321" y="1374305"/>
            <a:ext cx="6481633" cy="341632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    Team Members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Ayush Aggarwal                                 	2528480</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Ayush Sharma		                          	2525809</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Bacham Sumanth Reddy		         	2528883</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Bavadharani M P		                  	2528050</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Bhavanam Tarun Kumar Reddy	          	2527499</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Bhumireddy  Kondareddy                   	2526885</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Burugupalli Sharmila                          	2528792</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Chamanthula Uma Lakshmi               	2527434</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Chandu Sai Suresh Krishna                	2528728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Cheelasani Pavan Kumar                    	2529084</a:t>
            </a:r>
          </a:p>
        </p:txBody>
      </p:sp>
      <p:pic>
        <p:nvPicPr>
          <p:cNvPr id="2" name="Picture 1"/>
          <p:cNvPicPr>
            <a:picLocks noChangeAspect="1"/>
          </p:cNvPicPr>
          <p:nvPr/>
        </p:nvPicPr>
        <p:blipFill>
          <a:blip r:embed="rId2"/>
          <a:stretch>
            <a:fillRect/>
          </a:stretch>
        </p:blipFill>
        <p:spPr>
          <a:xfrm>
            <a:off x="7494954" y="1541417"/>
            <a:ext cx="3683725" cy="3775165"/>
          </a:xfrm>
          <a:prstGeom prst="rect">
            <a:avLst/>
          </a:prstGeom>
        </p:spPr>
      </p:pic>
    </p:spTree>
    <p:extLst>
      <p:ext uri="{BB962C8B-B14F-4D97-AF65-F5344CB8AC3E}">
        <p14:creationId xmlns:p14="http://schemas.microsoft.com/office/powerpoint/2010/main" val="3640150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15618" y="695756"/>
            <a:ext cx="10535478" cy="1200329"/>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Admin Functionalities</a:t>
            </a:r>
          </a:p>
          <a:p>
            <a:pPr algn="ctr"/>
            <a:r>
              <a:rPr lang="en-US" sz="3600" b="1" u="sng" dirty="0">
                <a:latin typeface="Times New Roman" panose="02020603050405020304" pitchFamily="18" charset="0"/>
                <a:cs typeface="Times New Roman" panose="02020603050405020304" pitchFamily="18" charset="0"/>
              </a:rPr>
              <a:t>Adding Schedule Details of a Particular Employee</a:t>
            </a:r>
            <a:endParaRPr lang="en-IN" sz="3600" b="1" u="sng" dirty="0">
              <a:latin typeface="Times New Roman" panose="02020603050405020304" pitchFamily="18" charset="0"/>
              <a:cs typeface="Times New Roman" panose="02020603050405020304" pitchFamily="18" charset="0"/>
            </a:endParaRPr>
          </a:p>
        </p:txBody>
      </p:sp>
      <p:pic>
        <p:nvPicPr>
          <p:cNvPr id="3" name="Picture 2" descr="Graphical user interface, application&#10;&#10;Description automatically generated">
            <a:extLst>
              <a:ext uri="{FF2B5EF4-FFF2-40B4-BE49-F238E27FC236}">
                <a16:creationId xmlns:a16="http://schemas.microsoft.com/office/drawing/2014/main" id="{0092019A-2335-0EED-89F7-B5C10207F52D}"/>
              </a:ext>
            </a:extLst>
          </p:cNvPr>
          <p:cNvPicPr>
            <a:picLocks noChangeAspect="1"/>
          </p:cNvPicPr>
          <p:nvPr/>
        </p:nvPicPr>
        <p:blipFill rotWithShape="1">
          <a:blip r:embed="rId2">
            <a:extLst>
              <a:ext uri="{28A0092B-C50C-407E-A947-70E740481C1C}">
                <a14:useLocalDpi xmlns:a14="http://schemas.microsoft.com/office/drawing/2010/main" val="0"/>
              </a:ext>
            </a:extLst>
          </a:blip>
          <a:srcRect l="963" t="13578" r="1198" b="7666"/>
          <a:stretch/>
        </p:blipFill>
        <p:spPr>
          <a:xfrm>
            <a:off x="1470991" y="2492415"/>
            <a:ext cx="9157252" cy="4040907"/>
          </a:xfrm>
          <a:prstGeom prst="rect">
            <a:avLst/>
          </a:prstGeom>
        </p:spPr>
      </p:pic>
    </p:spTree>
    <p:extLst>
      <p:ext uri="{BB962C8B-B14F-4D97-AF65-F5344CB8AC3E}">
        <p14:creationId xmlns:p14="http://schemas.microsoft.com/office/powerpoint/2010/main" val="636681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43F6-A737-C486-2E36-5700264321D7}"/>
              </a:ext>
            </a:extLst>
          </p:cNvPr>
          <p:cNvSpPr>
            <a:spLocks noGrp="1"/>
          </p:cNvSpPr>
          <p:nvPr>
            <p:ph type="title"/>
          </p:nvPr>
        </p:nvSpPr>
        <p:spPr/>
        <p:txBody>
          <a:bodyPr/>
          <a:lstStyle/>
          <a:p>
            <a:pPr algn="ctr"/>
            <a:r>
              <a:rPr lang="en-IN" b="1" u="sng" dirty="0">
                <a:solidFill>
                  <a:schemeClr val="tx1"/>
                </a:solidFill>
                <a:latin typeface="Times New Roman" panose="02020603050405020304" pitchFamily="18" charset="0"/>
                <a:cs typeface="Times New Roman" panose="02020603050405020304" pitchFamily="18" charset="0"/>
              </a:rPr>
              <a:t>Leave Table</a:t>
            </a:r>
          </a:p>
        </p:txBody>
      </p:sp>
      <p:pic>
        <p:nvPicPr>
          <p:cNvPr id="7" name="Content Placeholder 6" descr="Text&#10;&#10;Description automatically generated">
            <a:extLst>
              <a:ext uri="{FF2B5EF4-FFF2-40B4-BE49-F238E27FC236}">
                <a16:creationId xmlns:a16="http://schemas.microsoft.com/office/drawing/2014/main" id="{EE2912B4-C1E7-748A-B7EA-69739A86CB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8863" y="2751898"/>
            <a:ext cx="7534274" cy="3608844"/>
          </a:xfrm>
        </p:spPr>
      </p:pic>
    </p:spTree>
    <p:extLst>
      <p:ext uri="{BB962C8B-B14F-4D97-AF65-F5344CB8AC3E}">
        <p14:creationId xmlns:p14="http://schemas.microsoft.com/office/powerpoint/2010/main" val="2488516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BD62-E3C3-BDF3-1796-E698D4EB641C}"/>
              </a:ext>
            </a:extLst>
          </p:cNvPr>
          <p:cNvSpPr>
            <a:spLocks noGrp="1"/>
          </p:cNvSpPr>
          <p:nvPr>
            <p:ph type="title"/>
          </p:nvPr>
        </p:nvSpPr>
        <p:spPr>
          <a:xfrm>
            <a:off x="649356" y="748381"/>
            <a:ext cx="10495722" cy="706964"/>
          </a:xfrm>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Admin Functionalities</a:t>
            </a:r>
            <a:br>
              <a:rPr lang="en-US" b="1" u="sng" dirty="0">
                <a:solidFill>
                  <a:schemeClr val="tx1"/>
                </a:solidFill>
                <a:latin typeface="Times New Roman" panose="02020603050405020304" pitchFamily="18" charset="0"/>
                <a:cs typeface="Times New Roman" panose="02020603050405020304" pitchFamily="18" charset="0"/>
              </a:rPr>
            </a:br>
            <a:r>
              <a:rPr lang="en-US" b="1" u="sng" dirty="0">
                <a:solidFill>
                  <a:schemeClr val="tx1"/>
                </a:solidFill>
                <a:latin typeface="Times New Roman" panose="02020603050405020304" pitchFamily="18" charset="0"/>
                <a:cs typeface="Times New Roman" panose="02020603050405020304" pitchFamily="18" charset="0"/>
              </a:rPr>
              <a:t>Adding Leave Details of a Particular Employee</a:t>
            </a:r>
            <a:endParaRPr lang="en-IN" b="1" u="sng"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descr="Graphical user interface, table&#10;&#10;Description automatically generated">
            <a:extLst>
              <a:ext uri="{FF2B5EF4-FFF2-40B4-BE49-F238E27FC236}">
                <a16:creationId xmlns:a16="http://schemas.microsoft.com/office/drawing/2014/main" id="{051E3733-B564-2CA4-EC69-126AFB71E75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164" r="-134" b="5289"/>
          <a:stretch/>
        </p:blipFill>
        <p:spPr>
          <a:xfrm>
            <a:off x="993913" y="2332382"/>
            <a:ext cx="10495722" cy="4094921"/>
          </a:xfrm>
        </p:spPr>
      </p:pic>
    </p:spTree>
    <p:extLst>
      <p:ext uri="{BB962C8B-B14F-4D97-AF65-F5344CB8AC3E}">
        <p14:creationId xmlns:p14="http://schemas.microsoft.com/office/powerpoint/2010/main" val="2822996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A3449-1519-5023-3589-94317D78B1F0}"/>
              </a:ext>
            </a:extLst>
          </p:cNvPr>
          <p:cNvSpPr>
            <a:spLocks noGrp="1"/>
          </p:cNvSpPr>
          <p:nvPr>
            <p:ph type="title"/>
          </p:nvPr>
        </p:nvSpPr>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Registration Portal For Employee</a:t>
            </a:r>
            <a:br>
              <a:rPr lang="en-US" b="1" u="sng" dirty="0">
                <a:solidFill>
                  <a:schemeClr val="tx1"/>
                </a:solidFill>
                <a:latin typeface="Times New Roman" panose="02020603050405020304" pitchFamily="18" charset="0"/>
                <a:cs typeface="Times New Roman" panose="02020603050405020304" pitchFamily="18" charset="0"/>
              </a:rPr>
            </a:br>
            <a:endParaRPr lang="en-IN" b="1" u="sng"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descr="Graphical user interface, application&#10;&#10;Description automatically generated">
            <a:extLst>
              <a:ext uri="{FF2B5EF4-FFF2-40B4-BE49-F238E27FC236}">
                <a16:creationId xmlns:a16="http://schemas.microsoft.com/office/drawing/2014/main" id="{2634C960-B2DE-53DF-F171-52E3AD5B0B0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269" t="9684" r="11986" b="27398"/>
          <a:stretch/>
        </p:blipFill>
        <p:spPr>
          <a:xfrm>
            <a:off x="1987826" y="2557670"/>
            <a:ext cx="8481391" cy="3326662"/>
          </a:xfrm>
        </p:spPr>
      </p:pic>
    </p:spTree>
    <p:extLst>
      <p:ext uri="{BB962C8B-B14F-4D97-AF65-F5344CB8AC3E}">
        <p14:creationId xmlns:p14="http://schemas.microsoft.com/office/powerpoint/2010/main" val="1489960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D17E-7A14-C4BA-BC2D-8C14D6AACAEA}"/>
              </a:ext>
            </a:extLst>
          </p:cNvPr>
          <p:cNvSpPr>
            <a:spLocks noGrp="1"/>
          </p:cNvSpPr>
          <p:nvPr>
            <p:ph type="title"/>
          </p:nvPr>
        </p:nvSpPr>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L</a:t>
            </a:r>
            <a:r>
              <a:rPr lang="en-IN" b="1" u="sng" dirty="0">
                <a:solidFill>
                  <a:schemeClr val="tx1"/>
                </a:solidFill>
                <a:latin typeface="Times New Roman" panose="02020603050405020304" pitchFamily="18" charset="0"/>
                <a:cs typeface="Times New Roman" panose="02020603050405020304" pitchFamily="18" charset="0"/>
              </a:rPr>
              <a:t>ogin Portal for Employee</a:t>
            </a:r>
          </a:p>
        </p:txBody>
      </p:sp>
      <p:pic>
        <p:nvPicPr>
          <p:cNvPr id="5" name="Content Placeholder 4" descr="Graphical user interface, application&#10;&#10;Description automatically generated">
            <a:extLst>
              <a:ext uri="{FF2B5EF4-FFF2-40B4-BE49-F238E27FC236}">
                <a16:creationId xmlns:a16="http://schemas.microsoft.com/office/drawing/2014/main" id="{BE339578-E7F7-C8C0-558F-E2D4CE6C98B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698" t="11685" r="16514" b="21192"/>
          <a:stretch/>
        </p:blipFill>
        <p:spPr>
          <a:xfrm>
            <a:off x="2425148" y="2610679"/>
            <a:ext cx="8295861" cy="3538330"/>
          </a:xfrm>
        </p:spPr>
      </p:pic>
    </p:spTree>
    <p:extLst>
      <p:ext uri="{BB962C8B-B14F-4D97-AF65-F5344CB8AC3E}">
        <p14:creationId xmlns:p14="http://schemas.microsoft.com/office/powerpoint/2010/main" val="27015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06791-17D4-21DE-C2A2-EE65D4047A03}"/>
              </a:ext>
            </a:extLst>
          </p:cNvPr>
          <p:cNvSpPr>
            <a:spLocks noGrp="1"/>
          </p:cNvSpPr>
          <p:nvPr>
            <p:ph type="title"/>
          </p:nvPr>
        </p:nvSpPr>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User Dashboard</a:t>
            </a:r>
            <a:endParaRPr lang="en-IN" b="1" u="sng"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descr="Graphical user interface, text, application&#10;&#10;Description automatically generated">
            <a:extLst>
              <a:ext uri="{FF2B5EF4-FFF2-40B4-BE49-F238E27FC236}">
                <a16:creationId xmlns:a16="http://schemas.microsoft.com/office/drawing/2014/main" id="{678309C1-4C49-E2A4-9EC6-6B5CC41BB38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908" r="992" b="12510"/>
          <a:stretch/>
        </p:blipFill>
        <p:spPr>
          <a:xfrm>
            <a:off x="742121" y="2941982"/>
            <a:ext cx="10151165" cy="3578087"/>
          </a:xfrm>
        </p:spPr>
      </p:pic>
    </p:spTree>
    <p:extLst>
      <p:ext uri="{BB962C8B-B14F-4D97-AF65-F5344CB8AC3E}">
        <p14:creationId xmlns:p14="http://schemas.microsoft.com/office/powerpoint/2010/main" val="3554437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AF9A-DB27-D185-4425-64084808BEAB}"/>
              </a:ext>
            </a:extLst>
          </p:cNvPr>
          <p:cNvSpPr>
            <a:spLocks noGrp="1"/>
          </p:cNvSpPr>
          <p:nvPr>
            <p:ph type="title"/>
          </p:nvPr>
        </p:nvSpPr>
        <p:spPr>
          <a:xfrm>
            <a:off x="1154954" y="973668"/>
            <a:ext cx="8761413" cy="868384"/>
          </a:xfrm>
        </p:spPr>
        <p:txBody>
          <a:bodyPr/>
          <a:lstStyle/>
          <a:p>
            <a:pPr algn="ctr"/>
            <a:r>
              <a:rPr lang="en-IN" b="1" u="sng" dirty="0">
                <a:solidFill>
                  <a:schemeClr val="tx1"/>
                </a:solidFill>
                <a:latin typeface="Times New Roman" panose="02020603050405020304" pitchFamily="18" charset="0"/>
                <a:cs typeface="Times New Roman" panose="02020603050405020304" pitchFamily="18" charset="0"/>
              </a:rPr>
              <a:t>User Functionalities</a:t>
            </a:r>
            <a:br>
              <a:rPr lang="en-IN" b="1" u="sng" dirty="0">
                <a:solidFill>
                  <a:schemeClr val="tx1"/>
                </a:solidFill>
                <a:latin typeface="Times New Roman" panose="02020603050405020304" pitchFamily="18" charset="0"/>
                <a:cs typeface="Times New Roman" panose="02020603050405020304" pitchFamily="18" charset="0"/>
              </a:rPr>
            </a:br>
            <a:r>
              <a:rPr lang="en-IN" b="1" u="sng" dirty="0">
                <a:solidFill>
                  <a:schemeClr val="tx1"/>
                </a:solidFill>
                <a:latin typeface="Times New Roman" panose="02020603050405020304" pitchFamily="18" charset="0"/>
                <a:cs typeface="Times New Roman" panose="02020603050405020304" pitchFamily="18" charset="0"/>
              </a:rPr>
              <a:t>View Attendance Details of that Employee</a:t>
            </a:r>
          </a:p>
        </p:txBody>
      </p:sp>
      <p:pic>
        <p:nvPicPr>
          <p:cNvPr id="5" name="Content Placeholder 4">
            <a:extLst>
              <a:ext uri="{FF2B5EF4-FFF2-40B4-BE49-F238E27FC236}">
                <a16:creationId xmlns:a16="http://schemas.microsoft.com/office/drawing/2014/main" id="{2411B2DD-4CA0-D17B-B4F2-33942EE28E8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033" t="14174" r="8361" b="29385"/>
          <a:stretch/>
        </p:blipFill>
        <p:spPr>
          <a:xfrm>
            <a:off x="1336744" y="3087756"/>
            <a:ext cx="8761413" cy="2941983"/>
          </a:xfrm>
        </p:spPr>
      </p:pic>
    </p:spTree>
    <p:extLst>
      <p:ext uri="{BB962C8B-B14F-4D97-AF65-F5344CB8AC3E}">
        <p14:creationId xmlns:p14="http://schemas.microsoft.com/office/powerpoint/2010/main" val="3880567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34AE6-1135-4DA1-3886-E917D4957663}"/>
              </a:ext>
            </a:extLst>
          </p:cNvPr>
          <p:cNvSpPr>
            <a:spLocks noGrp="1"/>
          </p:cNvSpPr>
          <p:nvPr>
            <p:ph type="title"/>
          </p:nvPr>
        </p:nvSpPr>
        <p:spPr>
          <a:xfrm>
            <a:off x="1154954" y="675861"/>
            <a:ext cx="9340768" cy="1636019"/>
          </a:xfrm>
        </p:spPr>
        <p:txBody>
          <a:bodyPr/>
          <a:lstStyle/>
          <a:p>
            <a:pPr algn="ctr"/>
            <a:r>
              <a:rPr lang="en-IN" b="1" u="sng" dirty="0">
                <a:solidFill>
                  <a:schemeClr val="tx1"/>
                </a:solidFill>
                <a:latin typeface="Times New Roman" panose="02020603050405020304" pitchFamily="18" charset="0"/>
                <a:cs typeface="Times New Roman" panose="02020603050405020304" pitchFamily="18" charset="0"/>
              </a:rPr>
              <a:t>User Functionalities</a:t>
            </a:r>
            <a:br>
              <a:rPr lang="en-IN" b="1" u="sng" dirty="0">
                <a:solidFill>
                  <a:schemeClr val="tx1"/>
                </a:solidFill>
                <a:latin typeface="Times New Roman" panose="02020603050405020304" pitchFamily="18" charset="0"/>
                <a:cs typeface="Times New Roman" panose="02020603050405020304" pitchFamily="18" charset="0"/>
              </a:rPr>
            </a:br>
            <a:r>
              <a:rPr lang="en-IN" b="1" u="sng" dirty="0">
                <a:solidFill>
                  <a:schemeClr val="tx1"/>
                </a:solidFill>
                <a:latin typeface="Times New Roman" panose="02020603050405020304" pitchFamily="18" charset="0"/>
                <a:cs typeface="Times New Roman" panose="02020603050405020304" pitchFamily="18" charset="0"/>
              </a:rPr>
              <a:t>View Salary Details of that Employee</a:t>
            </a:r>
          </a:p>
        </p:txBody>
      </p:sp>
      <p:pic>
        <p:nvPicPr>
          <p:cNvPr id="7" name="Content Placeholder 6" descr="Graphical user interface, application&#10;&#10;Description automatically generated">
            <a:extLst>
              <a:ext uri="{FF2B5EF4-FFF2-40B4-BE49-F238E27FC236}">
                <a16:creationId xmlns:a16="http://schemas.microsoft.com/office/drawing/2014/main" id="{BE786A3C-CBB0-7C08-E54D-25300E57520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776" t="13157" r="5091" b="20692"/>
          <a:stretch/>
        </p:blipFill>
        <p:spPr>
          <a:xfrm>
            <a:off x="1510747" y="2782957"/>
            <a:ext cx="9170505" cy="3670852"/>
          </a:xfrm>
        </p:spPr>
      </p:pic>
    </p:spTree>
    <p:extLst>
      <p:ext uri="{BB962C8B-B14F-4D97-AF65-F5344CB8AC3E}">
        <p14:creationId xmlns:p14="http://schemas.microsoft.com/office/powerpoint/2010/main" val="1356502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C147E-46A7-EC88-ABF4-3586E5300B77}"/>
              </a:ext>
            </a:extLst>
          </p:cNvPr>
          <p:cNvSpPr>
            <a:spLocks noGrp="1"/>
          </p:cNvSpPr>
          <p:nvPr>
            <p:ph type="title"/>
          </p:nvPr>
        </p:nvSpPr>
        <p:spPr>
          <a:xfrm>
            <a:off x="1088693" y="838200"/>
            <a:ext cx="9804594" cy="1226193"/>
          </a:xfrm>
        </p:spPr>
        <p:txBody>
          <a:bodyPr/>
          <a:lstStyle/>
          <a:p>
            <a:pPr algn="ctr"/>
            <a:r>
              <a:rPr lang="en-IN" b="1" u="sng" dirty="0">
                <a:solidFill>
                  <a:schemeClr val="tx1"/>
                </a:solidFill>
                <a:latin typeface="Times New Roman" panose="02020603050405020304" pitchFamily="18" charset="0"/>
                <a:cs typeface="Times New Roman" panose="02020603050405020304" pitchFamily="18" charset="0"/>
              </a:rPr>
              <a:t>User Functionalities</a:t>
            </a:r>
            <a:br>
              <a:rPr lang="en-IN" b="1" u="sng" dirty="0">
                <a:solidFill>
                  <a:schemeClr val="tx1"/>
                </a:solidFill>
                <a:latin typeface="Times New Roman" panose="02020603050405020304" pitchFamily="18" charset="0"/>
                <a:cs typeface="Times New Roman" panose="02020603050405020304" pitchFamily="18" charset="0"/>
              </a:rPr>
            </a:br>
            <a:r>
              <a:rPr lang="en-IN" b="1" u="sng" dirty="0">
                <a:solidFill>
                  <a:schemeClr val="tx1"/>
                </a:solidFill>
                <a:latin typeface="Times New Roman" panose="02020603050405020304" pitchFamily="18" charset="0"/>
                <a:cs typeface="Times New Roman" panose="02020603050405020304" pitchFamily="18" charset="0"/>
              </a:rPr>
              <a:t>View Schedule Assigned to that Employee</a:t>
            </a:r>
          </a:p>
        </p:txBody>
      </p:sp>
      <p:pic>
        <p:nvPicPr>
          <p:cNvPr id="5" name="Content Placeholder 4" descr="Graphical user interface, application&#10;&#10;Description automatically generated">
            <a:extLst>
              <a:ext uri="{FF2B5EF4-FFF2-40B4-BE49-F238E27FC236}">
                <a16:creationId xmlns:a16="http://schemas.microsoft.com/office/drawing/2014/main" id="{18825170-10C4-3896-6EF6-EF0AD2454A0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260" t="10313" r="10126" b="29043"/>
          <a:stretch/>
        </p:blipFill>
        <p:spPr>
          <a:xfrm>
            <a:off x="808381" y="2531164"/>
            <a:ext cx="9804593" cy="3670853"/>
          </a:xfrm>
        </p:spPr>
      </p:pic>
    </p:spTree>
    <p:extLst>
      <p:ext uri="{BB962C8B-B14F-4D97-AF65-F5344CB8AC3E}">
        <p14:creationId xmlns:p14="http://schemas.microsoft.com/office/powerpoint/2010/main" val="4006756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F8D4-F591-2592-29A2-320BA92F4417}"/>
              </a:ext>
            </a:extLst>
          </p:cNvPr>
          <p:cNvSpPr>
            <a:spLocks noGrp="1"/>
          </p:cNvSpPr>
          <p:nvPr>
            <p:ph type="title"/>
          </p:nvPr>
        </p:nvSpPr>
        <p:spPr>
          <a:xfrm>
            <a:off x="901148" y="973668"/>
            <a:ext cx="9594574" cy="706964"/>
          </a:xfrm>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U</a:t>
            </a:r>
            <a:r>
              <a:rPr lang="en-IN" b="1" u="sng" dirty="0">
                <a:solidFill>
                  <a:schemeClr val="tx1"/>
                </a:solidFill>
                <a:latin typeface="Times New Roman" panose="02020603050405020304" pitchFamily="18" charset="0"/>
                <a:cs typeface="Times New Roman" panose="02020603050405020304" pitchFamily="18" charset="0"/>
              </a:rPr>
              <a:t>ser Functionalities</a:t>
            </a:r>
            <a:br>
              <a:rPr lang="en-IN" b="1" u="sng" dirty="0">
                <a:solidFill>
                  <a:schemeClr val="tx1"/>
                </a:solidFill>
                <a:latin typeface="Times New Roman" panose="02020603050405020304" pitchFamily="18" charset="0"/>
                <a:cs typeface="Times New Roman" panose="02020603050405020304" pitchFamily="18" charset="0"/>
              </a:rPr>
            </a:br>
            <a:r>
              <a:rPr lang="en-IN" b="1" u="sng" dirty="0">
                <a:solidFill>
                  <a:schemeClr val="tx1"/>
                </a:solidFill>
                <a:latin typeface="Times New Roman" panose="02020603050405020304" pitchFamily="18" charset="0"/>
                <a:cs typeface="Times New Roman" panose="02020603050405020304" pitchFamily="18" charset="0"/>
              </a:rPr>
              <a:t>Update Profile of that Employee</a:t>
            </a:r>
          </a:p>
        </p:txBody>
      </p:sp>
      <p:pic>
        <p:nvPicPr>
          <p:cNvPr id="5" name="Content Placeholder 4" descr="Graphical user interface, text, application&#10;&#10;Description automatically generated">
            <a:extLst>
              <a:ext uri="{FF2B5EF4-FFF2-40B4-BE49-F238E27FC236}">
                <a16:creationId xmlns:a16="http://schemas.microsoft.com/office/drawing/2014/main" id="{1AC398A5-6C3F-C273-60B9-60FFE2F26CA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305" r="114" b="20185"/>
          <a:stretch/>
        </p:blipFill>
        <p:spPr>
          <a:xfrm>
            <a:off x="1152939" y="2213113"/>
            <a:ext cx="9886121" cy="3975652"/>
          </a:xfrm>
        </p:spPr>
      </p:pic>
    </p:spTree>
    <p:extLst>
      <p:ext uri="{BB962C8B-B14F-4D97-AF65-F5344CB8AC3E}">
        <p14:creationId xmlns:p14="http://schemas.microsoft.com/office/powerpoint/2010/main" val="2779151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461" y="178525"/>
            <a:ext cx="8984974" cy="1424987"/>
          </a:xfrm>
        </p:spPr>
        <p:txBody>
          <a:bodyPr>
            <a:normAutofit fontScale="90000"/>
          </a:bodyPr>
          <a:lstStyle/>
          <a:p>
            <a:pPr algn="ctr"/>
            <a:br>
              <a:rPr lang="en-US" sz="4000" b="1" u="sng" dirty="0">
                <a:latin typeface="Times New Roman" panose="02020603050405020304" pitchFamily="18" charset="0"/>
                <a:cs typeface="Times New Roman" panose="02020603050405020304" pitchFamily="18" charset="0"/>
              </a:rPr>
            </a:br>
            <a:br>
              <a:rPr lang="en-US" sz="4000" b="1" u="sng"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t>
            </a:r>
            <a:r>
              <a:rPr lang="en-US" sz="4000" b="1" u="sng" dirty="0">
                <a:solidFill>
                  <a:schemeClr val="tx1"/>
                </a:solidFill>
                <a:latin typeface="Times New Roman" panose="02020603050405020304" pitchFamily="18" charset="0"/>
                <a:cs typeface="Times New Roman" panose="02020603050405020304" pitchFamily="18" charset="0"/>
              </a:rPr>
              <a:t>Contents</a:t>
            </a:r>
            <a:endParaRPr lang="en-IN" sz="4000"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6835" y="2478157"/>
            <a:ext cx="10721008" cy="3684104"/>
          </a:xfrm>
        </p:spPr>
        <p:txBody>
          <a:bodyPr>
            <a:noAutofit/>
          </a:bodyPr>
          <a:lstStyle/>
          <a:p>
            <a:pPr marL="457200" indent="-457200" algn="just">
              <a:lnSpc>
                <a:spcPct val="150000"/>
              </a:lnSpc>
              <a:buFont typeface="+mj-lt"/>
              <a:buAutoNum type="arabicPeriod"/>
            </a:pPr>
            <a:r>
              <a:rPr lang="en-I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Overview</a:t>
            </a:r>
          </a:p>
          <a:p>
            <a:pPr marL="457200" indent="-457200" algn="just">
              <a:lnSpc>
                <a:spcPct val="150000"/>
              </a:lnSpc>
              <a:buFont typeface="+mj-lt"/>
              <a:buAutoNum type="arabicPeriod"/>
            </a:pPr>
            <a:r>
              <a:rPr 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App Flow</a:t>
            </a:r>
          </a:p>
          <a:p>
            <a:pPr marL="457200" indent="-457200" algn="just">
              <a:lnSpc>
                <a:spcPct val="150000"/>
              </a:lnSpc>
              <a:buFont typeface="+mj-lt"/>
              <a:buAutoNum type="arabicPeriod"/>
            </a:pPr>
            <a:r>
              <a:rPr lang="en-I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Tools &amp; Languages Used</a:t>
            </a:r>
          </a:p>
          <a:p>
            <a:pPr marL="457200" indent="-457200" algn="just">
              <a:lnSpc>
                <a:spcPct val="150000"/>
              </a:lnSpc>
              <a:buFont typeface="+mj-lt"/>
              <a:buAutoNum type="arabicPeriod"/>
            </a:pPr>
            <a:r>
              <a:rPr lang="en-I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System Requirements</a:t>
            </a:r>
            <a:endParaRPr 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457200" indent="-457200" algn="just">
              <a:lnSpc>
                <a:spcPct val="150000"/>
              </a:lnSpc>
              <a:buFont typeface="+mj-lt"/>
              <a:buAutoNum type="arabicPeriod"/>
            </a:pPr>
            <a:r>
              <a:rPr lang="en-I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Output</a:t>
            </a:r>
          </a:p>
          <a:p>
            <a:pPr marL="457200" indent="-457200" algn="just">
              <a:lnSpc>
                <a:spcPct val="150000"/>
              </a:lnSpc>
              <a:buFont typeface="+mj-lt"/>
              <a:buAutoNum type="arabicPeriod"/>
            </a:pPr>
            <a:r>
              <a:rPr lang="en-I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Conclusion</a:t>
            </a:r>
          </a:p>
        </p:txBody>
      </p:sp>
    </p:spTree>
    <p:extLst>
      <p:ext uri="{BB962C8B-B14F-4D97-AF65-F5344CB8AC3E}">
        <p14:creationId xmlns:p14="http://schemas.microsoft.com/office/powerpoint/2010/main" val="3709944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70D7-DEF4-54AC-BC21-73A24CE00A41}"/>
              </a:ext>
            </a:extLst>
          </p:cNvPr>
          <p:cNvSpPr>
            <a:spLocks noGrp="1"/>
          </p:cNvSpPr>
          <p:nvPr>
            <p:ph type="title"/>
          </p:nvPr>
        </p:nvSpPr>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Testing(Test NG)</a:t>
            </a:r>
            <a:endParaRPr lang="en-IN"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22C6A7-E233-C569-E0EC-1AC6D5D5D784}"/>
              </a:ext>
            </a:extLst>
          </p:cNvPr>
          <p:cNvSpPr>
            <a:spLocks noGrp="1"/>
          </p:cNvSpPr>
          <p:nvPr>
            <p:ph idx="1"/>
          </p:nvPr>
        </p:nvSpPr>
        <p:spPr>
          <a:xfrm>
            <a:off x="1154954" y="2603499"/>
            <a:ext cx="9857603" cy="3691283"/>
          </a:xfrm>
        </p:spPr>
        <p:txBody>
          <a:bodyPr/>
          <a:lstStyle/>
          <a:p>
            <a:pPr marL="0" indent="0">
              <a:buNone/>
            </a:pPr>
            <a:r>
              <a:rPr lang="en-US" b="0" i="0" dirty="0">
                <a:solidFill>
                  <a:schemeClr val="tx1"/>
                </a:solidFill>
                <a:effectLst/>
                <a:latin typeface="Times New Roman" panose="02020603050405020304" pitchFamily="18" charset="0"/>
                <a:cs typeface="Times New Roman" panose="02020603050405020304" pitchFamily="18" charset="0"/>
              </a:rPr>
              <a:t>TestNG provides full control over the test cases and the execution of the test cases. Due to this reason, TestNG is also known as a testing framework.</a:t>
            </a:r>
          </a:p>
          <a:p>
            <a:pPr marL="0" indent="0">
              <a:buNone/>
            </a:pPr>
            <a:r>
              <a:rPr lang="en-US" b="0" i="0" dirty="0">
                <a:solidFill>
                  <a:schemeClr val="tx1"/>
                </a:solidFill>
                <a:effectLst/>
                <a:latin typeface="Times New Roman" panose="02020603050405020304" pitchFamily="18" charset="0"/>
                <a:cs typeface="Times New Roman" panose="02020603050405020304" pitchFamily="18" charset="0"/>
              </a:rPr>
              <a:t>TestNG framework came after Junit, and TestNG framework adds more powerful functionality and easier to use.</a:t>
            </a:r>
          </a:p>
          <a:p>
            <a:pPr marL="0" indent="0">
              <a:buNone/>
            </a:pPr>
            <a:r>
              <a:rPr lang="en-US" b="0" i="0" dirty="0">
                <a:solidFill>
                  <a:schemeClr val="tx1"/>
                </a:solidFill>
                <a:effectLst/>
                <a:latin typeface="Times New Roman" panose="02020603050405020304" pitchFamily="18" charset="0"/>
                <a:cs typeface="Times New Roman" panose="02020603050405020304" pitchFamily="18" charset="0"/>
              </a:rPr>
              <a:t>TestNG framework eliminates the limitations of the older framework by providing more powerful and flexible test cases with help of easy annotations, grouping, sequencing and parametrizing.</a:t>
            </a:r>
          </a:p>
          <a:p>
            <a:pPr marL="0" indent="0">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46326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70D7-DEF4-54AC-BC21-73A24CE00A41}"/>
              </a:ext>
            </a:extLst>
          </p:cNvPr>
          <p:cNvSpPr>
            <a:spLocks noGrp="1"/>
          </p:cNvSpPr>
          <p:nvPr>
            <p:ph type="title"/>
          </p:nvPr>
        </p:nvSpPr>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Testing(Rest Client)</a:t>
            </a:r>
            <a:endParaRPr lang="en-IN"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22C6A7-E233-C569-E0EC-1AC6D5D5D784}"/>
              </a:ext>
            </a:extLst>
          </p:cNvPr>
          <p:cNvSpPr>
            <a:spLocks noGrp="1"/>
          </p:cNvSpPr>
          <p:nvPr>
            <p:ph idx="1"/>
          </p:nvPr>
        </p:nvSpPr>
        <p:spPr>
          <a:xfrm>
            <a:off x="1154954" y="2603499"/>
            <a:ext cx="9857603" cy="3691283"/>
          </a:xfrm>
        </p:spPr>
        <p:txBody>
          <a:bodyPr/>
          <a:lstStyle/>
          <a:p>
            <a:pPr marL="0" indent="0">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9308B66E-19CC-2A06-74C9-75CF77836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948" y="2385392"/>
            <a:ext cx="11304104" cy="4240696"/>
          </a:xfrm>
          <a:prstGeom prst="rect">
            <a:avLst/>
          </a:prstGeom>
        </p:spPr>
      </p:pic>
    </p:spTree>
    <p:extLst>
      <p:ext uri="{BB962C8B-B14F-4D97-AF65-F5344CB8AC3E}">
        <p14:creationId xmlns:p14="http://schemas.microsoft.com/office/powerpoint/2010/main" val="2597819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57" y="848138"/>
            <a:ext cx="10220662" cy="1060175"/>
          </a:xfrm>
        </p:spPr>
        <p:txBody>
          <a:bodyPr>
            <a:normAutofit/>
          </a:bodyPr>
          <a:lstStyle/>
          <a:p>
            <a:pPr algn="ctr"/>
            <a:r>
              <a:rPr lang="en-US" b="1" u="sng" dirty="0">
                <a:solidFill>
                  <a:schemeClr val="tx1"/>
                </a:solidFill>
                <a:latin typeface="Times New Roman" panose="02020603050405020304" pitchFamily="18" charset="0"/>
                <a:cs typeface="Times New Roman" panose="02020603050405020304" pitchFamily="18" charset="0"/>
              </a:rPr>
              <a:t>Conclusion</a:t>
            </a:r>
            <a:endParaRPr lang="en-IN"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64249" y="2503648"/>
            <a:ext cx="9263501" cy="3673565"/>
          </a:xfrm>
        </p:spPr>
        <p:txBody>
          <a:bodyPr>
            <a:noAutofit/>
          </a:bodyPr>
          <a:lstStyle/>
          <a:p>
            <a:pPr marL="0" indent="0" algn="just">
              <a:buNone/>
            </a:pPr>
            <a:r>
              <a:rPr lang="en-IN" sz="2000" dirty="0">
                <a:solidFill>
                  <a:schemeClr val="tx1"/>
                </a:solidFill>
                <a:latin typeface="Times New Roman" panose="02020603050405020304" pitchFamily="18" charset="0"/>
                <a:cs typeface="Times New Roman" panose="02020603050405020304" pitchFamily="18" charset="0"/>
              </a:rPr>
              <a:t>This project is built keeping in mind that it is to use by admin and the employees in an organization .</a:t>
            </a:r>
            <a:r>
              <a:rPr lang="en-US" sz="2000" dirty="0">
                <a:solidFill>
                  <a:schemeClr val="tx1"/>
                </a:solidFill>
                <a:latin typeface="Times New Roman" panose="02020603050405020304" pitchFamily="18" charset="0"/>
                <a:cs typeface="Times New Roman" panose="02020603050405020304" pitchFamily="18" charset="0"/>
              </a:rPr>
              <a:t> It is built for use in small scale organization where the number of employees is limited. According to the requested requirement the admin can add, manipulate, update and delete all employee data in his organization. The admin can add new Employee and delete them. The Admin can also add predefined pay grades for the employees. The required records can be easily viewed by the admin anytime time he wants in an instant. The payment of the employee is based on monthly basis. Numerous validations implemented would enable the admin to enter accurate data. The main objective of this framework is to save time, make the system cost effective and management records efficiently.</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497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p:cNvSpPr txBox="1"/>
          <p:nvPr/>
        </p:nvSpPr>
        <p:spPr>
          <a:xfrm>
            <a:off x="3764279" y="1423851"/>
            <a:ext cx="4402183" cy="1015663"/>
          </a:xfrm>
          <a:prstGeom prst="rect">
            <a:avLst/>
          </a:prstGeom>
          <a:noFill/>
        </p:spPr>
        <p:txBody>
          <a:bodyPr wrap="square" rtlCol="0">
            <a:spAutoFit/>
          </a:bodyPr>
          <a:lstStyle/>
          <a:p>
            <a:r>
              <a:rPr lang="en-US" sz="6000" dirty="0">
                <a:latin typeface="Algerian" panose="04020705040A02060702" pitchFamily="82" charset="0"/>
                <a:cs typeface="Times New Roman" panose="02020603050405020304" pitchFamily="18" charset="0"/>
              </a:rPr>
              <a:t>THANK YOU</a:t>
            </a:r>
            <a:endParaRPr lang="en-IN" sz="6000"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3253453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931817"/>
          </a:xfrm>
        </p:spPr>
        <p:txBody>
          <a:bodyPr>
            <a:normAutofit/>
          </a:bodyPr>
          <a:lstStyle/>
          <a:p>
            <a:pPr algn="ctr"/>
            <a:r>
              <a:rPr lang="en-US" b="1" dirty="0">
                <a:latin typeface="Times New Roman" panose="02020603050405020304" pitchFamily="18" charset="0"/>
                <a:cs typeface="Times New Roman" panose="02020603050405020304" pitchFamily="18" charset="0"/>
              </a:rPr>
              <a:t>      </a:t>
            </a:r>
            <a:r>
              <a:rPr lang="en-US" b="1" u="sng" dirty="0">
                <a:solidFill>
                  <a:schemeClr val="tx1"/>
                </a:solidFill>
                <a:latin typeface="Times New Roman" panose="02020603050405020304" pitchFamily="18" charset="0"/>
                <a:cs typeface="Times New Roman" panose="02020603050405020304" pitchFamily="18" charset="0"/>
              </a:rPr>
              <a:t>Overview</a:t>
            </a:r>
            <a:endParaRPr lang="en-IN"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81836" y="2246810"/>
            <a:ext cx="10509015" cy="4049487"/>
          </a:xfrm>
        </p:spPr>
        <p:txBody>
          <a:bodyPr>
            <a:normAutofit/>
          </a:bodyPr>
          <a:lstStyle/>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Employee payroll management system is an Internet-based Java application that automates the working of a company or work center that manage and maintain records of the employees in the different departments.</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proposed project “Employee Payroll Management System” has been developed to overcome the problems faced in the practicing of manual system.</a:t>
            </a: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web application is reduced as much as possible to avoid errors while entering data. It also provides error message while entering invalid data.</a:t>
            </a:r>
          </a:p>
        </p:txBody>
      </p:sp>
    </p:spTree>
    <p:extLst>
      <p:ext uri="{BB962C8B-B14F-4D97-AF65-F5344CB8AC3E}">
        <p14:creationId xmlns:p14="http://schemas.microsoft.com/office/powerpoint/2010/main" val="196464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593102" cy="1139687"/>
          </a:xfrm>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App Flow</a:t>
            </a:r>
            <a:endParaRPr lang="en-IN" b="1" u="sng"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320" b="152"/>
          <a:stretch/>
        </p:blipFill>
        <p:spPr>
          <a:xfrm>
            <a:off x="397565" y="2332383"/>
            <a:ext cx="11476382" cy="4359965"/>
          </a:xfrm>
        </p:spPr>
      </p:pic>
    </p:spTree>
    <p:extLst>
      <p:ext uri="{BB962C8B-B14F-4D97-AF65-F5344CB8AC3E}">
        <p14:creationId xmlns:p14="http://schemas.microsoft.com/office/powerpoint/2010/main" val="227459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3723" y="899966"/>
            <a:ext cx="9089720" cy="646331"/>
          </a:xfrm>
          <a:prstGeom prst="rect">
            <a:avLst/>
          </a:prstGeom>
          <a:noFill/>
        </p:spPr>
        <p:txBody>
          <a:bodyPr wrap="square" rtlCol="0">
            <a:spAutoFit/>
          </a:bodyPr>
          <a:lstStyle/>
          <a:p>
            <a:pPr algn="ctr"/>
            <a:r>
              <a:rPr lang="en-IN" sz="3600" b="1" u="sng" dirty="0">
                <a:latin typeface="Times New Roman" panose="02020603050405020304" pitchFamily="18" charset="0"/>
                <a:cs typeface="Times New Roman" panose="02020603050405020304" pitchFamily="18" charset="0"/>
              </a:rPr>
              <a:t>Tools &amp; Languages </a:t>
            </a:r>
          </a:p>
        </p:txBody>
      </p:sp>
      <p:sp>
        <p:nvSpPr>
          <p:cNvPr id="5" name="TextBox 4"/>
          <p:cNvSpPr txBox="1"/>
          <p:nvPr/>
        </p:nvSpPr>
        <p:spPr>
          <a:xfrm>
            <a:off x="981932" y="2628781"/>
            <a:ext cx="3148148" cy="800219"/>
          </a:xfrm>
          <a:prstGeom prst="rect">
            <a:avLst/>
          </a:prstGeom>
          <a:noFill/>
        </p:spPr>
        <p:txBody>
          <a:bodyPr wrap="square" rtlCol="0">
            <a:spAutoFit/>
          </a:bodyPr>
          <a:lstStyle/>
          <a:p>
            <a:r>
              <a:rPr lang="en-IN" sz="2800" u="sng" dirty="0">
                <a:latin typeface="Times New Roman" panose="02020603050405020304" pitchFamily="18" charset="0"/>
                <a:cs typeface="Times New Roman" panose="02020603050405020304" pitchFamily="18" charset="0"/>
              </a:rPr>
              <a:t>Front End </a:t>
            </a:r>
          </a:p>
          <a:p>
            <a:endParaRPr lang="en-IN" dirty="0"/>
          </a:p>
        </p:txBody>
      </p:sp>
      <p:sp>
        <p:nvSpPr>
          <p:cNvPr id="6" name="TextBox 5"/>
          <p:cNvSpPr txBox="1"/>
          <p:nvPr/>
        </p:nvSpPr>
        <p:spPr>
          <a:xfrm>
            <a:off x="6096000" y="2628781"/>
            <a:ext cx="2847702" cy="523220"/>
          </a:xfrm>
          <a:prstGeom prst="rect">
            <a:avLst/>
          </a:prstGeom>
          <a:noFill/>
        </p:spPr>
        <p:txBody>
          <a:bodyPr wrap="square" rtlCol="0">
            <a:spAutoFit/>
          </a:bodyPr>
          <a:lstStyle/>
          <a:p>
            <a:r>
              <a:rPr lang="en-IN" sz="2800" u="sng" dirty="0">
                <a:latin typeface="Times New Roman" panose="02020603050405020304" pitchFamily="18" charset="0"/>
                <a:cs typeface="Times New Roman" panose="02020603050405020304" pitchFamily="18" charset="0"/>
              </a:rPr>
              <a:t>Back End</a:t>
            </a:r>
          </a:p>
        </p:txBody>
      </p:sp>
      <p:sp>
        <p:nvSpPr>
          <p:cNvPr id="8" name="TextBox 7"/>
          <p:cNvSpPr txBox="1"/>
          <p:nvPr/>
        </p:nvSpPr>
        <p:spPr>
          <a:xfrm>
            <a:off x="550612" y="3590334"/>
            <a:ext cx="2495005" cy="3046988"/>
          </a:xfrm>
          <a:prstGeom prst="rect">
            <a:avLst/>
          </a:prstGeom>
          <a:noFill/>
        </p:spPr>
        <p:txBody>
          <a:bodyPr wrap="square" rtlCol="0">
            <a:spAutoFit/>
          </a:bodyPr>
          <a:lstStyle/>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Visual Studio</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Angular</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HTML</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CSS</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BOOTSTRAP</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TYPESCRIPT</a:t>
            </a:r>
          </a:p>
          <a:p>
            <a:pPr>
              <a:buClr>
                <a:schemeClr val="accent1"/>
              </a:buClr>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096000" y="3590334"/>
            <a:ext cx="3239588" cy="2954655"/>
          </a:xfrm>
          <a:prstGeom prst="rect">
            <a:avLst/>
          </a:prstGeom>
          <a:noFill/>
        </p:spPr>
        <p:txBody>
          <a:bodyPr wrap="square" rtlCol="0">
            <a:spAutoFit/>
          </a:bodyPr>
          <a:lstStyle/>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Eclipse</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Spring Tool Suite</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MySQL</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Hibernate , JPA</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Rest API</a:t>
            </a:r>
          </a:p>
          <a:p>
            <a:pPr marL="342900" indent="-342900">
              <a:buClr>
                <a:schemeClr val="accent1"/>
              </a:buClr>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67246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44435" y="2937910"/>
            <a:ext cx="8261026" cy="2345322"/>
          </a:xfrm>
          <a:prstGeom prst="rect">
            <a:avLst/>
          </a:prstGeom>
          <a:noFill/>
        </p:spPr>
        <p:txBody>
          <a:bodyPr wrap="square" rtlCol="0">
            <a:spAutoFit/>
          </a:bodyPr>
          <a:lstStyle/>
          <a:p>
            <a:pPr marL="342900" indent="-342900">
              <a:lnSpc>
                <a:spcPct val="150000"/>
              </a:lnSpc>
              <a:buClr>
                <a:schemeClr val="accent1"/>
              </a:buClr>
              <a:buFont typeface="Arial" panose="020B0604020202020204" pitchFamily="34" charset="0"/>
              <a:buChar char="•"/>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Visual Studio, Eclipse, Postman and MySQL to be installed to the system.</a:t>
            </a:r>
          </a:p>
          <a:p>
            <a:pPr marL="342900" indent="-342900" algn="just">
              <a:lnSpc>
                <a:spcPct val="150000"/>
              </a:lnSpc>
              <a:buClr>
                <a:schemeClr val="accent1"/>
              </a:buClr>
              <a:buFont typeface="Arial" panose="020B0604020202020204" pitchFamily="34" charset="0"/>
              <a:buChar char="•"/>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4 GB Random Access Memory.</a:t>
            </a:r>
          </a:p>
          <a:p>
            <a:pPr marL="342900" indent="-342900">
              <a:lnSpc>
                <a:spcPct val="150000"/>
              </a:lnSpc>
              <a:buClr>
                <a:schemeClr val="accent1"/>
              </a:buClr>
              <a:buFont typeface="Arial" panose="020B0604020202020204" pitchFamily="34" charset="0"/>
              <a:buChar char="•"/>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800 MB of Free Space on Hard Disk.</a:t>
            </a:r>
          </a:p>
          <a:p>
            <a:pPr marL="342900" indent="-342900">
              <a:lnSpc>
                <a:spcPct val="150000"/>
              </a:lnSpc>
              <a:buClr>
                <a:schemeClr val="accent1"/>
              </a:buClr>
              <a:buFont typeface="Arial" panose="020B0604020202020204" pitchFamily="34" charset="0"/>
              <a:buChar char="•"/>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Microsoft Windows XP or Linux or Equivalent OS.</a:t>
            </a:r>
          </a:p>
          <a:p>
            <a:pPr marL="342900" indent="-342900">
              <a:lnSpc>
                <a:spcPct val="150000"/>
              </a:lnSpc>
              <a:buClr>
                <a:schemeClr val="accent1"/>
              </a:buClr>
              <a:buFont typeface="Arial" panose="020B0604020202020204" pitchFamily="34" charset="0"/>
              <a:buChar char="•"/>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Web Browser.</a:t>
            </a:r>
            <a:endParaRPr lang="en-IN"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642220" y="690360"/>
            <a:ext cx="8261025" cy="646331"/>
          </a:xfrm>
          <a:prstGeom prst="rect">
            <a:avLst/>
          </a:prstGeom>
          <a:noFill/>
        </p:spPr>
        <p:txBody>
          <a:bodyPr wrap="square" rtlCol="0">
            <a:spAutoFit/>
          </a:bodyPr>
          <a:lstStyle/>
          <a:p>
            <a:pPr algn="ctr"/>
            <a:r>
              <a:rPr lang="en-IN" sz="3600" b="1" u="sng" dirty="0">
                <a:latin typeface="Times New Roman" panose="02020603050405020304" pitchFamily="18" charset="0"/>
                <a:cs typeface="Times New Roman" panose="02020603050405020304" pitchFamily="18" charset="0"/>
              </a:rPr>
              <a:t>System Requirements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9714" y="2817403"/>
            <a:ext cx="3592286" cy="3048000"/>
          </a:xfrm>
          <a:prstGeom prst="rect">
            <a:avLst/>
          </a:prstGeom>
        </p:spPr>
      </p:pic>
    </p:spTree>
    <p:extLst>
      <p:ext uri="{BB962C8B-B14F-4D97-AF65-F5344CB8AC3E}">
        <p14:creationId xmlns:p14="http://schemas.microsoft.com/office/powerpoint/2010/main" val="423484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F5DB9-FD14-06D2-645C-2E231CB608D2}"/>
              </a:ext>
            </a:extLst>
          </p:cNvPr>
          <p:cNvSpPr>
            <a:spLocks noGrp="1"/>
          </p:cNvSpPr>
          <p:nvPr>
            <p:ph type="title"/>
          </p:nvPr>
        </p:nvSpPr>
        <p:spPr/>
        <p:txBody>
          <a:bodyPr/>
          <a:lstStyle/>
          <a:p>
            <a:pPr algn="ctr"/>
            <a:r>
              <a:rPr lang="en-IN" b="1" u="sng" dirty="0">
                <a:solidFill>
                  <a:schemeClr val="tx1"/>
                </a:solidFill>
                <a:latin typeface="Times New Roman" panose="02020603050405020304" pitchFamily="18" charset="0"/>
                <a:cs typeface="Times New Roman" panose="02020603050405020304" pitchFamily="18" charset="0"/>
              </a:rPr>
              <a:t>SignUp Table</a:t>
            </a:r>
          </a:p>
        </p:txBody>
      </p:sp>
      <p:pic>
        <p:nvPicPr>
          <p:cNvPr id="5" name="Content Placeholder 4" descr="Graphical user interface, text&#10;&#10;Description automatically generated">
            <a:extLst>
              <a:ext uri="{FF2B5EF4-FFF2-40B4-BE49-F238E27FC236}">
                <a16:creationId xmlns:a16="http://schemas.microsoft.com/office/drawing/2014/main" id="{077CE609-FEA0-2614-DA27-5260CAFB01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2867" y="2543589"/>
            <a:ext cx="8467725" cy="3714750"/>
          </a:xfrm>
        </p:spPr>
      </p:pic>
    </p:spTree>
    <p:extLst>
      <p:ext uri="{BB962C8B-B14F-4D97-AF65-F5344CB8AC3E}">
        <p14:creationId xmlns:p14="http://schemas.microsoft.com/office/powerpoint/2010/main" val="3897600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1323" y="1554879"/>
            <a:ext cx="8627164" cy="552217"/>
          </a:xfrm>
        </p:spPr>
        <p:txBody>
          <a:bodyPr>
            <a:normAutofit fontScale="90000"/>
          </a:bodyPr>
          <a:lstStyle/>
          <a:p>
            <a:pPr algn="ctr"/>
            <a:r>
              <a:rPr lang="en-IN" b="1" u="sng" dirty="0">
                <a:solidFill>
                  <a:schemeClr val="tx1"/>
                </a:solidFill>
                <a:latin typeface="Times New Roman" panose="02020603050405020304" pitchFamily="18" charset="0"/>
                <a:cs typeface="Times New Roman" panose="02020603050405020304" pitchFamily="18" charset="0"/>
              </a:rPr>
              <a:t>Registraton Portal for Employee</a:t>
            </a:r>
          </a:p>
        </p:txBody>
      </p:sp>
      <p:sp>
        <p:nvSpPr>
          <p:cNvPr id="3" name="TextBox 2"/>
          <p:cNvSpPr txBox="1"/>
          <p:nvPr/>
        </p:nvSpPr>
        <p:spPr>
          <a:xfrm>
            <a:off x="2366842" y="438158"/>
            <a:ext cx="6807684" cy="646331"/>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 Outputs</a:t>
            </a:r>
            <a:endParaRPr lang="en-IN" sz="3600" b="1" u="sng" dirty="0">
              <a:latin typeface="Times New Roman" panose="02020603050405020304" pitchFamily="18" charset="0"/>
              <a:cs typeface="Times New Roman" panose="02020603050405020304" pitchFamily="18" charset="0"/>
            </a:endParaRPr>
          </a:p>
        </p:txBody>
      </p:sp>
      <p:pic>
        <p:nvPicPr>
          <p:cNvPr id="5" name="Picture 4" descr="Graphical user interface, application&#10;&#10;Description automatically generated">
            <a:extLst>
              <a:ext uri="{FF2B5EF4-FFF2-40B4-BE49-F238E27FC236}">
                <a16:creationId xmlns:a16="http://schemas.microsoft.com/office/drawing/2014/main" id="{EDF05EA2-938F-9258-4CC4-A81D9EAA39D5}"/>
              </a:ext>
            </a:extLst>
          </p:cNvPr>
          <p:cNvPicPr>
            <a:picLocks noChangeAspect="1"/>
          </p:cNvPicPr>
          <p:nvPr/>
        </p:nvPicPr>
        <p:blipFill rotWithShape="1">
          <a:blip r:embed="rId2">
            <a:extLst>
              <a:ext uri="{28A0092B-C50C-407E-A947-70E740481C1C}">
                <a14:useLocalDpi xmlns:a14="http://schemas.microsoft.com/office/drawing/2010/main" val="0"/>
              </a:ext>
            </a:extLst>
          </a:blip>
          <a:srcRect l="20015" t="6169" r="16837" b="19467"/>
          <a:stretch/>
        </p:blipFill>
        <p:spPr>
          <a:xfrm>
            <a:off x="1524001" y="2523702"/>
            <a:ext cx="8852452" cy="3896140"/>
          </a:xfrm>
          <a:prstGeom prst="rect">
            <a:avLst/>
          </a:prstGeom>
        </p:spPr>
      </p:pic>
    </p:spTree>
    <p:extLst>
      <p:ext uri="{BB962C8B-B14F-4D97-AF65-F5344CB8AC3E}">
        <p14:creationId xmlns:p14="http://schemas.microsoft.com/office/powerpoint/2010/main" val="1164765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1620</TotalTime>
  <Words>607</Words>
  <Application>Microsoft Office PowerPoint</Application>
  <PresentationFormat>Widescreen</PresentationFormat>
  <Paragraphs>92</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Algerian</vt:lpstr>
      <vt:lpstr>Arial</vt:lpstr>
      <vt:lpstr>Calibri</vt:lpstr>
      <vt:lpstr>Century Gothic</vt:lpstr>
      <vt:lpstr>Times New Roman</vt:lpstr>
      <vt:lpstr>Wingdings</vt:lpstr>
      <vt:lpstr>Wingdings 3</vt:lpstr>
      <vt:lpstr>Ion Boardroom</vt:lpstr>
      <vt:lpstr>PowerPoint Presentation</vt:lpstr>
      <vt:lpstr>PowerPoint Presentation</vt:lpstr>
      <vt:lpstr>       Contents</vt:lpstr>
      <vt:lpstr>      Overview</vt:lpstr>
      <vt:lpstr>App Flow</vt:lpstr>
      <vt:lpstr>PowerPoint Presentation</vt:lpstr>
      <vt:lpstr>PowerPoint Presentation</vt:lpstr>
      <vt:lpstr>SignUp Table</vt:lpstr>
      <vt:lpstr>Registraton Portal for Employee</vt:lpstr>
      <vt:lpstr>PowerPoint Presentation</vt:lpstr>
      <vt:lpstr>Employee Table</vt:lpstr>
      <vt:lpstr>PowerPoint Presentation</vt:lpstr>
      <vt:lpstr>PowerPoint Presentation</vt:lpstr>
      <vt:lpstr>PowerPoint Presentation</vt:lpstr>
      <vt:lpstr>Salary Table</vt:lpstr>
      <vt:lpstr>PowerPoint Presentation</vt:lpstr>
      <vt:lpstr>Attendance Table</vt:lpstr>
      <vt:lpstr>PowerPoint Presentation</vt:lpstr>
      <vt:lpstr>Schedule Table</vt:lpstr>
      <vt:lpstr>PowerPoint Presentation</vt:lpstr>
      <vt:lpstr>Leave Table</vt:lpstr>
      <vt:lpstr>Admin Functionalities Adding Leave Details of a Particular Employee</vt:lpstr>
      <vt:lpstr>Registration Portal For Employee </vt:lpstr>
      <vt:lpstr>Login Portal for Employee</vt:lpstr>
      <vt:lpstr>User Dashboard</vt:lpstr>
      <vt:lpstr>User Functionalities View Attendance Details of that Employee</vt:lpstr>
      <vt:lpstr>User Functionalities View Salary Details of that Employee</vt:lpstr>
      <vt:lpstr>User Functionalities View Schedule Assigned to that Employee</vt:lpstr>
      <vt:lpstr>User Functionalities Update Profile of that Employee</vt:lpstr>
      <vt:lpstr>Testing(Test NG)</vt:lpstr>
      <vt:lpstr>Testing(Rest Client)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anusha dv</dc:creator>
  <cp:lastModifiedBy>sharmila.burugupalli@gmail.com</cp:lastModifiedBy>
  <cp:revision>102</cp:revision>
  <dcterms:created xsi:type="dcterms:W3CDTF">2022-03-26T17:23:29Z</dcterms:created>
  <dcterms:modified xsi:type="dcterms:W3CDTF">2022-10-20T05:31:22Z</dcterms:modified>
</cp:coreProperties>
</file>