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0" r:id="rId3"/>
    <p:sldId id="273" r:id="rId4"/>
    <p:sldId id="275" r:id="rId5"/>
    <p:sldId id="277" r:id="rId6"/>
    <p:sldId id="301" r:id="rId7"/>
    <p:sldId id="295" r:id="rId8"/>
    <p:sldId id="278" r:id="rId9"/>
    <p:sldId id="302" r:id="rId10"/>
    <p:sldId id="283" r:id="rId11"/>
    <p:sldId id="279" r:id="rId12"/>
    <p:sldId id="303" r:id="rId13"/>
    <p:sldId id="304" r:id="rId14"/>
    <p:sldId id="282" r:id="rId15"/>
    <p:sldId id="297" r:id="rId16"/>
    <p:sldId id="298" r:id="rId17"/>
    <p:sldId id="305" r:id="rId18"/>
    <p:sldId id="306" r:id="rId19"/>
    <p:sldId id="290" r:id="rId20"/>
    <p:sldId id="288" r:id="rId21"/>
    <p:sldId id="286" r:id="rId22"/>
    <p:sldId id="307" r:id="rId23"/>
    <p:sldId id="308" r:id="rId24"/>
    <p:sldId id="309" r:id="rId25"/>
    <p:sldId id="310" r:id="rId26"/>
    <p:sldId id="311" r:id="rId27"/>
    <p:sldId id="270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285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2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6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42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7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78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51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966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44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0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3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8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02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5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3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59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97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23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69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2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9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1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96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17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9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96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 Ayush Kumar</a:t>
            </a:r>
            <a:endParaRPr sz="19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Daily Rates by Months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76" y="1412755"/>
            <a:ext cx="2788957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adr is higher in summer months and lower in winter months, and </a:t>
            </a:r>
            <a:r>
              <a:rPr lang="en-US" sz="1600" dirty="0" smtClean="0">
                <a:solidFill>
                  <a:schemeClr val="bg1"/>
                </a:solidFill>
              </a:rPr>
              <a:t>we </a:t>
            </a:r>
            <a:r>
              <a:rPr lang="en-US" sz="1600" dirty="0">
                <a:solidFill>
                  <a:schemeClr val="bg1"/>
                </a:solidFill>
              </a:rPr>
              <a:t>saw the similar pattern in total bookings over </a:t>
            </a:r>
            <a:r>
              <a:rPr lang="en-US" sz="1600" dirty="0" smtClean="0">
                <a:solidFill>
                  <a:schemeClr val="bg1"/>
                </a:solidFill>
              </a:rPr>
              <a:t>months. Simple </a:t>
            </a:r>
            <a:r>
              <a:rPr lang="en-US" sz="1600" dirty="0">
                <a:solidFill>
                  <a:schemeClr val="bg1"/>
                </a:solidFill>
              </a:rPr>
              <a:t>market principle i.e., more demand more price and less demand less price.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90" y="1178698"/>
            <a:ext cx="4750561" cy="34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by Country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51" y="1178696"/>
            <a:ext cx="835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Portugal has </a:t>
            </a:r>
            <a:r>
              <a:rPr lang="en-US" sz="1600" dirty="0">
                <a:solidFill>
                  <a:schemeClr val="bg1"/>
                </a:solidFill>
              </a:rPr>
              <a:t>significantly higher number of bookings compared </a:t>
            </a:r>
            <a:r>
              <a:rPr lang="en-US" sz="1600" dirty="0" smtClean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chemeClr val="bg1"/>
                </a:solidFill>
              </a:rPr>
              <a:t>other countries. Next major countries are GBR, FRA, ESP etc. Most of the top countries are </a:t>
            </a:r>
            <a:r>
              <a:rPr lang="en-US" sz="1600" dirty="0" smtClean="0">
                <a:solidFill>
                  <a:schemeClr val="bg1"/>
                </a:solidFill>
              </a:rPr>
              <a:t>European countries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8" y="2055624"/>
            <a:ext cx="7778262" cy="26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Market Segments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408" y="2000053"/>
            <a:ext cx="278895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Indirect bookings through travel agents (specially Online) are higher compared to other bookings like direct, corporate, group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49" y="1141529"/>
            <a:ext cx="5029402" cy="36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Market Segments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973" y="1278941"/>
            <a:ext cx="2788957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We see that Online TA has highest proportion of cancellations (around 35%) but at the same time number of non cancelled bookings are also the highest for Online TA. Cancellation proportions for other segments are less.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1119226"/>
            <a:ext cx="5014534" cy="37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Daily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Rate Distribution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1" y="1416593"/>
            <a:ext cx="8155259" cy="29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 Parking Space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67" y="1348757"/>
            <a:ext cx="3043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More </a:t>
            </a:r>
            <a:r>
              <a:rPr lang="en-US" sz="1600" dirty="0">
                <a:solidFill>
                  <a:schemeClr val="bg1"/>
                </a:solidFill>
              </a:rPr>
              <a:t>than </a:t>
            </a:r>
            <a:r>
              <a:rPr lang="en-US" sz="1600" dirty="0" smtClean="0">
                <a:solidFill>
                  <a:schemeClr val="bg1"/>
                </a:solidFill>
              </a:rPr>
              <a:t>91% </a:t>
            </a:r>
            <a:r>
              <a:rPr lang="en-US" sz="1600" dirty="0">
                <a:solidFill>
                  <a:schemeClr val="bg1"/>
                </a:solidFill>
              </a:rPr>
              <a:t>guests don't need parking </a:t>
            </a:r>
            <a:r>
              <a:rPr lang="en-US" sz="1600" dirty="0" smtClean="0">
                <a:solidFill>
                  <a:schemeClr val="bg1"/>
                </a:solidFill>
              </a:rPr>
              <a:t>space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Approx. 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en-US" sz="1600" dirty="0" smtClean="0">
                <a:solidFill>
                  <a:schemeClr val="bg1"/>
                </a:solidFill>
              </a:rPr>
              <a:t>% </a:t>
            </a:r>
            <a:r>
              <a:rPr lang="en-US" sz="1600" dirty="0">
                <a:solidFill>
                  <a:schemeClr val="bg1"/>
                </a:solidFill>
              </a:rPr>
              <a:t>guests need parking space for 1 car.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6" y="1119226"/>
            <a:ext cx="5360965" cy="3511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1" y="3181660"/>
            <a:ext cx="3225842" cy="11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9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Room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606917"/>
            <a:ext cx="24213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Most of guests reserves rooms of type 'A', also significant number of guests also reserves room type 'D' &amp; 'E'. Demand for rest types are very minimal.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8" y="1201002"/>
            <a:ext cx="6106143" cy="31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Room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721639"/>
            <a:ext cx="242132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Similar to number of bookings, room type ‘A’ has most number of denials. Followed by ‘D’ and ‘E’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8" y="1119226"/>
            <a:ext cx="6160848" cy="32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Top Agents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71" y="2115648"/>
            <a:ext cx="2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Agent no. 9 has made most no. of bookings followed by 240, 14 etc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07" y="1119226"/>
            <a:ext cx="5713344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/>
            <a:r>
              <a:rPr lang="en-US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Special Requests by Country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023" y="1445968"/>
            <a:ext cx="843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Botswana, East Timor, Zambia are some countries with highest number of special requests.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4" y="1907633"/>
            <a:ext cx="8258645" cy="28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Points for Discussion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379" y="1142598"/>
            <a:ext cx="422360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Hotel </a:t>
            </a:r>
            <a:r>
              <a:rPr lang="en-IN" dirty="0" smtClean="0">
                <a:solidFill>
                  <a:schemeClr val="bg1"/>
                </a:solidFill>
              </a:rPr>
              <a:t>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Cancellations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Cancellations by Deposit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Lead Time &amp; </a:t>
            </a:r>
            <a:r>
              <a:rPr lang="en-IN" dirty="0" smtClean="0">
                <a:solidFill>
                  <a:schemeClr val="bg1"/>
                </a:solidFill>
              </a:rPr>
              <a:t>Cancellations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&amp; Cancellations by Months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Avg. Daily Rate </a:t>
            </a:r>
            <a:r>
              <a:rPr lang="en-IN" dirty="0" smtClean="0">
                <a:solidFill>
                  <a:schemeClr val="bg1"/>
                </a:solidFill>
              </a:rPr>
              <a:t>over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by Country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&amp; Cancellations by Market Segments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Distribution of ADR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Car Parking </a:t>
            </a:r>
            <a:r>
              <a:rPr lang="en-IN" dirty="0" smtClean="0">
                <a:solidFill>
                  <a:schemeClr val="bg1"/>
                </a:solidFill>
              </a:rPr>
              <a:t>Space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2985" y="1119226"/>
            <a:ext cx="45209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Room Types</a:t>
            </a:r>
            <a:endParaRPr lang="en-IN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Top Agents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Special Request by Country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Lead Time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by Distribution Channel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Meals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Previous cancellations &amp; Cancellations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Repeated Guests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Repeated </a:t>
            </a:r>
            <a:r>
              <a:rPr lang="en-IN" dirty="0" smtClean="0">
                <a:solidFill>
                  <a:schemeClr val="bg1"/>
                </a:solidFill>
              </a:rPr>
              <a:t>Guests by Distribution Channel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Conclusions</a:t>
            </a: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Lead Time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943407"/>
            <a:ext cx="2165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Majority of the </a:t>
            </a:r>
            <a:r>
              <a:rPr lang="en-US" sz="1600" dirty="0">
                <a:solidFill>
                  <a:schemeClr val="bg1"/>
                </a:solidFill>
              </a:rPr>
              <a:t>bookings are done within 100 days of check-in date to </a:t>
            </a:r>
            <a:r>
              <a:rPr lang="en-US" sz="1600" dirty="0" smtClean="0">
                <a:solidFill>
                  <a:schemeClr val="bg1"/>
                </a:solidFill>
              </a:rPr>
              <a:t>the hotel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00" y="1426573"/>
            <a:ext cx="6231351" cy="29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by Distribution Channel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11" y="1855620"/>
            <a:ext cx="3306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Around 79% </a:t>
            </a:r>
            <a:r>
              <a:rPr lang="en-US" sz="1600" dirty="0">
                <a:solidFill>
                  <a:schemeClr val="bg1"/>
                </a:solidFill>
              </a:rPr>
              <a:t>of bookings are done through </a:t>
            </a:r>
            <a:r>
              <a:rPr lang="en-US" sz="1600" dirty="0" smtClean="0">
                <a:solidFill>
                  <a:schemeClr val="bg1"/>
                </a:solidFill>
              </a:rPr>
              <a:t>TA/TO distribution channel.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Other major distribution channels are Direct and Corporate.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77" y="1119226"/>
            <a:ext cx="4031987" cy="36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9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Meals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45" y="1439308"/>
            <a:ext cx="3306469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Almost 90% of total guests books meal in their bookings, among which majority books meal of type BB (78%) followed by SC (11%), HB (10%)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59" y="1119226"/>
            <a:ext cx="3789620" cy="366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45" y="3429291"/>
            <a:ext cx="4102888" cy="1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Previous and Current 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45" y="1439308"/>
            <a:ext cx="3220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Those who have cancelled previously once have high chance of cancellation compared to 0 previous cancellations. For higher values of previous cancellations, numbers are very less and can be ignored.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14" y="1297642"/>
            <a:ext cx="5044230" cy="31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Repeated Guests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77" y="1985481"/>
            <a:ext cx="3306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Around 4% of total bookings are made by repeated guests. So majority bookings are from new customers.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16" y="1119226"/>
            <a:ext cx="4572235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Repeated Guests by Distribution Channel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77" y="2390701"/>
            <a:ext cx="330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Corporate has most number of repeated guests followed by Direct, GDS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81" y="1141528"/>
            <a:ext cx="4516270" cy="37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104" y="1007714"/>
            <a:ext cx="8361147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City Hotels have more bookings (61%) compared to Resort Hotels (39</a:t>
            </a:r>
            <a:r>
              <a:rPr lang="en-US" sz="1300" dirty="0" smtClean="0">
                <a:solidFill>
                  <a:schemeClr val="bg1"/>
                </a:solidFill>
              </a:rPr>
              <a:t>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Non-refundable </a:t>
            </a:r>
            <a:r>
              <a:rPr lang="en-US" sz="1300" dirty="0">
                <a:solidFill>
                  <a:schemeClr val="bg1"/>
                </a:solidFill>
              </a:rPr>
              <a:t>deposits decreases significantly the chances of cancellation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Longer lead time increases the chances of cancellations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Summer months (April to August) have more bookings compared to winter months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Portugal </a:t>
            </a:r>
            <a:r>
              <a:rPr lang="en-US" sz="1300" dirty="0">
                <a:solidFill>
                  <a:schemeClr val="bg1"/>
                </a:solidFill>
              </a:rPr>
              <a:t>has the highest number of customers followed by Britain, France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More bookings comes through TA/TO (Online/Offline) compared to Direct, Corporates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Most customers don't need parking space around 91</a:t>
            </a:r>
            <a:r>
              <a:rPr lang="en-US" sz="1300" dirty="0" smtClean="0">
                <a:solidFill>
                  <a:schemeClr val="bg1"/>
                </a:solidFill>
              </a:rPr>
              <a:t>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Room Type A is the most preferred room type among customers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Agent no. 9 has made most no. of bookings followed by 240, 14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Almost 90% of total guests books meal in their bookings, among which majority books meal of type BB (78%) followed by SC (11%), HB (10%)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Corporate has the most percentage of repeated guests while TA/TO has the least whereas in the case of cancelled bookings TA/TO has the most percentage while Corporate has the least.</a:t>
            </a:r>
            <a:endParaRPr lang="en-IN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2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3590" y="2078734"/>
            <a:ext cx="289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-IN" sz="3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53" y="1813092"/>
            <a:ext cx="8083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b="1" dirty="0">
                <a:solidFill>
                  <a:schemeClr val="bg1"/>
                </a:solidFill>
              </a:rPr>
              <a:t>Hotel Booking Dataset </a:t>
            </a:r>
            <a:r>
              <a:rPr lang="en-US" sz="1800" dirty="0">
                <a:solidFill>
                  <a:schemeClr val="bg1"/>
                </a:solidFill>
              </a:rPr>
              <a:t>contains booking information for city and resort type hotels mainly in the years </a:t>
            </a:r>
            <a:r>
              <a:rPr lang="en-US" sz="1800" dirty="0" smtClean="0">
                <a:solidFill>
                  <a:schemeClr val="bg1"/>
                </a:solidFill>
              </a:rPr>
              <a:t>2015, 2016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 smtClean="0">
                <a:solidFill>
                  <a:schemeClr val="bg1"/>
                </a:solidFill>
              </a:rPr>
              <a:t>2017. </a:t>
            </a:r>
            <a:r>
              <a:rPr lang="en-US" sz="1800" dirty="0">
                <a:solidFill>
                  <a:schemeClr val="bg1"/>
                </a:solidFill>
              </a:rPr>
              <a:t>It includes information like when the booking was made, length of stay, the number of adults, </a:t>
            </a:r>
            <a:r>
              <a:rPr lang="en-US" sz="1800" dirty="0" smtClean="0">
                <a:solidFill>
                  <a:schemeClr val="bg1"/>
                </a:solidFill>
              </a:rPr>
              <a:t>children and </a:t>
            </a:r>
            <a:r>
              <a:rPr lang="en-US" sz="1800" dirty="0">
                <a:solidFill>
                  <a:schemeClr val="bg1"/>
                </a:solidFill>
              </a:rPr>
              <a:t>babies, and the number of available parking spaces, </a:t>
            </a:r>
            <a:r>
              <a:rPr lang="en-US" sz="1800" dirty="0" smtClean="0">
                <a:solidFill>
                  <a:schemeClr val="bg1"/>
                </a:solidFill>
              </a:rPr>
              <a:t>meals </a:t>
            </a:r>
            <a:r>
              <a:rPr lang="en-US" sz="1800" dirty="0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. All personally identifying information has been removed from the </a:t>
            </a:r>
            <a:r>
              <a:rPr lang="en-US" sz="1800" dirty="0" smtClean="0">
                <a:solidFill>
                  <a:schemeClr val="bg1"/>
                </a:solidFill>
              </a:rPr>
              <a:t>data. </a:t>
            </a:r>
            <a:r>
              <a:rPr lang="en-US" sz="1800" dirty="0" smtClean="0">
                <a:solidFill>
                  <a:schemeClr val="bg1"/>
                </a:solidFill>
              </a:rPr>
              <a:t>This </a:t>
            </a:r>
            <a:r>
              <a:rPr lang="en-US" sz="1800" dirty="0" smtClean="0">
                <a:solidFill>
                  <a:schemeClr val="bg1"/>
                </a:solidFill>
              </a:rPr>
              <a:t>dataset contains more than </a:t>
            </a:r>
            <a:r>
              <a:rPr lang="en-US" sz="1800" dirty="0">
                <a:solidFill>
                  <a:schemeClr val="bg1"/>
                </a:solidFill>
              </a:rPr>
              <a:t>119,000 </a:t>
            </a:r>
            <a:r>
              <a:rPr lang="en-US" sz="1800" dirty="0" smtClean="0">
                <a:solidFill>
                  <a:schemeClr val="bg1"/>
                </a:solidFill>
              </a:rPr>
              <a:t>rows </a:t>
            </a:r>
            <a:r>
              <a:rPr lang="en-US" sz="1800" dirty="0" smtClean="0">
                <a:solidFill>
                  <a:schemeClr val="bg1"/>
                </a:solidFill>
              </a:rPr>
              <a:t>of data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I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Hotel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11" y="1702004"/>
            <a:ext cx="4103827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There are two types of hotels:</a:t>
            </a:r>
            <a:endParaRPr lang="en-IN" sz="1600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City Hotel</a:t>
            </a: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Resort Hotel</a:t>
            </a: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There </a:t>
            </a:r>
            <a:r>
              <a:rPr lang="en-US" sz="1600" dirty="0">
                <a:solidFill>
                  <a:schemeClr val="bg1"/>
                </a:solidFill>
              </a:rPr>
              <a:t>are around 52k bookings in City Hotels which is 61% of total bookings in the dataset, similarly around 34k bookings (39%) in Resort Hotels.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40" y="516813"/>
            <a:ext cx="3449444" cy="2009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32" y="2624265"/>
            <a:ext cx="2506388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46" y="2176556"/>
            <a:ext cx="379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Out of all the bookings, 28% of them was cancelled and 72% was not cancelled.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88" y="1173783"/>
            <a:ext cx="3825763" cy="32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 by Deposit Type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751" y="3988668"/>
            <a:ext cx="851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Around 1/4</a:t>
            </a:r>
            <a:r>
              <a:rPr lang="en-US" sz="1600" baseline="30000" dirty="0" smtClean="0">
                <a:solidFill>
                  <a:schemeClr val="bg1"/>
                </a:solidFill>
              </a:rPr>
              <a:t>th</a:t>
            </a:r>
            <a:r>
              <a:rPr lang="en-US" sz="1600" dirty="0" smtClean="0">
                <a:solidFill>
                  <a:schemeClr val="bg1"/>
                </a:solidFill>
              </a:rPr>
              <a:t> of bookings were cancelled </a:t>
            </a:r>
            <a:r>
              <a:rPr lang="en-US" sz="1600" dirty="0">
                <a:solidFill>
                  <a:schemeClr val="bg1"/>
                </a:solidFill>
              </a:rPr>
              <a:t>where customer will get the money </a:t>
            </a:r>
            <a:r>
              <a:rPr lang="en-US" sz="1600" dirty="0" smtClean="0">
                <a:solidFill>
                  <a:schemeClr val="bg1"/>
                </a:solidFill>
              </a:rPr>
              <a:t>back. Only 5% </a:t>
            </a:r>
            <a:r>
              <a:rPr lang="en-US" sz="1600" dirty="0">
                <a:solidFill>
                  <a:schemeClr val="bg1"/>
                </a:solidFill>
              </a:rPr>
              <a:t>cancels their bookings when they can't get their money </a:t>
            </a:r>
            <a:r>
              <a:rPr lang="en-US" sz="1600" dirty="0" smtClean="0">
                <a:solidFill>
                  <a:schemeClr val="bg1"/>
                </a:solidFill>
              </a:rPr>
              <a:t>back.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5" y="1214978"/>
            <a:ext cx="7842511" cy="27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Lead Time vs 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70" y="1916820"/>
            <a:ext cx="256763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Bookings having less lead time are less often cancelled whereas high lead time bookings are more often cancelled.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1" y="1333608"/>
            <a:ext cx="5691041" cy="30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Monthly Bookings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67" y="2220308"/>
            <a:ext cx="2919959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For both hotel types, </a:t>
            </a:r>
            <a:r>
              <a:rPr lang="en-US" sz="1600" dirty="0" smtClean="0">
                <a:solidFill>
                  <a:schemeClr val="bg1"/>
                </a:solidFill>
              </a:rPr>
              <a:t>winter months </a:t>
            </a:r>
            <a:r>
              <a:rPr lang="en-US" sz="1600" dirty="0">
                <a:solidFill>
                  <a:schemeClr val="bg1"/>
                </a:solidFill>
              </a:rPr>
              <a:t>have less bookings compared to mid-year (or summer) </a:t>
            </a:r>
            <a:r>
              <a:rPr lang="en-US" sz="1600" dirty="0" smtClean="0">
                <a:solidFill>
                  <a:schemeClr val="bg1"/>
                </a:solidFill>
              </a:rPr>
              <a:t>months.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27" y="1367331"/>
            <a:ext cx="4973524" cy="32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Monthly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67" y="1843312"/>
            <a:ext cx="2919959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Graphs for </a:t>
            </a:r>
            <a:r>
              <a:rPr lang="en-US" sz="1600" dirty="0" smtClean="0">
                <a:solidFill>
                  <a:schemeClr val="bg1"/>
                </a:solidFill>
              </a:rPr>
              <a:t>total bookings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</a:rPr>
              <a:t>total cancellations </a:t>
            </a:r>
            <a:r>
              <a:rPr lang="en-US" sz="1600" dirty="0">
                <a:solidFill>
                  <a:schemeClr val="bg1"/>
                </a:solidFill>
              </a:rPr>
              <a:t>for both hotel types are similar which means with more number of bookings, more are the cancellations.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85" y="1335840"/>
            <a:ext cx="4999666" cy="32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666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950</Words>
  <Application>Microsoft Office PowerPoint</Application>
  <PresentationFormat>On-screen Show (16:9)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Montserrat</vt:lpstr>
      <vt:lpstr>Simple Light</vt:lpstr>
      <vt:lpstr>            Capstone Project Hotel Booking Analysis   By Ayush Kumar  </vt:lpstr>
      <vt:lpstr>   Points for Discussion</vt:lpstr>
      <vt:lpstr>   Data Summary</vt:lpstr>
      <vt:lpstr>   Hotel Types</vt:lpstr>
      <vt:lpstr>   Cancellations</vt:lpstr>
      <vt:lpstr>   Cancellations by Deposit Type</vt:lpstr>
      <vt:lpstr>   Lead Time vs Cancellations</vt:lpstr>
      <vt:lpstr>   Monthly Bookings</vt:lpstr>
      <vt:lpstr>   Monthly Cancellations</vt:lpstr>
      <vt:lpstr>   Daily Rates by Months</vt:lpstr>
      <vt:lpstr>   Bookings by Country</vt:lpstr>
      <vt:lpstr>   Bookings by Market Segments</vt:lpstr>
      <vt:lpstr>   Cancellations by Market Segments</vt:lpstr>
      <vt:lpstr>   Daily Rate Distribution</vt:lpstr>
      <vt:lpstr>   Car Parking Space</vt:lpstr>
      <vt:lpstr>   Room Types</vt:lpstr>
      <vt:lpstr>   Room Types</vt:lpstr>
      <vt:lpstr>   Top Agents</vt:lpstr>
      <vt:lpstr>   Special Requests by Country</vt:lpstr>
      <vt:lpstr>   Lead Time</vt:lpstr>
      <vt:lpstr>   Bookings by Distribution Channel</vt:lpstr>
      <vt:lpstr>   Meals</vt:lpstr>
      <vt:lpstr>   Previous and Current cancellations</vt:lpstr>
      <vt:lpstr>   Repeated Guests</vt:lpstr>
      <vt:lpstr>   Repeated Guests by Distribution Channel</vt:lpstr>
      <vt:lpstr>   Conclusions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By Ayush Kumar  </dc:title>
  <cp:lastModifiedBy>Ayush</cp:lastModifiedBy>
  <cp:revision>107</cp:revision>
  <dcterms:modified xsi:type="dcterms:W3CDTF">2023-03-06T20:16:58Z</dcterms:modified>
</cp:coreProperties>
</file>