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311" r:id="rId3"/>
    <p:sldId id="464" r:id="rId4"/>
    <p:sldId id="911" r:id="rId5"/>
    <p:sldId id="912" r:id="rId6"/>
    <p:sldId id="665" r:id="rId7"/>
    <p:sldId id="910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136" d="100"/>
          <a:sy n="136" d="100"/>
        </p:scale>
        <p:origin x="144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310:  Scalable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11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5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04800"/>
            <a:ext cx="8229600" cy="12192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Welcome to CS 310 – Fall 2024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0000FF"/>
                </a:solidFill>
              </a:rPr>
              <a:t>“Scalable Software Architectures”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8229600" cy="2802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Professor Joe Hummel</a:t>
            </a:r>
          </a:p>
          <a:p>
            <a:pPr marL="804862" lvl="1" indent="-342900">
              <a:buFont typeface="Wingdings" panose="05000000000000000000" pitchFamily="2" charset="2"/>
              <a:buChar char="v"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Professor of Instruction</a:t>
            </a:r>
          </a:p>
          <a:p>
            <a:pPr marL="804862" lvl="1" indent="-342900">
              <a:buFont typeface="Wingdings" panose="05000000000000000000" pitchFamily="2" charset="2"/>
              <a:buChar char="v"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Office: Tech L365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Pronouns: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</a:t>
            </a:r>
            <a:r>
              <a:rPr lang="en-US" sz="2000" b="0" dirty="0">
                <a:solidFill>
                  <a:prstClr val="black"/>
                </a:solidFill>
                <a:latin typeface="Calibri"/>
              </a:rPr>
              <a:t>/him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How to address: </a:t>
            </a:r>
            <a:r>
              <a:rPr lang="en-US" sz="2000" b="0" dirty="0">
                <a:solidFill>
                  <a:prstClr val="black"/>
                </a:solidFill>
                <a:latin typeface="Calibri"/>
              </a:rPr>
              <a:t>Professor Hummel or Professor Joe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0"/>
            <a:ext cx="1820244" cy="102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4B30A7E1-0998-CC7A-2D01-40A1F340C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1533167" cy="15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200" dirty="0">
                <a:solidFill>
                  <a:srgbClr val="0000FF"/>
                </a:solidFill>
              </a:rPr>
              <a:t>A little bit about me…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00998" cy="5029200"/>
          </a:xfrm>
        </p:spPr>
        <p:txBody>
          <a:bodyPr/>
          <a:lstStyle/>
          <a:p>
            <a:pPr marL="227013" indent="-227013"/>
            <a:r>
              <a:rPr lang="en-US" sz="2400" dirty="0"/>
              <a:t>I'm relatively new at NU --- my 3</a:t>
            </a:r>
            <a:r>
              <a:rPr lang="en-US" sz="2400" baseline="30000" dirty="0"/>
              <a:t>rd</a:t>
            </a:r>
            <a:r>
              <a:rPr lang="en-US" sz="2400" dirty="0"/>
              <a:t> year</a:t>
            </a:r>
          </a:p>
          <a:p>
            <a:pPr marL="227013" indent="-227013"/>
            <a:endParaRPr lang="en-US" sz="2400" dirty="0"/>
          </a:p>
          <a:p>
            <a:pPr marL="227013" indent="-227013"/>
            <a:r>
              <a:rPr lang="en-US" sz="2400" dirty="0"/>
              <a:t>I’ve been teaching CS for over 25 years, and </a:t>
            </a:r>
            <a:br>
              <a:rPr lang="en-US" sz="2400" dirty="0"/>
            </a:br>
            <a:r>
              <a:rPr lang="en-US" sz="2400" dirty="0"/>
              <a:t>programming for over 45 years</a:t>
            </a:r>
          </a:p>
          <a:p>
            <a:pPr marL="627063" lvl="1" indent="-227013"/>
            <a:r>
              <a:rPr lang="en-US" sz="2000" dirty="0"/>
              <a:t>Yes, I wrote computer programs using punch cards</a:t>
            </a:r>
          </a:p>
          <a:p>
            <a:pPr marL="227013" indent="-227013"/>
            <a:endParaRPr lang="en-US" sz="2400" dirty="0"/>
          </a:p>
          <a:p>
            <a:pPr marL="227013" indent="-227013"/>
            <a:r>
              <a:rPr lang="en-US" sz="2400" dirty="0"/>
              <a:t>I'm an avid cyclist and sailor</a:t>
            </a:r>
          </a:p>
          <a:p>
            <a:pPr marL="627063" lvl="1" indent="-227013"/>
            <a:r>
              <a:rPr lang="en-US" sz="2000" dirty="0"/>
              <a:t>Cycled around Italy (Tuscany region) in June</a:t>
            </a:r>
          </a:p>
          <a:p>
            <a:pPr marL="627063" lvl="1" indent="-227013"/>
            <a:r>
              <a:rPr lang="en-US" sz="2000" dirty="0"/>
              <a:t>Sailed around Lake Michigan in July/August</a:t>
            </a:r>
            <a:endParaRPr lang="en-US" sz="1600" dirty="0"/>
          </a:p>
        </p:txBody>
      </p:sp>
      <p:pic>
        <p:nvPicPr>
          <p:cNvPr id="1026" name="Picture 2" descr="Punched card - Wikipedia">
            <a:extLst>
              <a:ext uri="{FF2B5EF4-FFF2-40B4-BE49-F238E27FC236}">
                <a16:creationId xmlns:a16="http://schemas.microsoft.com/office/drawing/2014/main" id="{CCB6364F-13CD-5607-7B88-60691191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48" y="2099188"/>
            <a:ext cx="2172852" cy="9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scany | SevenFifty Daily">
            <a:extLst>
              <a:ext uri="{FF2B5EF4-FFF2-40B4-BE49-F238E27FC236}">
                <a16:creationId xmlns:a16="http://schemas.microsoft.com/office/drawing/2014/main" id="{5F76DFDC-9809-8702-7026-8C69BB57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iling Lake Huron's Northern Shores ...">
            <a:extLst>
              <a:ext uri="{FF2B5EF4-FFF2-40B4-BE49-F238E27FC236}">
                <a16:creationId xmlns:a16="http://schemas.microsoft.com/office/drawing/2014/main" id="{03BB81FF-B15E-9C47-D748-121E63F2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45" y="5036614"/>
            <a:ext cx="2126450" cy="159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8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56388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goals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6705600" cy="4876800"/>
          </a:xfrm>
        </p:spPr>
        <p:txBody>
          <a:bodyPr/>
          <a:lstStyle/>
          <a:p>
            <a:r>
              <a:rPr lang="en-US" dirty="0"/>
              <a:t>Cloud-native applications</a:t>
            </a:r>
          </a:p>
          <a:p>
            <a:r>
              <a:rPr lang="en-US" dirty="0"/>
              <a:t>Scalable architectures</a:t>
            </a:r>
          </a:p>
          <a:p>
            <a:r>
              <a:rPr lang="en-US" dirty="0"/>
              <a:t>Designs</a:t>
            </a:r>
          </a:p>
          <a:p>
            <a:r>
              <a:rPr lang="en-US" dirty="0"/>
              <a:t>Trade-offs</a:t>
            </a:r>
          </a:p>
          <a:p>
            <a:r>
              <a:rPr lang="en-US" dirty="0"/>
              <a:t>Build prototypes</a:t>
            </a:r>
          </a:p>
          <a:p>
            <a:pPr lvl="1"/>
            <a:r>
              <a:rPr lang="en-US" dirty="0"/>
              <a:t>Languages: JavaScript, Python, SQL</a:t>
            </a:r>
          </a:p>
          <a:p>
            <a:endParaRPr lang="en-US" dirty="0"/>
          </a:p>
          <a:p>
            <a:r>
              <a:rPr lang="en-US" dirty="0"/>
              <a:t>Focus on server-side, not client-side</a:t>
            </a:r>
          </a:p>
        </p:txBody>
      </p:sp>
      <p:pic>
        <p:nvPicPr>
          <p:cNvPr id="2050" name="Picture 2" descr="What is Goal-Setting Theory?">
            <a:extLst>
              <a:ext uri="{FF2B5EF4-FFF2-40B4-BE49-F238E27FC236}">
                <a16:creationId xmlns:a16="http://schemas.microsoft.com/office/drawing/2014/main" id="{72FEBCE3-B102-1F93-A123-C0EC7A49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2" y="152400"/>
            <a:ext cx="2270067" cy="228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663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Flipped Classroom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r>
              <a:rPr lang="en-US" dirty="0"/>
              <a:t>I'm trying something new this quarter…</a:t>
            </a:r>
          </a:p>
          <a:p>
            <a:r>
              <a:rPr lang="en-US" dirty="0"/>
              <a:t>Flipped classroom =&gt; </a:t>
            </a:r>
          </a:p>
          <a:p>
            <a:pPr lvl="1"/>
            <a:r>
              <a:rPr lang="en-US" dirty="0"/>
              <a:t>Lectures recorded and viewed outside of class time</a:t>
            </a:r>
          </a:p>
          <a:p>
            <a:pPr lvl="1"/>
            <a:r>
              <a:rPr lang="en-US" dirty="0"/>
              <a:t>Class sessions focus on demos, problem solving, live coding, discussions, general Q&amp;A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5C75F-4C03-A322-DBE2-F35A7515BD40}"/>
              </a:ext>
            </a:extLst>
          </p:cNvPr>
          <p:cNvSpPr txBox="1">
            <a:spLocks/>
          </p:cNvSpPr>
          <p:nvPr/>
        </p:nvSpPr>
        <p:spPr>
          <a:xfrm>
            <a:off x="1295400" y="4114800"/>
            <a:ext cx="7162800" cy="19050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Class attendance was hitting 10% --- everyone was reviewing PPT or class recordings outside of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Theory better presented via PPT / recordings (?), spend more time in class on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19085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5FA4E-95D2-A7FC-41D2-399A0AF1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94982"/>
            <a:ext cx="7966783" cy="4144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457198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200" dirty="0">
                <a:solidFill>
                  <a:srgbClr val="0000FF"/>
                </a:solidFill>
              </a:rPr>
              <a:t>Summary of class…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A59B465-7A5B-6F00-3B99-81F1DD198509}"/>
              </a:ext>
            </a:extLst>
          </p:cNvPr>
          <p:cNvSpPr/>
          <p:nvPr/>
        </p:nvSpPr>
        <p:spPr>
          <a:xfrm>
            <a:off x="4091227" y="914400"/>
            <a:ext cx="2706016" cy="408018"/>
          </a:xfrm>
          <a:prstGeom prst="wedgeRoundRectCallout">
            <a:avLst>
              <a:gd name="adj1" fmla="val -24293"/>
              <a:gd name="adj2" fmla="val 10658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(individual): 56%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743D5F7-F36B-851D-6554-8968AE64AA9D}"/>
              </a:ext>
            </a:extLst>
          </p:cNvPr>
          <p:cNvSpPr/>
          <p:nvPr/>
        </p:nvSpPr>
        <p:spPr>
          <a:xfrm>
            <a:off x="1881427" y="5779771"/>
            <a:ext cx="1371600" cy="304800"/>
          </a:xfrm>
          <a:prstGeom prst="wedgeRoundRectCallout">
            <a:avLst>
              <a:gd name="adj1" fmla="val 32915"/>
              <a:gd name="adj2" fmla="val -17317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Exam: 15%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7BB3461-1749-808F-95E9-613E8652EA9C}"/>
              </a:ext>
            </a:extLst>
          </p:cNvPr>
          <p:cNvSpPr/>
          <p:nvPr/>
        </p:nvSpPr>
        <p:spPr>
          <a:xfrm>
            <a:off x="738427" y="3432958"/>
            <a:ext cx="1447800" cy="304800"/>
          </a:xfrm>
          <a:prstGeom prst="wedgeRoundRectCallout">
            <a:avLst>
              <a:gd name="adj1" fmla="val 69139"/>
              <a:gd name="adj2" fmla="val -1440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Exam: 15%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7E6DC75-AD1A-DF29-FB5B-2353D3E678FF}"/>
              </a:ext>
            </a:extLst>
          </p:cNvPr>
          <p:cNvSpPr/>
          <p:nvPr/>
        </p:nvSpPr>
        <p:spPr>
          <a:xfrm>
            <a:off x="5984072" y="5728162"/>
            <a:ext cx="2706016" cy="408018"/>
          </a:xfrm>
          <a:prstGeom prst="wedgeRoundRectCallout">
            <a:avLst>
              <a:gd name="adj1" fmla="val 15576"/>
              <a:gd name="adj2" fmla="val -11752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(teams): 14%</a:t>
            </a:r>
          </a:p>
        </p:txBody>
      </p:sp>
    </p:spTree>
    <p:extLst>
      <p:ext uri="{BB962C8B-B14F-4D97-AF65-F5344CB8AC3E}">
        <p14:creationId xmlns:p14="http://schemas.microsoft.com/office/powerpoint/2010/main" val="1617876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Next two weeks…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8BCFE-7474-3259-9D32-ACBB3529423E}"/>
              </a:ext>
            </a:extLst>
          </p:cNvPr>
          <p:cNvSpPr txBox="1"/>
          <p:nvPr/>
        </p:nvSpPr>
        <p:spPr>
          <a:xfrm>
            <a:off x="3657600" y="1524000"/>
            <a:ext cx="5281930" cy="5032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Notes: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 through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syllabus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class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Thursday September 26</a:t>
            </a:r>
            <a:r>
              <a:rPr kumimoji="0" lang="en-US" sz="180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recordings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start to post this weekend…</a:t>
            </a: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Flipped classroom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starts Tuesday, Oct 1</a:t>
            </a:r>
            <a:r>
              <a:rPr kumimoji="0" lang="en-US" sz="180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on Canvas for class session topics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Tues 10/1 will be databases and SQL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are NOT recorded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Afternoon class session will start @ 3:45 (not 3:30)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1638" indent="-17145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Wednesday October 9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yet available, will be released in a couple days</a:t>
            </a:r>
          </a:p>
          <a:p>
            <a:pPr marL="919163" marR="0" lvl="1" indent="-2317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 descr="September 2024 Calendar Printable">
            <a:extLst>
              <a:ext uri="{FF2B5EF4-FFF2-40B4-BE49-F238E27FC236}">
                <a16:creationId xmlns:a16="http://schemas.microsoft.com/office/drawing/2014/main" id="{0A43B249-6B88-C09D-81D8-B639DA29E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" y="1676400"/>
            <a:ext cx="3228769" cy="249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D32609-821D-EDBC-311A-3013EA1C961C}"/>
              </a:ext>
            </a:extLst>
          </p:cNvPr>
          <p:cNvSpPr/>
          <p:nvPr/>
        </p:nvSpPr>
        <p:spPr>
          <a:xfrm>
            <a:off x="1117220" y="3270632"/>
            <a:ext cx="559180" cy="381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 descr="October 2024 Calendar">
            <a:extLst>
              <a:ext uri="{FF2B5EF4-FFF2-40B4-BE49-F238E27FC236}">
                <a16:creationId xmlns:a16="http://schemas.microsoft.com/office/drawing/2014/main" id="{9F27F661-FE43-AE67-9275-2D696B39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573854" cy="19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907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324</Words>
  <Application>Microsoft Office PowerPoint</Application>
  <PresentationFormat>On-screen Show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946</cp:revision>
  <cp:lastPrinted>2016-01-09T20:55:26Z</cp:lastPrinted>
  <dcterms:created xsi:type="dcterms:W3CDTF">2013-01-13T00:19:11Z</dcterms:created>
  <dcterms:modified xsi:type="dcterms:W3CDTF">2024-09-23T18:10:52Z</dcterms:modified>
</cp:coreProperties>
</file>