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61" r:id="rId3"/>
    <p:sldMasterId id="2147483665" r:id="rId4"/>
    <p:sldMasterId id="2147483667" r:id="rId5"/>
  </p:sldMasterIdLst>
  <p:notesMasterIdLst>
    <p:notesMasterId r:id="rId28"/>
  </p:notesMasterIdLst>
  <p:handoutMasterIdLst>
    <p:handoutMasterId r:id="rId29"/>
  </p:handoutMasterIdLst>
  <p:sldIdLst>
    <p:sldId id="311" r:id="rId6"/>
    <p:sldId id="974" r:id="rId7"/>
    <p:sldId id="697" r:id="rId8"/>
    <p:sldId id="621" r:id="rId9"/>
    <p:sldId id="456" r:id="rId10"/>
    <p:sldId id="910" r:id="rId11"/>
    <p:sldId id="973" r:id="rId12"/>
    <p:sldId id="979" r:id="rId13"/>
    <p:sldId id="975" r:id="rId14"/>
    <p:sldId id="976" r:id="rId15"/>
    <p:sldId id="696" r:id="rId16"/>
    <p:sldId id="977" r:id="rId17"/>
    <p:sldId id="677" r:id="rId18"/>
    <p:sldId id="700" r:id="rId19"/>
    <p:sldId id="978" r:id="rId20"/>
    <p:sldId id="647" r:id="rId21"/>
    <p:sldId id="965" r:id="rId22"/>
    <p:sldId id="636" r:id="rId23"/>
    <p:sldId id="911" r:id="rId24"/>
    <p:sldId id="377" r:id="rId25"/>
    <p:sldId id="735" r:id="rId26"/>
    <p:sldId id="736" r:id="rId2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FF66"/>
    <a:srgbClr val="008000"/>
    <a:srgbClr val="0099CC"/>
    <a:srgbClr val="FFFF66"/>
    <a:srgbClr val="92F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25" autoAdjust="0"/>
    <p:restoredTop sz="93899" autoAdjust="0"/>
  </p:normalViewPr>
  <p:slideViewPr>
    <p:cSldViewPr>
      <p:cViewPr varScale="1">
        <p:scale>
          <a:sx n="125" d="100"/>
          <a:sy n="125" d="100"/>
        </p:scale>
        <p:origin x="160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1890" y="4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31520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 algn="ctr"/>
            <a:r>
              <a:rPr lang="en-US" sz="1500" b="1" dirty="0"/>
              <a:t>CS 211  :  Fundamentals of Programming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6014720" y="9119474"/>
            <a:ext cx="1298787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B50AC30-B37F-4D76-906B-329B14AA6A96}" type="slidenum">
              <a:rPr lang="en-US" sz="1500" b="1"/>
              <a:t>‹#›</a:t>
            </a:fld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24160915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01T04:09:26.9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17084 12158 26719 0,'0'0'2368'0,"0"0"-1888"0,0 0-480 0,0 0 0 0,0 0 2240 0,0 0 336 16,0 0 80-16,0 0 16 0,0 0-1136 0,0 0-208 15,0 0-48-15,0 0-16 0,0 0-800 0,0 0-144 16,0 0-48-16,0 0 0 0,0 0-272 0,0 0 160 16,0 0-160-16,0 0 128 0,0 0-128 0,19-1 128 15,-19 1-128-15,0 0 128 0,26-2-128 0,-26 2 192 16,24-3-192-16,-24 3 192 0,27-4-16 0,-27 4 0 15,32-3 0-15,-32 3 0 0,40-1 128 0,-16 0 16 16,2 0 16-16,1-1 0 0,4 2 32 0,0-2 0 16,0 0 0-16,1 0 0 0,3 1-48 0,0 0-16 15,2 0 0-15,-2-1 0 0,0 1-80 0,2-1-16 0,3 1 0 16,0 0 0-16,3 0-80 0,2 1-128 0,3 0 176 16,0-1-176-16,-3 1 128 0,-2-1-128 15,2 1 0-15,-3 0 0 0,-1-1 192 0,5 1-192 0,7 2 192 0,0-1-192 16,1 0 192-16,-4-1-64 0,-4 1 0 0,-2-1-128 15,-1 0 176-15,3 1-176 0,5 0 160 0,-1-1-160 16,0 0 176-16,-4 0-176 0,2-1 192 0,-5 1-192 16,-3 1 176-16,0-1-176 0,2 1 160 0,1-1-160 15,0 1 128-15,-3-1-128 0,0 1 0 0,-2-2 144 16,-4 0-144-16,-2 1 0 0,-2-1 144 0,-3 1-144 16,-3-1 0-16,2 1 128 0,-2-1-128 0,2 0 0 15,-1-1 0-15,1 1 0 0,-2-1 0 0,-2 0 128 16,-1 0-128-16,-2 0 192 0,-19 2-64 0,34-3 0 15,-34 3 32-15,26-2 16 0,-26 2 0 0,20-2 0 0,-20 2 0 16,0 0 0-16,24-2 0 0,-24 2 0 0,0 0-48 0,0 0 0 16,0 0 0-16,19-2 0 0,-19 2-128 15,0 0 128-15,0 0-128 0,0 0 128 0,10-5-128 16,-10 5 0-16,0 0 0 0,0 0 0 0,0 0 0 16,0 0 0-16,0 0 0 0,5-6 0 0,-5 6-240 0,0 0 32 15,0 0 0-15,0 0 0 0,2-7-64 0,-2 7-16 16,0 0 0-16,0 0 0 0,0 0-16 0,0-6 0 15,0 6 0-15,0 0 0 0,0 0-32 0,0 0-16 16,1-6 0-16,-1 6 0 16,0 0-192-16,0 0-32 0,3-6-16 0,-3 6 0 15,0 0-224-15,3-10-32 0,-3 10-16 0,2-7-12336 0,-2 7-2480 0</inkml:trace>
  <inkml:trace contextRef="#ctx0" brushRef="#br0" timeOffset="635.59">17353 12389 37775 0,'0'0'1664'0,"0"0"368"0,0 0-1632 0,0 0-400 0,24 16 0 0,-24-16 0 0,0 0 752 0,26 9 64 16,-26-9 16-16,52 17 0 0,-15-7-192 0,4 0-48 15,0-2 0-15,0-1 0 0,1-1-336 0,1-3-64 16,4-1 0-16,5-1-16 0,-1-2-176 0,2 0 160 16,0-2-160-16,-2 0 160 0,-1 0-160 0,1-1 0 15,6 0 0-15,1 0 128 0,3 0 32 0,-2 2 0 0,3-1 0 0,-5 1 0 16,-5-1 160-16,6 0 48 0,3 0 0 0,1 0 0 15,-4 1 16-15,-1 0 16 0,-4 1 0 0,-2-2 0 16,2 0-112-16,-2 0-32 0,5 0 0 0,-5 1 0 16,-1 0-96-16,-4 0-32 0,-4-1 0 0,0 1 0 15,-6-1-128-15,1-2 0 0,1 1 144 0,-1 0-144 16,0 1 0-16,-3 0 0 0,-1 1 0 0,-6 0 0 16,1 0 0-16,-4-1 0 0,-4 2 0 0,-20 1 0 15,31-3 0-15,-31 3-192 0,21-2 64 0,-21 2 0 16,0 0-128-16,0 0 0 0,0 0-16 0,13-5 0 15,-13 5-48-15,0 0-16 0,0 0 0 0,0 0 0 16,0 0 16-16,-7-9 16 0,7 9 0 0,0 0 0 16,-10-10-192-16,10 10-32 15,-9-8-16-15,9 8 0 0,-8-10-352 0,8 10-64 0,-7-13 0 0,7 13-17216 16</inkml:trace>
  <inkml:trace contextRef="#ctx0" brushRef="#br0" timeOffset="1167.06">19149 11769 11055 0,'0'0'976'0,"-19"0"-784"0,19 0-192 0,0 0 0 0,0 0 1904 0,0 0 336 0,0 0 64 0,-21 8 0 15,21-8 304-15,0 0 48 0,0 0 16 0,-20 26 0 16,20-26-624-16,0 0-128 0,25 24-32 16,-25-24 0-16,37 16-704 0,-15-7-144 0,5 0-16 15,1-1-16-15,2 1-496 0,-1-3-112 16,3 1-16-16,0 0 0 0,0-2-96 0,5 0-32 16,2 0 0-16,0 1 0 0,1 0-16 0,0 0-16 0,0-1 0 0,0 2 0 15,-5-1-48-15,0-1-16 0,-1-1 0 0,-3 0 0 16,0-1-160-16,0 1 192 0,-2-1-192 0,0 1 192 15,4-1 672-15,-1 3 144 0,-3 1 16 0,-5-1 16 16,-2 1-1680 0,-22-7-320-16,35 14-80 0,-35-14-16 15,0 0 624-15,23 19 128 0,-23-19 32 0,0 0 0 16,0 0-64-16,-13 33-16 0,13-33 0 16,-29 22 0-16,8-9 128 0,-3 2 32 0,-5 2 0 15,-4-1 0-15,-1 1 192 0,-1 0 0 16,-3 1 0-16,0 2 0 0,2 0 0 0,1 0 128 15,1 0 0-15,2-2-128 0,1-2 384 0,-3 3-16 0,-3 1-16 16,0 1 0 0,-3 2-80-16,3 0-16 0,-1 1 0 0,4-1 0 0,3 1-256 0,0-3 128 15,4 1-128-15,3-1 0 0,0-2 0 0,0 1 0 0,2 0 0 0,-1-2 0 0,-1 0 0 16,4-1 0-16,20-17 0 0,-38 30-144 0,38-30-224 0,-30 25-32 0,30-25-16 0,-24 23 0 16,24-23-464-16,0 0-80 0,-24 30-32 0,24-30-16448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01T04:09:32.4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11765 11955 11967 0,'-5'-3'1072'0,"2"0"-864"0,-3 0-208 0,6 3 0 0,-5-3 2176 0,5 3 400 0,0 0 80 0,-8-4 16 0,3 1 16 0,-4-1 0 15,1 1 0-15,-2 0 0 0,4 1-1168 0,-1 1-240 16,2 0-32-16,5 1-16 0,-9 1-720 0,9-1-160 16,0 0-32-16,-10 11 0 0,10-11-320 0,0 0 128 15,-8 29-128-15,8-29 0 0,-6 34 0 16,6-34 0-16,-3 47 0 0,3-47 0 0,-3 59 0 0,1-25 0 16,0 0 128-16,2 4-128 0,2 2 272 15,-2 2-16-15,0 2 0 0,2 4 0 0,-2 4-80 16,1 3-32-16,1 5 0 0,-2 0 0 0,3 4-144 0,-1 0 0 15,-1 2 0-15,2 1 0 0,0 1 0 0,-3 2 0 16,2 0 0-16,-2-6 0 0,0-6 0 0,-2-4 0 16,2-3 0-16,-3-2 0 0,3-1 0 0,-3-4 0 15,2 0 0-15,-3-1 0 0,3-2 256 0,-1 1 64 16,1 1 0-16,-3-1 16 0,3-2-80 0,-3-2 0 0,4-2-16 16,-3 1 0-16,3-1-48 0,0 0-16 15,0-4 0-15,0 0 0 0,0-3-176 0,0 0 160 0,2 1-160 0,-1-2 160 16,-1-28-160-16,2 51 0 0,-2-51 0 0,5 50 0 15,-5-50 0-15,5 44 0 0,-5-44 0 0,6 40 0 16,-6-40-176-16,8 30-16 0,-8-30 0 0,0 0 0 31,10 35-512-31,-10-35-128 0,0 0 0 0,0 0-16 0,0 0-1248 16,0 0-240-16,0 0-48 0,0 0-11952 0</inkml:trace>
  <inkml:trace contextRef="#ctx0" brushRef="#br0" timeOffset="430.56">12133 12057 29487 0,'0'0'1296'0,"-11"24"288"0,11-24-1264 0,-8 20-320 0,8-20 0 0,0 0 0 0,0 0 1152 0,-3 47 192 16,1-13 16-16,1 14 16 0,1 8-288 0,0 2-64 16,1 1-16-16,1 2 0 0,1 5-512 0,2 4-112 15,-2 2 0-15,-2 0-16 0,1 2-368 0,0 4 0 16,-1 7 0-16,1-2 0 0,-2 0-176 0,0-1-48 15,0 4-16-15,0-4 0 0,3-2-32 0,-3-4-16 0,0-1 0 0,0-2 0 16,0 1 160-16,0-5 128 0,0-3-192 0,-1-4 192 16,1-5 0-16,-2-2 0 0,0 0 192 0,2-5-48 15,0-1 416-15,0-5 80 0,0-3 0 0,0-3 16 16,0-5-256-16,0-1-48 0,0-3-16 0,0-29 0 16,0 48-208-16,0-48-128 0,0 38 128 0,0-38-128 15,2 26 0-15,-2-26-240 0,0 0 48 0,0 0 0 16,0 0-1440-16,0 0-288 15</inkml:trace>
  <inkml:trace contextRef="#ctx0" brushRef="#br0" timeOffset="1043.33">11349 13613 25791 0,'0'0'2304'0,"-16"17"-1856"16,16-17-448-16,-12 12 0 0,12-12 2736 0,0 0 448 0,0 0 80 0,-5 19 32 15,5-19-2080-15,-2 36-432 0,2-8-80 0,5 4 0 16,3 3-352-16,2 1-64 0,2 0-16 0,3 0 0 15,2-2-272-15,2 3 128 0,4 2-128 0,-1 0 0 16,-4-1 0-16,6 3 0 0,4 9 0 0,-2 1 0 16,1-2 0-16,-1-2 0 0,0-3-176 0,-2-3 176 15,-4-3-192-15,1-4 192 0,-1-1-192 0,0-1 192 16,0-2 0-16,0-1 0 0,-1-1 0 0,2 2 0 16,-3-3 0-16,1-1 176 0,-19-26 0 0,32 47 0 15,-32-47 80-15,27 40 0 0,-27-40 16 0,26 39 0 16,-26-39-16-16,24 37 0 0,-24-37 0 0,22 31 0 15,-22-31-96-15,21 25-32 0,-21-25 0 0,0 0 0 0,30 26-128 16,-30-26 192-16,0 0-192 0,34 8 192 0,-34-8-192 0,0 0 0 16,37-12 0-16,-37 12 128 0,27-19-128 0,-27 19 0 15,32-29 0-15,-13 8 0 0,2-1 128 16,3-2-128-16,0 0 128 0,1 0-128 0,-1-2 960 0,2 0 128 16,1 0 0-16,-1-2 16 15,3-5-1616-15,-2-1-336 0,3 1-64 0,-3-5-16 0,2 0 928 0,0 0 0 16,2-1 240-16,0 3-48 0,0 0-32 0,1 2 0 15,0 0 0-15,-5 1 0 0,2 1-160 0,0-4 128 16,1-1-128-16,0 0 128 0,-4 3-128 0,-2 0 0 16,0 4 0-16,-3 2 0 0,-5 2 0 0,1 1 0 15,1 2 0-15,-3 0 0 0,0 4 0 0,-2-1-176 16,0 2 16-16,-2 1 0 16,-11 17-304-16,18-31-64 0,-18 31-16 0,17-27 0 15,-17 27-112-15,16-23-32 0,-16 23 0 0,12-19 0 16,-12 19-800-16,12-18-176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dirty="0"/>
              <a:t>CS 211  :  Fundamentals of Programming II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6FB9CF0-9058-4EBF-A3F8-9C61AB23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546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712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23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nu-cs-msa-mysql.cb1xaky37wq8.us-east-2.rds.amazonaws.com</a:t>
            </a:r>
          </a:p>
          <a:p>
            <a:r>
              <a:rPr lang="en-US" dirty="0" err="1"/>
              <a:t>movielens</a:t>
            </a:r>
            <a:r>
              <a:rPr lang="en-US" dirty="0"/>
              <a:t>-read-only</a:t>
            </a:r>
          </a:p>
          <a:p>
            <a:r>
              <a:rPr lang="en-US" dirty="0"/>
              <a:t>abc123!!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CS 211  :  Fundamentals of Programming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427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4968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217  :  Data Mgmt and Info Processing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9391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Ignore the optional stuff for now…</a:t>
            </a:r>
          </a:p>
        </p:txBody>
      </p:sp>
    </p:spTree>
    <p:extLst>
      <p:ext uri="{BB962C8B-B14F-4D97-AF65-F5344CB8AC3E}">
        <p14:creationId xmlns:p14="http://schemas.microsoft.com/office/powerpoint/2010/main" val="358275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get the commas in the output with SQLITE, you need to use </a:t>
            </a:r>
            <a:r>
              <a:rPr lang="en-US" dirty="0" err="1"/>
              <a:t>printf</a:t>
            </a:r>
            <a:r>
              <a:rPr lang="en-US" dirty="0"/>
              <a:t>, as in</a:t>
            </a:r>
          </a:p>
          <a:p>
            <a:endParaRPr lang="en-US" dirty="0"/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Station_Name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'%,d'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Num_Riders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654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CS 211  :  Fundamentals of Programming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51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CS 211  :  Fundamentals of Programming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92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Station_Name</a:t>
            </a:r>
            <a:r>
              <a:rPr lang="en-US" dirty="0"/>
              <a:t>, </a:t>
            </a:r>
            <a:r>
              <a:rPr lang="en-US" dirty="0" err="1"/>
              <a:t>strftime</a:t>
            </a:r>
            <a:r>
              <a:rPr lang="en-US" dirty="0"/>
              <a:t>('%Y', </a:t>
            </a:r>
            <a:r>
              <a:rPr lang="en-US" dirty="0" err="1"/>
              <a:t>Ride_Date</a:t>
            </a:r>
            <a:r>
              <a:rPr lang="en-US" dirty="0"/>
              <a:t>) as Year, Sum(</a:t>
            </a:r>
            <a:r>
              <a:rPr lang="en-US" dirty="0" err="1"/>
              <a:t>Num_Riders</a:t>
            </a:r>
            <a:r>
              <a:rPr lang="en-US" dirty="0"/>
              <a:t>)</a:t>
            </a:r>
          </a:p>
          <a:p>
            <a:r>
              <a:rPr lang="en-US" dirty="0"/>
              <a:t>from Stations</a:t>
            </a:r>
          </a:p>
          <a:p>
            <a:r>
              <a:rPr lang="en-US" dirty="0"/>
              <a:t>Inner join Ridership on </a:t>
            </a:r>
            <a:r>
              <a:rPr lang="en-US" dirty="0" err="1"/>
              <a:t>Stations.Station_ID</a:t>
            </a:r>
            <a:r>
              <a:rPr lang="en-US" dirty="0"/>
              <a:t> = </a:t>
            </a:r>
            <a:r>
              <a:rPr lang="en-US" dirty="0" err="1"/>
              <a:t>Ridership.Station_ID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Station_Name</a:t>
            </a:r>
            <a:r>
              <a:rPr lang="en-US" dirty="0"/>
              <a:t> = 'Noyes'</a:t>
            </a:r>
          </a:p>
          <a:p>
            <a:r>
              <a:rPr lang="en-US" dirty="0"/>
              <a:t>group by Year</a:t>
            </a:r>
          </a:p>
          <a:p>
            <a:r>
              <a:rPr lang="en-US" dirty="0"/>
              <a:t>order by Year ASC;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CS 211  :  Fundamentals of Programming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01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217  :  Data Mgmt and Info Processing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2055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217  :  Data Mgmt and Info Processing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2139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Title, avg(Rating) as </a:t>
            </a:r>
            <a:r>
              <a:rPr lang="en-US" dirty="0" err="1"/>
              <a:t>AvgRating</a:t>
            </a:r>
            <a:endParaRPr lang="en-US" dirty="0"/>
          </a:p>
          <a:p>
            <a:r>
              <a:rPr lang="en-US" dirty="0"/>
              <a:t>FROM Movies</a:t>
            </a:r>
          </a:p>
          <a:p>
            <a:r>
              <a:rPr lang="en-US" dirty="0"/>
              <a:t>INNER JOIN Ratings ON </a:t>
            </a:r>
            <a:r>
              <a:rPr lang="en-US" dirty="0" err="1"/>
              <a:t>Movies.Movie_ID</a:t>
            </a:r>
            <a:r>
              <a:rPr lang="en-US" dirty="0"/>
              <a:t> = </a:t>
            </a:r>
            <a:r>
              <a:rPr lang="en-US" dirty="0" err="1"/>
              <a:t>Ratings.Movie_ID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Ratings.Movie_ID</a:t>
            </a:r>
            <a:endParaRPr lang="en-US" dirty="0"/>
          </a:p>
          <a:p>
            <a:r>
              <a:rPr lang="en-US" dirty="0"/>
              <a:t>HAVING Count(Rating) &gt; 100</a:t>
            </a:r>
          </a:p>
          <a:p>
            <a:r>
              <a:rPr lang="en-US" dirty="0"/>
              <a:t>ORDER BY </a:t>
            </a:r>
            <a:r>
              <a:rPr lang="en-US" dirty="0" err="1"/>
              <a:t>AvgRating</a:t>
            </a:r>
            <a:r>
              <a:rPr lang="en-US" dirty="0"/>
              <a:t> DESC, Title ASC</a:t>
            </a:r>
          </a:p>
          <a:p>
            <a:r>
              <a:rPr lang="en-US" dirty="0"/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val="105031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4870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5720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CS 341: http:/www.cs.uic.edu/~i341/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4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Lecture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38794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572000" cy="365125"/>
          </a:xfr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CS 341: http://www.cs.uic.edu/~i341/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2895600" cy="365125"/>
          </a:xfr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Lecture 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04273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572000" cy="365125"/>
          </a:xfr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CS 341: http://www.cs.uic.edu/~i341/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2895600" cy="365125"/>
          </a:xfrm>
        </p:spPr>
        <p:txBody>
          <a:bodyPr/>
          <a:lstStyle>
            <a:lvl1pPr>
              <a:defRPr sz="1400" b="0"/>
            </a:lvl1pPr>
          </a:lstStyle>
          <a:p>
            <a:r>
              <a:rPr lang="fr-FR"/>
              <a:t>Lecture 38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53887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572000" cy="365125"/>
          </a:xfr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CS 480: http://www.joehummel.net/cs480.html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400" y="6356350"/>
            <a:ext cx="2895600" cy="365125"/>
          </a:xfr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Lecture 07 -- 05 July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05568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5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341: http://www.cs.uic.edu/~i341/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8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341: http://www.cs.uic.edu/~i341/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Lecture 38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7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480: http://www.joehummel.net/cs480.html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07 -- 05 July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9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ovielens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customXml" Target="../ink/ink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ustomXml" Target="../ink/ink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joe-hummel/intro-to-db-sq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e-hummel/intro-to-db-sq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228600"/>
            <a:ext cx="8007178" cy="1066800"/>
          </a:xfrm>
          <a:solidFill>
            <a:srgbClr val="FFFF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</a:rPr>
              <a:t>CS 310 : Scalable Software Architectures 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400" b="0" i="1" dirty="0">
                <a:solidFill>
                  <a:srgbClr val="0000FF"/>
                </a:solidFill>
              </a:rPr>
              <a:t>Class session on Tuesday, October 1</a:t>
            </a:r>
            <a:r>
              <a:rPr lang="en-US" sz="2400" b="0" i="1" baseline="30000" dirty="0">
                <a:solidFill>
                  <a:srgbClr val="0000FF"/>
                </a:solidFill>
              </a:rPr>
              <a:t>st</a:t>
            </a:r>
            <a:r>
              <a:rPr lang="en-US" sz="2400" b="0" i="1" dirty="0">
                <a:solidFill>
                  <a:srgbClr val="0000FF"/>
                </a:solidFill>
              </a:rPr>
              <a:t> </a:t>
            </a:r>
            <a:endParaRPr lang="en-US" b="0" i="1" dirty="0">
              <a:solidFill>
                <a:srgbClr val="0000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259AB1-94D5-5D16-BFFC-5C4C5E3F8E7D}"/>
              </a:ext>
            </a:extLst>
          </p:cNvPr>
          <p:cNvSpPr txBox="1"/>
          <p:nvPr/>
        </p:nvSpPr>
        <p:spPr>
          <a:xfrm>
            <a:off x="3642966" y="1901743"/>
            <a:ext cx="5281930" cy="45627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Calibri"/>
              </a:rPr>
              <a:t>Notes: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01638" marR="0" lvl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this week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858838" lvl="1" indent="-171450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Relational databases</a:t>
            </a:r>
          </a:p>
          <a:p>
            <a:pPr marL="401638" marR="0" lvl="0" indent="-1714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sessions *are* being recorded this week</a:t>
            </a:r>
          </a:p>
          <a:p>
            <a:pPr marL="858838" lvl="1" indent="-171450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be available under Panopto on Canvas</a:t>
            </a:r>
          </a:p>
          <a:p>
            <a:pPr marL="401638" marR="0" lvl="0" indent="-1714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01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Wednesday Oct 9</a:t>
            </a:r>
            <a:r>
              <a:rPr lang="en-US" i="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@ 11:59pm</a:t>
            </a:r>
          </a:p>
          <a:p>
            <a:pPr marL="855663" marR="0" lvl="1" indent="-1682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a simple photo app using AWS</a:t>
            </a:r>
          </a:p>
          <a:p>
            <a:pPr marL="855663" marR="0" lvl="1" indent="-1682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01 has been released, configuration of AWS</a:t>
            </a:r>
          </a:p>
          <a:p>
            <a:pPr marL="855663" marR="0" lvl="1" indent="-1682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02 to be released, client-side programming</a:t>
            </a:r>
          </a:p>
          <a:p>
            <a:pPr marL="400050" indent="-169863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Office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ours </a:t>
            </a:r>
            <a:r>
              <a:rPr kumimoji="0" lang="en-US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started Monday</a:t>
            </a:r>
            <a:endParaRPr 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1638" indent="-171450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Optional SQL </a:t>
            </a: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 be posted</a:t>
            </a:r>
          </a:p>
          <a:p>
            <a:pPr marL="919163" lvl="1" indent="-231775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endParaRPr 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B726DADC-A98C-B243-B82E-75F29035C2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802" y="662472"/>
            <a:ext cx="937728" cy="9377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1C273D-0BC1-E38D-B4D6-1CAF769C7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752600"/>
            <a:ext cx="3299547" cy="254647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186E9E1-F12B-12F7-84D5-21A5C130F056}"/>
              </a:ext>
            </a:extLst>
          </p:cNvPr>
          <p:cNvSpPr/>
          <p:nvPr/>
        </p:nvSpPr>
        <p:spPr>
          <a:xfrm>
            <a:off x="1066800" y="2333350"/>
            <a:ext cx="609600" cy="48605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685F96-1F14-0B00-DF8A-F2730C4E8D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07" y="5638800"/>
            <a:ext cx="1799293" cy="1012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028703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3DB89-43C4-457C-914A-56552BAF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47CE69-1FA1-BB65-81AD-7688923F5199}"/>
              </a:ext>
            </a:extLst>
          </p:cNvPr>
          <p:cNvSpPr txBox="1">
            <a:spLocks/>
          </p:cNvSpPr>
          <p:nvPr/>
        </p:nvSpPr>
        <p:spPr bwMode="auto">
          <a:xfrm>
            <a:off x="381000" y="152399"/>
            <a:ext cx="8305800" cy="6080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marL="342900" marR="0" lvl="0" indent="-342900" algn="ctr" defTabSz="-13873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yriad Pro" pitchFamily="34" charset="0"/>
                <a:ea typeface="+mj-ea"/>
                <a:cs typeface="Segoe UI" pitchFamily="34" charset="0"/>
              </a:rPr>
              <a:t>Exercise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926C0E8-DFB2-B807-8F37-EC047E564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1219200"/>
          </a:xfrm>
        </p:spPr>
        <p:txBody>
          <a:bodyPr/>
          <a:lstStyle/>
          <a:p>
            <a:pPr marL="227013" indent="-227013"/>
            <a:r>
              <a:rPr lang="en-US" dirty="0"/>
              <a:t>What is the yearly ridership for the "Noyes" station?</a:t>
            </a:r>
          </a:p>
          <a:p>
            <a:pPr marL="627063" lvl="1" indent="-227013"/>
            <a:r>
              <a:rPr lang="en-US" sz="2000" dirty="0"/>
              <a:t>Most DBMS have Year( ) function, </a:t>
            </a:r>
            <a:r>
              <a:rPr lang="en-US" sz="2000" dirty="0" err="1"/>
              <a:t>sqlite</a:t>
            </a:r>
            <a:r>
              <a:rPr lang="en-US" sz="2000" dirty="0"/>
              <a:t> does not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42417F-3275-4997-C4DE-0C7C805D411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62000" y="2514600"/>
            <a:ext cx="5105400" cy="27097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 </a:t>
            </a:r>
            <a:r>
              <a:rPr kumimoji="0" lang="en-US" altLang="en-US" sz="16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Station_Name</a:t>
            </a:r>
            <a:r>
              <a:rPr kumimoji="0" lang="en-US" alt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600" dirty="0">
                <a:latin typeface="Consolas" panose="020B0609020204030204" pitchFamily="49" charset="0"/>
              </a:rPr>
              <a:t>       </a:t>
            </a:r>
            <a:r>
              <a:rPr kumimoji="0" lang="en-US" altLang="en-US" sz="16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strftime</a:t>
            </a:r>
            <a:r>
              <a:rPr kumimoji="0" lang="en-US" alt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('%Y', </a:t>
            </a:r>
            <a:r>
              <a:rPr kumimoji="0" lang="en-US" altLang="en-US" sz="16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Ride_Date</a:t>
            </a:r>
            <a:r>
              <a:rPr kumimoji="0" lang="en-US" alt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as Year,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600" dirty="0">
                <a:latin typeface="Consolas" panose="020B0609020204030204" pitchFamily="49" charset="0"/>
              </a:rPr>
              <a:t>       </a:t>
            </a:r>
            <a:r>
              <a:rPr kumimoji="0" lang="en-US" alt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Sum(</a:t>
            </a:r>
            <a:r>
              <a:rPr kumimoji="0" lang="en-US" altLang="en-US" sz="16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Num_Riders</a:t>
            </a:r>
            <a:r>
              <a:rPr kumimoji="0" lang="en-US" alt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1600" dirty="0">
                <a:latin typeface="Consolas" panose="020B0609020204030204" pitchFamily="49" charset="0"/>
              </a:rPr>
              <a:t>  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INNER JOIN</a:t>
            </a:r>
            <a:r>
              <a:rPr lang="en-US" altLang="en-US" sz="1600" dirty="0">
                <a:latin typeface="Consolas" panose="020B0609020204030204" pitchFamily="49" charset="0"/>
              </a:rPr>
              <a:t> 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1600" dirty="0">
                <a:latin typeface="Consolas" panose="020B0609020204030204" pitchFamily="49" charset="0"/>
              </a:rPr>
              <a:t> 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GROUP BY  </a:t>
            </a:r>
            <a:r>
              <a:rPr lang="en-US" altLang="en-US" sz="1600" dirty="0">
                <a:latin typeface="Consolas" panose="020B0609020204030204" pitchFamily="49" charset="0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ORDER BY  </a:t>
            </a:r>
            <a:r>
              <a:rPr lang="en-US" altLang="en-US" sz="1600" dirty="0">
                <a:latin typeface="Consolas" panose="020B0609020204030204" pitchFamily="49" charset="0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600" dirty="0">
                <a:latin typeface="Consolas" panose="020B0609020204030204" pitchFamily="49" charset="0"/>
              </a:rPr>
              <a:t>;      </a:t>
            </a:r>
            <a:endParaRPr kumimoji="0" lang="en-US" altLang="en-US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AC1CB0-F776-AFB4-E0D1-18BB15011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4572000"/>
            <a:ext cx="2819400" cy="1703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F5D22D-1379-28B7-D777-5D149D8B0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376" y="2209800"/>
            <a:ext cx="1953864" cy="15214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75F02A-7AC7-5CEB-D39A-BEF2315A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044" y="3931825"/>
            <a:ext cx="2396528" cy="185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2620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2402" y="6324600"/>
            <a:ext cx="45719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MovieLens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database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ontent Placeholder 10">
            <a:extLst>
              <a:ext uri="{FF2B5EF4-FFF2-40B4-BE49-F238E27FC236}">
                <a16:creationId xmlns:a16="http://schemas.microsoft.com/office/drawing/2014/main" id="{97A6B2ED-6539-3DB9-F2AB-6D70EE96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000998" cy="1233478"/>
          </a:xfrm>
        </p:spPr>
        <p:txBody>
          <a:bodyPr/>
          <a:lstStyle/>
          <a:p>
            <a:pPr marL="227013" indent="-227013"/>
            <a:r>
              <a:rPr lang="en-US" dirty="0" err="1"/>
              <a:t>MovieLens</a:t>
            </a:r>
            <a:endParaRPr lang="en-US" dirty="0"/>
          </a:p>
          <a:p>
            <a:pPr marL="627063" lvl="1" indent="-227013"/>
            <a:r>
              <a:rPr lang="en-US" dirty="0">
                <a:hlinkClick r:id="rId3"/>
              </a:rPr>
              <a:t>https://movielens.org/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5B4ED2-4472-7E9B-592C-301A0EDE2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2401642"/>
            <a:ext cx="3688591" cy="395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7188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2402" y="6324600"/>
            <a:ext cx="45719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Exercises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ontent Placeholder 10">
            <a:extLst>
              <a:ext uri="{FF2B5EF4-FFF2-40B4-BE49-F238E27FC236}">
                <a16:creationId xmlns:a16="http://schemas.microsoft.com/office/drawing/2014/main" id="{97A6B2ED-6539-3DB9-F2AB-6D70EE96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000998" cy="2743200"/>
          </a:xfrm>
        </p:spPr>
        <p:txBody>
          <a:bodyPr/>
          <a:lstStyle/>
          <a:p>
            <a:pPr marL="227013" indent="-227013"/>
            <a:r>
              <a:rPr lang="en-US" dirty="0"/>
              <a:t>How many movies are there?  [45,431]</a:t>
            </a:r>
          </a:p>
          <a:p>
            <a:pPr marL="227013" indent="-227013"/>
            <a:r>
              <a:rPr lang="en-US" dirty="0"/>
              <a:t>How many ratings are there?  [100,004]</a:t>
            </a:r>
          </a:p>
          <a:p>
            <a:pPr marL="227013" indent="-227013"/>
            <a:r>
              <a:rPr lang="en-US" dirty="0"/>
              <a:t>What is the movie id for 'The Matrix'?  [ 603 ]</a:t>
            </a:r>
          </a:p>
          <a:p>
            <a:pPr marL="227013" indent="-227013"/>
            <a:r>
              <a:rPr lang="en-US" dirty="0"/>
              <a:t>Which movie titles contain 'matrix'? [ there are 7 ]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52A8E6-53D5-5455-978C-3051B58E8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810000"/>
            <a:ext cx="5243052" cy="12213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2EADE4-D771-3443-FF07-40883D892DE1}"/>
              </a:ext>
            </a:extLst>
          </p:cNvPr>
          <p:cNvSpPr txBox="1"/>
          <p:nvPr/>
        </p:nvSpPr>
        <p:spPr>
          <a:xfrm>
            <a:off x="1388856" y="4153452"/>
            <a:ext cx="962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F9A6E8-51CD-0157-5AA8-F831EB969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812" y="5173519"/>
            <a:ext cx="1367243" cy="14702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CE7120-3788-59EA-2D35-5F69118D6E4D}"/>
              </a:ext>
            </a:extLst>
          </p:cNvPr>
          <p:cNvSpPr txBox="1"/>
          <p:nvPr/>
        </p:nvSpPr>
        <p:spPr>
          <a:xfrm>
            <a:off x="1396038" y="5621860"/>
            <a:ext cx="966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Ratings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665164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Exercise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52C065-9A1B-C2F8-015E-66CA124D9DD4}"/>
              </a:ext>
            </a:extLst>
          </p:cNvPr>
          <p:cNvSpPr txBox="1"/>
          <p:nvPr/>
        </p:nvSpPr>
        <p:spPr>
          <a:xfrm>
            <a:off x="228600" y="1143000"/>
            <a:ext cx="7457205" cy="41088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 Retrieve the top-10 movies ranked by average rating;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 retrieve the title and average rating. Consider only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 movies with more than 100 reviews.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?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 ?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?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?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?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?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LIMIT 10;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623D70-13D5-F618-8C40-E99D4E172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943248"/>
            <a:ext cx="5243052" cy="1221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975342-71C0-633B-F160-5B3076A29C97}"/>
              </a:ext>
            </a:extLst>
          </p:cNvPr>
          <p:cNvSpPr txBox="1"/>
          <p:nvPr/>
        </p:nvSpPr>
        <p:spPr>
          <a:xfrm>
            <a:off x="2455656" y="4286700"/>
            <a:ext cx="962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8862A5-5A4D-2D05-C7B6-F8E3EDD62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612" y="5306767"/>
            <a:ext cx="1367243" cy="14702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484F5F-4950-C932-C871-1A7A8FA505EC}"/>
              </a:ext>
            </a:extLst>
          </p:cNvPr>
          <p:cNvSpPr txBox="1"/>
          <p:nvPr/>
        </p:nvSpPr>
        <p:spPr>
          <a:xfrm>
            <a:off x="2462838" y="5755108"/>
            <a:ext cx="966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Ratings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50D62F-C075-4D4C-4198-82CD47B2C4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2237782"/>
            <a:ext cx="3584206" cy="122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1790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52C065-9A1B-C2F8-015E-66CA124D9DD4}"/>
              </a:ext>
            </a:extLst>
          </p:cNvPr>
          <p:cNvSpPr txBox="1"/>
          <p:nvPr/>
        </p:nvSpPr>
        <p:spPr>
          <a:xfrm>
            <a:off x="609600" y="1143000"/>
            <a:ext cx="7457205" cy="40318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 Retrieve the top-10 movies ranked by average rating;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 retrieve the title and average rating. Consider only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 movies with more than 100 reviews.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 Title, avg(Rating) as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AvgRating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 Movies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INNER JOIN Ratings ON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Movies.Movie_ID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Ratings.Movie_ID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GROUP BY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Ratings.Movie_ID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HAVING Count(Rating) &gt; 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ORDER BY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AvgRating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DESC, Title ASC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LIMIT 10;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50D62F-C075-4D4C-4198-82CD47B2C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4648200"/>
            <a:ext cx="3584206" cy="122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52420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85" y="6219279"/>
            <a:ext cx="6096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Content Placeholder 1"/>
          <p:cNvSpPr>
            <a:spLocks noGrp="1"/>
          </p:cNvSpPr>
          <p:nvPr>
            <p:ph idx="1"/>
          </p:nvPr>
        </p:nvSpPr>
        <p:spPr>
          <a:xfrm>
            <a:off x="529228" y="328378"/>
            <a:ext cx="8009038" cy="662389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</a:rPr>
              <a:t>Demo: My SQL Workbench</a:t>
            </a:r>
          </a:p>
        </p:txBody>
      </p:sp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41CB1B30-6621-3C1B-5ADF-E81A6F570CBE}"/>
              </a:ext>
            </a:extLst>
          </p:cNvPr>
          <p:cNvSpPr txBox="1">
            <a:spLocks/>
          </p:cNvSpPr>
          <p:nvPr/>
        </p:nvSpPr>
        <p:spPr>
          <a:xfrm>
            <a:off x="457200" y="1219200"/>
            <a:ext cx="8000998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013" indent="-227013"/>
            <a:r>
              <a:rPr lang="en-US" dirty="0"/>
              <a:t>In the projects we're going to work with MySQL running in AWS</a:t>
            </a:r>
          </a:p>
          <a:p>
            <a:pPr marL="627063" lvl="1" indent="-227013"/>
            <a:r>
              <a:rPr lang="en-US" dirty="0"/>
              <a:t>Need different software to connect to DB server</a:t>
            </a:r>
          </a:p>
          <a:p>
            <a:pPr marL="627063" lvl="1" indent="-227013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D71F26-D958-DB8C-4659-B39C42EA0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42" y="3048000"/>
            <a:ext cx="5759862" cy="27569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800DCE-6106-9D2D-4BED-2E8CC8685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3581400"/>
            <a:ext cx="1742142" cy="13049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6E0CE40-FFFD-26DF-8271-633C84CB4175}"/>
                  </a:ext>
                </a:extLst>
              </p14:cNvPr>
              <p14:cNvContentPartPr/>
              <p14:nvPr/>
            </p14:nvContentPartPr>
            <p14:xfrm>
              <a:off x="6150240" y="4236840"/>
              <a:ext cx="1090080" cy="364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6E0CE40-FFFD-26DF-8271-633C84CB417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40880" y="4227480"/>
                <a:ext cx="1108800" cy="38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6059162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96C59-C6C1-55DE-0BB6-346DDEC52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2160-C5C6-45A4-BB7E-B7916CE9DCE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8201E7-8C08-A15A-D954-1D5724B36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33400"/>
            <a:ext cx="8229600" cy="379551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75A049-5B1A-CD03-8F61-C4259066F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5181600"/>
            <a:ext cx="1742142" cy="13049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2CF47AC-CB11-06B8-D143-E42F87644C78}"/>
                  </a:ext>
                </a:extLst>
              </p14:cNvPr>
              <p14:cNvContentPartPr/>
              <p14:nvPr/>
            </p14:nvContentPartPr>
            <p14:xfrm>
              <a:off x="4073040" y="4291920"/>
              <a:ext cx="654480" cy="1097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2CF47AC-CB11-06B8-D143-E42F87644C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63680" y="4282560"/>
                <a:ext cx="673200" cy="111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4762156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381000"/>
            <a:ext cx="8229600" cy="990600"/>
          </a:xfrm>
          <a:solidFill>
            <a:srgbClr val="FFC0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</a:rPr>
              <a:t>That's it, thank you!</a:t>
            </a:r>
            <a:endParaRPr 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819237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4AE57E-3FB5-735E-0184-B3840D96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632460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2" descr="Maps - CTA">
            <a:extLst>
              <a:ext uri="{FF2B5EF4-FFF2-40B4-BE49-F238E27FC236}">
                <a16:creationId xmlns:a16="http://schemas.microsoft.com/office/drawing/2014/main" id="{875C9087-DB91-0557-CB0B-9FD4D5086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198" y="228600"/>
            <a:ext cx="4945802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522974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1B71A0B0-CCDE-3C6A-310C-44B11563331E}"/>
              </a:ext>
            </a:extLst>
          </p:cNvPr>
          <p:cNvSpPr txBox="1">
            <a:spLocks/>
          </p:cNvSpPr>
          <p:nvPr/>
        </p:nvSpPr>
        <p:spPr>
          <a:xfrm>
            <a:off x="5132920" y="378143"/>
            <a:ext cx="3477680" cy="7309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CTA database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EA89DF-FD41-BFDC-C2A2-3138EBDC65F7}"/>
              </a:ext>
            </a:extLst>
          </p:cNvPr>
          <p:cNvGrpSpPr>
            <a:grpSpLocks/>
          </p:cNvGrpSpPr>
          <p:nvPr/>
        </p:nvGrpSpPr>
        <p:grpSpPr bwMode="auto">
          <a:xfrm>
            <a:off x="252758" y="2500322"/>
            <a:ext cx="1143827" cy="920686"/>
            <a:chOff x="4905" y="635"/>
            <a:chExt cx="541" cy="655"/>
          </a:xfr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AutoShape 6">
              <a:extLst>
                <a:ext uri="{FF2B5EF4-FFF2-40B4-BE49-F238E27FC236}">
                  <a16:creationId xmlns:a16="http://schemas.microsoft.com/office/drawing/2014/main" id="{57574C52-BE48-BFBC-2F17-AFCB14D17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5" y="635"/>
              <a:ext cx="541" cy="655"/>
            </a:xfrm>
            <a:prstGeom prst="flowChartMagneticDisk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DFCCCC-6346-86C4-A454-98B317C01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" y="905"/>
              <a:ext cx="508" cy="28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CTA</a:t>
              </a: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DF4BC74-DF4B-D0F8-95D9-1DD615C97218}"/>
              </a:ext>
            </a:extLst>
          </p:cNvPr>
          <p:cNvGraphicFramePr>
            <a:graphicFrameLocks noGrp="1"/>
          </p:cNvGraphicFramePr>
          <p:nvPr/>
        </p:nvGraphicFramePr>
        <p:xfrm>
          <a:off x="1223679" y="152648"/>
          <a:ext cx="3119487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38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Station_ID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Station_Name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40710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Chicago/Franklin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E43F78E-3686-9AD7-C8EB-1CA3DC327AB4}"/>
              </a:ext>
            </a:extLst>
          </p:cNvPr>
          <p:cNvSpPr txBox="1"/>
          <p:nvPr/>
        </p:nvSpPr>
        <p:spPr>
          <a:xfrm>
            <a:off x="152400" y="402724"/>
            <a:ext cx="1045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Stations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F2B4E90-F4C9-F745-1BC2-61807C19AC13}"/>
              </a:ext>
            </a:extLst>
          </p:cNvPr>
          <p:cNvGraphicFramePr>
            <a:graphicFrameLocks noGrp="1"/>
          </p:cNvGraphicFramePr>
          <p:nvPr/>
        </p:nvGraphicFramePr>
        <p:xfrm>
          <a:off x="160869" y="5181600"/>
          <a:ext cx="4540695" cy="149631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028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9429">
                  <a:extLst>
                    <a:ext uri="{9D8B030D-6E8A-4147-A177-3AD203B41FA5}">
                      <a16:colId xmlns:a16="http://schemas.microsoft.com/office/drawing/2014/main" val="3709532848"/>
                    </a:ext>
                  </a:extLst>
                </a:gridCol>
                <a:gridCol w="1113755">
                  <a:extLst>
                    <a:ext uri="{9D8B030D-6E8A-4147-A177-3AD203B41FA5}">
                      <a16:colId xmlns:a16="http://schemas.microsoft.com/office/drawing/2014/main" val="1147280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Station_ID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Ride_Date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Type_of_Day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Num_Riders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99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0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40710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2001-02-28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00:00:00.000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4206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47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583C49F-D5AD-D9BB-6B26-20E2F71458B4}"/>
              </a:ext>
            </a:extLst>
          </p:cNvPr>
          <p:cNvSpPr txBox="1"/>
          <p:nvPr/>
        </p:nvSpPr>
        <p:spPr>
          <a:xfrm>
            <a:off x="773266" y="4724400"/>
            <a:ext cx="1188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Ridership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7306464-1F77-E827-E257-D9A553EC9A1E}"/>
              </a:ext>
            </a:extLst>
          </p:cNvPr>
          <p:cNvGraphicFramePr>
            <a:graphicFrameLocks noGrp="1"/>
          </p:cNvGraphicFramePr>
          <p:nvPr/>
        </p:nvGraphicFramePr>
        <p:xfrm>
          <a:off x="2372327" y="1556502"/>
          <a:ext cx="6771673" cy="1991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28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5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6790">
                  <a:extLst>
                    <a:ext uri="{9D8B030D-6E8A-4147-A177-3AD203B41FA5}">
                      <a16:colId xmlns:a16="http://schemas.microsoft.com/office/drawing/2014/main" val="3565712012"/>
                    </a:ext>
                  </a:extLst>
                </a:gridCol>
                <a:gridCol w="954498">
                  <a:extLst>
                    <a:ext uri="{9D8B030D-6E8A-4147-A177-3AD203B41FA5}">
                      <a16:colId xmlns:a16="http://schemas.microsoft.com/office/drawing/2014/main" val="1254812962"/>
                    </a:ext>
                  </a:extLst>
                </a:gridCol>
                <a:gridCol w="1130376">
                  <a:extLst>
                    <a:ext uri="{9D8B030D-6E8A-4147-A177-3AD203B41FA5}">
                      <a16:colId xmlns:a16="http://schemas.microsoft.com/office/drawing/2014/main" val="235274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Stop_ID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Station_ID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Stop_Name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Direction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Latitude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Longitude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30137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40710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Chicago (Kimball-Linden-bound)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41.89681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-87.635924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30138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40710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Chicago (Loop-bound)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41.89681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-87.635924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D0EE14B-A80F-728C-E9D4-22118EAB0775}"/>
              </a:ext>
            </a:extLst>
          </p:cNvPr>
          <p:cNvSpPr txBox="1"/>
          <p:nvPr/>
        </p:nvSpPr>
        <p:spPr>
          <a:xfrm>
            <a:off x="1603142" y="2062646"/>
            <a:ext cx="769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Stops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593FD3-3C7C-39DA-13DC-A5267BF415AF}"/>
              </a:ext>
            </a:extLst>
          </p:cNvPr>
          <p:cNvSpPr txBox="1"/>
          <p:nvPr/>
        </p:nvSpPr>
        <p:spPr>
          <a:xfrm>
            <a:off x="3657600" y="4597162"/>
            <a:ext cx="1563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LinesPerStop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6C8AB6A-AB2D-556E-1E72-76B1589B742B}"/>
              </a:ext>
            </a:extLst>
          </p:cNvPr>
          <p:cNvGraphicFramePr>
            <a:graphicFrameLocks noGrp="1"/>
          </p:cNvGraphicFramePr>
          <p:nvPr/>
        </p:nvGraphicFramePr>
        <p:xfrm>
          <a:off x="5307873" y="4414520"/>
          <a:ext cx="1599084" cy="23672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60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9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Stop_ID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Line_ID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+mn-lt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091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30137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+mn-lt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30137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30138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52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30138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980340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275632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D5CEC1A1-321C-5581-5A4F-74456E1ED1F7}"/>
              </a:ext>
            </a:extLst>
          </p:cNvPr>
          <p:cNvGraphicFramePr>
            <a:graphicFrameLocks noGrp="1"/>
          </p:cNvGraphicFramePr>
          <p:nvPr/>
        </p:nvGraphicFramePr>
        <p:xfrm>
          <a:off x="7342484" y="3839196"/>
          <a:ext cx="1599084" cy="199900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10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6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Line_ID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Color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60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+mn-lt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677537"/>
                  </a:ext>
                </a:extLst>
              </a:tr>
              <a:tr h="2756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+mn-lt"/>
                          <a:cs typeface="Times New Roman" panose="02020603050405020304" pitchFamily="18" charset="0"/>
                        </a:rPr>
                        <a:t>Brown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6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+mn-lt"/>
                          <a:cs typeface="Times New Roman" panose="02020603050405020304" pitchFamily="18" charset="0"/>
                        </a:rPr>
                        <a:t>Purple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Purple-Express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84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51353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02E44E95-DE70-B508-F57D-409FD2863D6F}"/>
              </a:ext>
            </a:extLst>
          </p:cNvPr>
          <p:cNvSpPr txBox="1"/>
          <p:nvPr/>
        </p:nvSpPr>
        <p:spPr>
          <a:xfrm>
            <a:off x="6553200" y="3762356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Lines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594BD25-0581-96F0-E130-DB4780CDB642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824672" y="1320884"/>
            <a:ext cx="394528" cy="11794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3673E9-51AE-AF49-1CB1-18F2E2193482}"/>
              </a:ext>
            </a:extLst>
          </p:cNvPr>
          <p:cNvCxnSpPr>
            <a:cxnSpLocks/>
          </p:cNvCxnSpPr>
          <p:nvPr/>
        </p:nvCxnSpPr>
        <p:spPr>
          <a:xfrm flipV="1">
            <a:off x="1428299" y="2667000"/>
            <a:ext cx="857701" cy="291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38D951-D88E-6510-705E-87B361E7C59E}"/>
              </a:ext>
            </a:extLst>
          </p:cNvPr>
          <p:cNvCxnSpPr>
            <a:cxnSpLocks/>
          </p:cNvCxnSpPr>
          <p:nvPr/>
        </p:nvCxnSpPr>
        <p:spPr>
          <a:xfrm flipH="1">
            <a:off x="768860" y="3505909"/>
            <a:ext cx="27242" cy="1612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0372809-C86B-AC61-1A6E-D3F5B6C93579}"/>
              </a:ext>
            </a:extLst>
          </p:cNvPr>
          <p:cNvCxnSpPr>
            <a:cxnSpLocks/>
          </p:cNvCxnSpPr>
          <p:nvPr/>
        </p:nvCxnSpPr>
        <p:spPr>
          <a:xfrm>
            <a:off x="1442050" y="3048000"/>
            <a:ext cx="5837631" cy="1142267"/>
          </a:xfrm>
          <a:prstGeom prst="bentConnector3">
            <a:avLst>
              <a:gd name="adj1" fmla="val 917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331E251-A8E0-B383-668C-6A48DB386DC6}"/>
              </a:ext>
            </a:extLst>
          </p:cNvPr>
          <p:cNvCxnSpPr>
            <a:cxnSpLocks/>
          </p:cNvCxnSpPr>
          <p:nvPr/>
        </p:nvCxnSpPr>
        <p:spPr>
          <a:xfrm>
            <a:off x="1442050" y="3183931"/>
            <a:ext cx="3815750" cy="1465158"/>
          </a:xfrm>
          <a:prstGeom prst="bentConnector3">
            <a:avLst>
              <a:gd name="adj1" fmla="val 961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9818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2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3DB89-43C4-457C-914A-56552BAF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47CE69-1FA1-BB65-81AD-7688923F5199}"/>
              </a:ext>
            </a:extLst>
          </p:cNvPr>
          <p:cNvSpPr txBox="1">
            <a:spLocks/>
          </p:cNvSpPr>
          <p:nvPr/>
        </p:nvSpPr>
        <p:spPr bwMode="auto">
          <a:xfrm>
            <a:off x="381000" y="152399"/>
            <a:ext cx="8305800" cy="6080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marL="342900" marR="0" lvl="0" indent="-342900" algn="ctr" defTabSz="-13873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 pitchFamily="34" charset="0"/>
                <a:ea typeface="+mj-ea"/>
                <a:cs typeface="Segoe UI" pitchFamily="34" charset="0"/>
              </a:rPr>
              <a:t>Goals for today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yriad Pro" pitchFamily="34" charset="0"/>
              <a:ea typeface="+mj-ea"/>
              <a:cs typeface="Segoe UI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926C0E8-DFB2-B807-8F37-EC047E564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724400"/>
          </a:xfrm>
        </p:spPr>
        <p:txBody>
          <a:bodyPr/>
          <a:lstStyle/>
          <a:p>
            <a:pPr marL="227013" indent="-227013"/>
            <a:r>
              <a:rPr lang="en-US" dirty="0"/>
              <a:t>Summarize key points of lecture</a:t>
            </a:r>
          </a:p>
          <a:p>
            <a:pPr marL="227013" indent="-227013"/>
            <a:r>
              <a:rPr lang="en-US" dirty="0"/>
              <a:t>Write SQL</a:t>
            </a:r>
          </a:p>
          <a:p>
            <a:pPr marL="627063" lvl="1" indent="-227013"/>
            <a:r>
              <a:rPr lang="en-US" sz="2200" dirty="0"/>
              <a:t>Using sqlite3, a local file-based DBMS (e.g. used in mobile apps)</a:t>
            </a:r>
          </a:p>
          <a:p>
            <a:pPr marL="627063" lvl="1" indent="-227013"/>
            <a:r>
              <a:rPr lang="en-US" sz="2200" dirty="0"/>
              <a:t>Using MySQL running in AWS</a:t>
            </a:r>
          </a:p>
          <a:p>
            <a:pPr marL="627063" lvl="1" indent="-227013"/>
            <a:endParaRPr lang="en-US" dirty="0"/>
          </a:p>
          <a:p>
            <a:pPr marL="227013" indent="-227013"/>
            <a:r>
              <a:rPr lang="en-US" dirty="0"/>
              <a:t>Work with Docker</a:t>
            </a:r>
          </a:p>
          <a:p>
            <a:pPr marL="627063" lvl="1" indent="-227013">
              <a:spcBef>
                <a:spcPts val="600"/>
              </a:spcBef>
            </a:pPr>
            <a:r>
              <a:rPr lang="en-US" sz="2200" dirty="0"/>
              <a:t>You need Docker Desktop installed</a:t>
            </a:r>
          </a:p>
          <a:p>
            <a:pPr marL="627063" lvl="1" indent="-227013">
              <a:spcBef>
                <a:spcPts val="600"/>
              </a:spcBef>
            </a:pPr>
            <a:r>
              <a:rPr lang="en-US" sz="2200" dirty="0"/>
              <a:t>Download files from GitHub:</a:t>
            </a:r>
          </a:p>
          <a:p>
            <a:pPr marL="1027113" lvl="2" indent="-227013"/>
            <a:r>
              <a:rPr lang="en-US" sz="1600" dirty="0">
                <a:hlinkClick r:id="rId2"/>
              </a:rPr>
              <a:t>https://github.com/joe-hummel/intro-to-db-sql</a:t>
            </a:r>
            <a:endParaRPr lang="en-US" sz="1600" dirty="0"/>
          </a:p>
          <a:p>
            <a:pPr marL="1027113" lvl="2" indent="-227013"/>
            <a:r>
              <a:rPr lang="en-US" sz="1600" dirty="0"/>
              <a:t>Clone repo or download ZIP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083A11-D6AC-6E5C-5666-B5181507A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039" y="4852798"/>
            <a:ext cx="1941241" cy="149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59251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0DF1729-761E-495A-B7E9-F29D83BC0F92}"/>
              </a:ext>
            </a:extLst>
          </p:cNvPr>
          <p:cNvGrpSpPr/>
          <p:nvPr/>
        </p:nvGrpSpPr>
        <p:grpSpPr>
          <a:xfrm>
            <a:off x="748058" y="2500322"/>
            <a:ext cx="1143827" cy="1233478"/>
            <a:chOff x="252758" y="2500322"/>
            <a:chExt cx="1143827" cy="1233478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252758" y="2500322"/>
              <a:ext cx="1143827" cy="1233478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84472" y="2934811"/>
              <a:ext cx="1074056" cy="6465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Movie</a:t>
              </a:r>
              <a:b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</a:b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Lens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83B449E-7E8C-4BCC-936A-E41F698233AA}"/>
              </a:ext>
            </a:extLst>
          </p:cNvPr>
          <p:cNvSpPr/>
          <p:nvPr/>
        </p:nvSpPr>
        <p:spPr>
          <a:xfrm>
            <a:off x="1863582" y="344011"/>
            <a:ext cx="18288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E71E1C-05EF-4DFE-8284-B6CE552BFD2E}"/>
              </a:ext>
            </a:extLst>
          </p:cNvPr>
          <p:cNvSpPr/>
          <p:nvPr/>
        </p:nvSpPr>
        <p:spPr>
          <a:xfrm>
            <a:off x="3009900" y="1284537"/>
            <a:ext cx="18288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Movie_Taglines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E113E6-9140-45C6-8CFB-4F140D626C41}"/>
              </a:ext>
            </a:extLst>
          </p:cNvPr>
          <p:cNvSpPr/>
          <p:nvPr/>
        </p:nvSpPr>
        <p:spPr>
          <a:xfrm>
            <a:off x="3692382" y="4034234"/>
            <a:ext cx="18288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Companies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0832E5-8DFC-4936-B221-17F0EDF04BF7}"/>
              </a:ext>
            </a:extLst>
          </p:cNvPr>
          <p:cNvSpPr/>
          <p:nvPr/>
        </p:nvSpPr>
        <p:spPr>
          <a:xfrm>
            <a:off x="3009900" y="4970395"/>
            <a:ext cx="35433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Movie_Production_Companies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B1CABD-C367-4103-8170-4F66A47EEB76}"/>
              </a:ext>
            </a:extLst>
          </p:cNvPr>
          <p:cNvSpPr/>
          <p:nvPr/>
        </p:nvSpPr>
        <p:spPr>
          <a:xfrm>
            <a:off x="3692382" y="2225063"/>
            <a:ext cx="18288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Genres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D02304-EDF5-4A0C-A930-2ACA3E64CE10}"/>
              </a:ext>
            </a:extLst>
          </p:cNvPr>
          <p:cNvSpPr/>
          <p:nvPr/>
        </p:nvSpPr>
        <p:spPr>
          <a:xfrm>
            <a:off x="3694559" y="3089343"/>
            <a:ext cx="2505892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Movie_Genres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8E44C4-798B-4824-9689-BB37F4BE449F}"/>
              </a:ext>
            </a:extLst>
          </p:cNvPr>
          <p:cNvSpPr/>
          <p:nvPr/>
        </p:nvSpPr>
        <p:spPr>
          <a:xfrm>
            <a:off x="1863582" y="5943600"/>
            <a:ext cx="18288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Ratings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2D67AD-01C5-4881-A95C-A0BC7E0323C0}"/>
              </a:ext>
            </a:extLst>
          </p:cNvPr>
          <p:cNvCxnSpPr>
            <a:cxnSpLocks/>
            <a:stCxn id="7" idx="1"/>
          </p:cNvCxnSpPr>
          <p:nvPr/>
        </p:nvCxnSpPr>
        <p:spPr>
          <a:xfrm flipV="1">
            <a:off x="1319972" y="953611"/>
            <a:ext cx="543610" cy="15467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05DA67-EA72-4E4F-B4F0-75C7DBA4FD01}"/>
              </a:ext>
            </a:extLst>
          </p:cNvPr>
          <p:cNvCxnSpPr>
            <a:cxnSpLocks/>
          </p:cNvCxnSpPr>
          <p:nvPr/>
        </p:nvCxnSpPr>
        <p:spPr>
          <a:xfrm flipV="1">
            <a:off x="1887531" y="1894137"/>
            <a:ext cx="1122369" cy="7901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29FC1E-493F-45F4-ACEF-132EBA85088C}"/>
              </a:ext>
            </a:extLst>
          </p:cNvPr>
          <p:cNvCxnSpPr>
            <a:cxnSpLocks/>
            <a:stCxn id="7" idx="4"/>
            <a:endCxn id="27" idx="1"/>
          </p:cNvCxnSpPr>
          <p:nvPr/>
        </p:nvCxnSpPr>
        <p:spPr>
          <a:xfrm flipV="1">
            <a:off x="1891885" y="2529863"/>
            <a:ext cx="1800497" cy="5871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8A2569-2E04-47B4-A23D-ED7BE05661ED}"/>
              </a:ext>
            </a:extLst>
          </p:cNvPr>
          <p:cNvCxnSpPr>
            <a:cxnSpLocks/>
            <a:stCxn id="7" idx="4"/>
            <a:endCxn id="28" idx="1"/>
          </p:cNvCxnSpPr>
          <p:nvPr/>
        </p:nvCxnSpPr>
        <p:spPr>
          <a:xfrm>
            <a:off x="1891885" y="3117061"/>
            <a:ext cx="1802674" cy="2770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22531BE-9ED0-4845-93C0-EEEC94613044}"/>
              </a:ext>
            </a:extLst>
          </p:cNvPr>
          <p:cNvCxnSpPr>
            <a:cxnSpLocks/>
            <a:stCxn id="7" idx="4"/>
            <a:endCxn id="24" idx="1"/>
          </p:cNvCxnSpPr>
          <p:nvPr/>
        </p:nvCxnSpPr>
        <p:spPr>
          <a:xfrm>
            <a:off x="1891885" y="3117061"/>
            <a:ext cx="1800497" cy="12219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D55826-D5A7-44F2-B796-828EC84566B1}"/>
              </a:ext>
            </a:extLst>
          </p:cNvPr>
          <p:cNvCxnSpPr>
            <a:cxnSpLocks/>
          </p:cNvCxnSpPr>
          <p:nvPr/>
        </p:nvCxnSpPr>
        <p:spPr>
          <a:xfrm>
            <a:off x="1714500" y="3676541"/>
            <a:ext cx="1295400" cy="12938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1685DB1-0207-4B23-B569-27F7275FA23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19972" y="3733800"/>
            <a:ext cx="543610" cy="2209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773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0DF1729-761E-495A-B7E9-F29D83BC0F92}"/>
              </a:ext>
            </a:extLst>
          </p:cNvPr>
          <p:cNvGrpSpPr/>
          <p:nvPr/>
        </p:nvGrpSpPr>
        <p:grpSpPr>
          <a:xfrm>
            <a:off x="324269" y="2973060"/>
            <a:ext cx="1143827" cy="1233478"/>
            <a:chOff x="252758" y="2500322"/>
            <a:chExt cx="1143827" cy="1233478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252758" y="2500322"/>
              <a:ext cx="1143827" cy="1233478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84472" y="2934811"/>
              <a:ext cx="1074056" cy="6465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Movie</a:t>
              </a:r>
              <a:b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</a:b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Lens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7F9B43C-997C-4FBD-843B-D3CE3150BEF2}"/>
              </a:ext>
            </a:extLst>
          </p:cNvPr>
          <p:cNvSpPr txBox="1"/>
          <p:nvPr/>
        </p:nvSpPr>
        <p:spPr>
          <a:xfrm>
            <a:off x="75250" y="2209677"/>
            <a:ext cx="962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D586E1-6635-426D-AC53-4060DFADB914}"/>
              </a:ext>
            </a:extLst>
          </p:cNvPr>
          <p:cNvCxnSpPr>
            <a:cxnSpLocks/>
          </p:cNvCxnSpPr>
          <p:nvPr/>
        </p:nvCxnSpPr>
        <p:spPr>
          <a:xfrm flipV="1">
            <a:off x="893011" y="2044078"/>
            <a:ext cx="222345" cy="10665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0EC59FF-302B-47EA-B58E-DC3EC6F79119}"/>
              </a:ext>
            </a:extLst>
          </p:cNvPr>
          <p:cNvGraphicFramePr>
            <a:graphicFrameLocks noGrp="1"/>
          </p:cNvGraphicFramePr>
          <p:nvPr/>
        </p:nvGraphicFramePr>
        <p:xfrm>
          <a:off x="1115356" y="215278"/>
          <a:ext cx="7924800" cy="18288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0647">
                  <a:extLst>
                    <a:ext uri="{9D8B030D-6E8A-4147-A177-3AD203B41FA5}">
                      <a16:colId xmlns:a16="http://schemas.microsoft.com/office/drawing/2014/main" val="278171779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70953284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14728047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834922600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1124072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Movie_ID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Release_Date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Runtime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Original_Language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Budget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99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1999-03-30</a:t>
                      </a:r>
                      <a:br>
                        <a:rPr lang="en-US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00:00:00.000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en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63000000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463517383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03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862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Toy Story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1995-10-30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00:00:00.000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en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30000000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373554033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473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D35F46E-C677-4B1F-9A11-F76D12E44B5A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2745866"/>
          <a:ext cx="5257800" cy="1188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Movie_ID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Tagline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+mn-lt"/>
                        </a:rPr>
                        <a:t>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>
                          <a:latin typeface="+mn-lt"/>
                          <a:cs typeface="Times New Roman" panose="02020603050405020304" pitchFamily="18" charset="0"/>
                        </a:rPr>
                        <a:t>Welcome to the Real World.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Everything that has a beginning has an end.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692423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32CB4C53-E360-4F1E-9385-DD40C7559FB8}"/>
              </a:ext>
            </a:extLst>
          </p:cNvPr>
          <p:cNvSpPr txBox="1"/>
          <p:nvPr/>
        </p:nvSpPr>
        <p:spPr>
          <a:xfrm>
            <a:off x="1661240" y="2910608"/>
            <a:ext cx="1839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Movie_Taglines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38D11F-A0E9-4553-9F83-B9015C210FCA}"/>
              </a:ext>
            </a:extLst>
          </p:cNvPr>
          <p:cNvSpPr txBox="1"/>
          <p:nvPr/>
        </p:nvSpPr>
        <p:spPr>
          <a:xfrm>
            <a:off x="632275" y="4432501"/>
            <a:ext cx="966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Ratings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1E53BAF3-4E6D-4EFC-8439-02855C2CCB5A}"/>
              </a:ext>
            </a:extLst>
          </p:cNvPr>
          <p:cNvGraphicFramePr>
            <a:graphicFrameLocks noGrp="1"/>
          </p:cNvGraphicFramePr>
          <p:nvPr/>
        </p:nvGraphicFramePr>
        <p:xfrm>
          <a:off x="1661240" y="4756743"/>
          <a:ext cx="1752600" cy="189199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42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7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Movie_ID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Rating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21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+mn-lt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21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21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522714"/>
                  </a:ext>
                </a:extLst>
              </a:tr>
              <a:tr h="32821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980340"/>
                  </a:ext>
                </a:extLst>
              </a:tr>
              <a:tr h="269769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275632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5034435-59A6-4CAF-B625-5C94570DC4BA}"/>
              </a:ext>
            </a:extLst>
          </p:cNvPr>
          <p:cNvCxnSpPr>
            <a:cxnSpLocks/>
            <a:stCxn id="7" idx="4"/>
            <a:endCxn id="29" idx="1"/>
          </p:cNvCxnSpPr>
          <p:nvPr/>
        </p:nvCxnSpPr>
        <p:spPr>
          <a:xfrm flipV="1">
            <a:off x="1468096" y="3340226"/>
            <a:ext cx="2037104" cy="249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690177-FE12-45FF-8E57-C51796A593E1}"/>
              </a:ext>
            </a:extLst>
          </p:cNvPr>
          <p:cNvCxnSpPr>
            <a:cxnSpLocks/>
          </p:cNvCxnSpPr>
          <p:nvPr/>
        </p:nvCxnSpPr>
        <p:spPr>
          <a:xfrm>
            <a:off x="1343648" y="4153420"/>
            <a:ext cx="317592" cy="6033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8373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3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0DF1729-761E-495A-B7E9-F29D83BC0F92}"/>
              </a:ext>
            </a:extLst>
          </p:cNvPr>
          <p:cNvGrpSpPr/>
          <p:nvPr/>
        </p:nvGrpSpPr>
        <p:grpSpPr>
          <a:xfrm>
            <a:off x="324269" y="2973060"/>
            <a:ext cx="1143827" cy="1233478"/>
            <a:chOff x="252758" y="2500322"/>
            <a:chExt cx="1143827" cy="1233478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252758" y="2500322"/>
              <a:ext cx="1143827" cy="1233478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84472" y="2934811"/>
              <a:ext cx="1074056" cy="6465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Movie</a:t>
              </a:r>
              <a:b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</a:b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Lens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7F9B43C-997C-4FBD-843B-D3CE3150BEF2}"/>
              </a:ext>
            </a:extLst>
          </p:cNvPr>
          <p:cNvSpPr txBox="1"/>
          <p:nvPr/>
        </p:nvSpPr>
        <p:spPr>
          <a:xfrm>
            <a:off x="1201468" y="1687224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Companies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D586E1-6635-426D-AC53-4060DFADB914}"/>
              </a:ext>
            </a:extLst>
          </p:cNvPr>
          <p:cNvCxnSpPr>
            <a:cxnSpLocks/>
          </p:cNvCxnSpPr>
          <p:nvPr/>
        </p:nvCxnSpPr>
        <p:spPr>
          <a:xfrm flipV="1">
            <a:off x="893011" y="1552085"/>
            <a:ext cx="421953" cy="15585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2CB4C53-E360-4F1E-9385-DD40C7559FB8}"/>
              </a:ext>
            </a:extLst>
          </p:cNvPr>
          <p:cNvSpPr txBox="1"/>
          <p:nvPr/>
        </p:nvSpPr>
        <p:spPr>
          <a:xfrm rot="20308926">
            <a:off x="1628691" y="2450901"/>
            <a:ext cx="3468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Movie_Production_Companies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38D11F-A0E9-4553-9F83-B9015C210FCA}"/>
              </a:ext>
            </a:extLst>
          </p:cNvPr>
          <p:cNvSpPr txBox="1"/>
          <p:nvPr/>
        </p:nvSpPr>
        <p:spPr>
          <a:xfrm>
            <a:off x="580804" y="4415791"/>
            <a:ext cx="93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Genres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5034435-59A6-4CAF-B625-5C94570DC4BA}"/>
              </a:ext>
            </a:extLst>
          </p:cNvPr>
          <p:cNvCxnSpPr>
            <a:cxnSpLocks/>
            <a:stCxn id="7" idx="4"/>
            <a:endCxn id="17" idx="1"/>
          </p:cNvCxnSpPr>
          <p:nvPr/>
        </p:nvCxnSpPr>
        <p:spPr>
          <a:xfrm flipV="1">
            <a:off x="1468096" y="2126622"/>
            <a:ext cx="3789704" cy="1463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690177-FE12-45FF-8E57-C51796A593E1}"/>
              </a:ext>
            </a:extLst>
          </p:cNvPr>
          <p:cNvCxnSpPr>
            <a:cxnSpLocks/>
          </p:cNvCxnSpPr>
          <p:nvPr/>
        </p:nvCxnSpPr>
        <p:spPr>
          <a:xfrm>
            <a:off x="1343648" y="4153420"/>
            <a:ext cx="347902" cy="723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1C3AA33-9142-462A-8844-126F0C7F7B76}"/>
              </a:ext>
            </a:extLst>
          </p:cNvPr>
          <p:cNvGraphicFramePr>
            <a:graphicFrameLocks noGrp="1"/>
          </p:cNvGraphicFramePr>
          <p:nvPr/>
        </p:nvGraphicFramePr>
        <p:xfrm>
          <a:off x="1314964" y="287413"/>
          <a:ext cx="2967321" cy="126467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38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err="1">
                          <a:solidFill>
                            <a:schemeClr val="tx1"/>
                          </a:solidFill>
                          <a:latin typeface="+mn-lt"/>
                        </a:rPr>
                        <a:t>Company_ID</a:t>
                      </a:r>
                      <a:endParaRPr lang="en-US" sz="14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err="1">
                          <a:solidFill>
                            <a:schemeClr val="tx1"/>
                          </a:solidFill>
                          <a:latin typeface="+mn-lt"/>
                        </a:rPr>
                        <a:t>Company_Name</a:t>
                      </a:r>
                      <a:endParaRPr lang="en-US" sz="14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712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+mn-lt"/>
                        </a:rPr>
                        <a:t>1885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>
                          <a:latin typeface="+mn-lt"/>
                          <a:cs typeface="Times New Roman" panose="02020603050405020304" pitchFamily="18" charset="0"/>
                        </a:rPr>
                        <a:t>Silver 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472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+mn-lt"/>
                        </a:rPr>
                        <a:t>6194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>
                          <a:latin typeface="+mn-lt"/>
                        </a:rPr>
                        <a:t>Warner Bros.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723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b="1" i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3B55455-4361-4F26-B5C4-C79A3AA7B70A}"/>
              </a:ext>
            </a:extLst>
          </p:cNvPr>
          <p:cNvGraphicFramePr>
            <a:graphicFrameLocks noGrp="1"/>
          </p:cNvGraphicFramePr>
          <p:nvPr/>
        </p:nvGraphicFramePr>
        <p:xfrm>
          <a:off x="5257800" y="1371600"/>
          <a:ext cx="2209800" cy="151004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77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6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Movie_ID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Company_ID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6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+mn-lt"/>
                          <a:cs typeface="Times New Roman" panose="02020603050405020304" pitchFamily="18" charset="0"/>
                        </a:rPr>
                        <a:t>1885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677537"/>
                  </a:ext>
                </a:extLst>
              </a:tr>
              <a:tr h="2756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+mn-lt"/>
                          <a:cs typeface="Times New Roman" panose="02020603050405020304" pitchFamily="18" charset="0"/>
                        </a:rPr>
                        <a:t>6194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6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+mn-lt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844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51353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B6B0D7A-36BD-425E-B5CB-EFF16D85B2D5}"/>
              </a:ext>
            </a:extLst>
          </p:cNvPr>
          <p:cNvGraphicFramePr>
            <a:graphicFrameLocks noGrp="1"/>
          </p:cNvGraphicFramePr>
          <p:nvPr/>
        </p:nvGraphicFramePr>
        <p:xfrm>
          <a:off x="1691550" y="4876800"/>
          <a:ext cx="2260532" cy="1798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88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9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Genre_ID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Genre_Name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+mn-lt"/>
                          <a:cs typeface="Times New Roman" panose="02020603050405020304" pitchFamily="18" charset="0"/>
                        </a:rPr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Science Fiction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Animation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522714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Comedy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980340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275632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B2193FB-188C-4DDC-B4D8-937E82F27B41}"/>
              </a:ext>
            </a:extLst>
          </p:cNvPr>
          <p:cNvGraphicFramePr>
            <a:graphicFrameLocks noGrp="1"/>
          </p:cNvGraphicFramePr>
          <p:nvPr/>
        </p:nvGraphicFramePr>
        <p:xfrm>
          <a:off x="5263200" y="3245998"/>
          <a:ext cx="2204400" cy="181484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8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6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Movie_ID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Genre_ID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6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+mn-lt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677537"/>
                  </a:ext>
                </a:extLst>
              </a:tr>
              <a:tr h="2756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+mn-lt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6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+mn-lt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8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878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513530"/>
                  </a:ext>
                </a:extLst>
              </a:tr>
              <a:tr h="290844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173950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6C70AF-0022-4D18-8207-A22EED68E4CE}"/>
              </a:ext>
            </a:extLst>
          </p:cNvPr>
          <p:cNvCxnSpPr>
            <a:cxnSpLocks/>
            <a:stCxn id="7" idx="4"/>
            <a:endCxn id="24" idx="1"/>
          </p:cNvCxnSpPr>
          <p:nvPr/>
        </p:nvCxnSpPr>
        <p:spPr>
          <a:xfrm>
            <a:off x="1468096" y="3589799"/>
            <a:ext cx="3795104" cy="5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B12BCD6-B3BB-42DB-927A-DA07DCF73727}"/>
              </a:ext>
            </a:extLst>
          </p:cNvPr>
          <p:cNvSpPr txBox="1"/>
          <p:nvPr/>
        </p:nvSpPr>
        <p:spPr>
          <a:xfrm rot="480418">
            <a:off x="2728702" y="3889863"/>
            <a:ext cx="1740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Movie_Genres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85940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3" grpId="0"/>
      <p:bldP spid="35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85" y="6219279"/>
            <a:ext cx="6096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6248400" y="2362200"/>
            <a:ext cx="900113" cy="127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772084" y="2669671"/>
            <a:ext cx="182262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SQL program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V="1">
            <a:off x="2979337" y="2362200"/>
            <a:ext cx="900113" cy="127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2" name="Group 5"/>
          <p:cNvGrpSpPr>
            <a:grpSpLocks/>
          </p:cNvGrpSpPr>
          <p:nvPr/>
        </p:nvGrpSpPr>
        <p:grpSpPr bwMode="auto">
          <a:xfrm>
            <a:off x="7260272" y="1791969"/>
            <a:ext cx="1392237" cy="1039813"/>
            <a:chOff x="4905" y="635"/>
            <a:chExt cx="541" cy="655"/>
          </a:xfr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AutoShape 6"/>
            <p:cNvSpPr>
              <a:spLocks noChangeArrowheads="1"/>
            </p:cNvSpPr>
            <p:nvPr/>
          </p:nvSpPr>
          <p:spPr bwMode="auto">
            <a:xfrm>
              <a:off x="4905" y="635"/>
              <a:ext cx="541" cy="655"/>
            </a:xfrm>
            <a:prstGeom prst="flowChartMagneticDisk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4922" y="905"/>
              <a:ext cx="508" cy="2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Database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156709" y="3408341"/>
            <a:ext cx="4353628" cy="1543535"/>
            <a:chOff x="3723572" y="2987972"/>
            <a:chExt cx="4353628" cy="1543535"/>
          </a:xfrm>
        </p:grpSpPr>
        <p:sp>
          <p:nvSpPr>
            <p:cNvPr id="17" name="Left Brace 16"/>
            <p:cNvSpPr/>
            <p:nvPr/>
          </p:nvSpPr>
          <p:spPr>
            <a:xfrm rot="16200000">
              <a:off x="5595586" y="1246258"/>
              <a:ext cx="609600" cy="4093028"/>
            </a:xfrm>
            <a:prstGeom prst="leftBrac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23572" y="3577400"/>
              <a:ext cx="435362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Database Management System (DBMS)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(</a:t>
              </a:r>
              <a:r>
                <a:rPr kumimoji="0" lang="en-US" sz="18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MySql</a:t>
              </a: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, Oracle, SQLite, SQL Server, …)</a:t>
              </a:r>
            </a:p>
          </p:txBody>
        </p:sp>
      </p:grpSp>
      <p:sp>
        <p:nvSpPr>
          <p:cNvPr id="22" name="Rectangle 4"/>
          <p:cNvSpPr>
            <a:spLocks noChangeArrowheads="1"/>
          </p:cNvSpPr>
          <p:nvPr/>
        </p:nvSpPr>
        <p:spPr bwMode="blackWhite">
          <a:xfrm>
            <a:off x="454068" y="2132773"/>
            <a:ext cx="2469390" cy="43217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 * FROM ...;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4" name="Content Placeholder 1"/>
          <p:cNvSpPr>
            <a:spLocks noGrp="1"/>
          </p:cNvSpPr>
          <p:nvPr>
            <p:ph idx="1"/>
          </p:nvPr>
        </p:nvSpPr>
        <p:spPr>
          <a:xfrm>
            <a:off x="529228" y="328378"/>
            <a:ext cx="8009038" cy="662389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SQL + DBMS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042409" y="1980588"/>
            <a:ext cx="2057400" cy="838200"/>
            <a:chOff x="2743200" y="4745665"/>
            <a:chExt cx="2057400" cy="838200"/>
          </a:xfrm>
        </p:grpSpPr>
        <p:sp>
          <p:nvSpPr>
            <p:cNvPr id="26" name="Oval 25"/>
            <p:cNvSpPr/>
            <p:nvPr/>
          </p:nvSpPr>
          <p:spPr>
            <a:xfrm>
              <a:off x="2743200" y="4745665"/>
              <a:ext cx="2057400" cy="8382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/>
          </p:nvSpPr>
          <p:spPr bwMode="auto">
            <a:xfrm>
              <a:off x="3074987" y="4831272"/>
              <a:ext cx="1393826" cy="70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Database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46263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BA54D2-B2B7-48E7-859C-21328ADBE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295400"/>
          </a:xfrm>
        </p:spPr>
        <p:txBody>
          <a:bodyPr/>
          <a:lstStyle/>
          <a:p>
            <a:r>
              <a:rPr lang="en-US" dirty="0"/>
              <a:t>For </a:t>
            </a:r>
            <a:r>
              <a:rPr lang="en-US" u="sng" dirty="0"/>
              <a:t>retrieving</a:t>
            </a:r>
            <a:r>
              <a:rPr lang="en-US" dirty="0"/>
              <a:t> data from a database</a:t>
            </a:r>
          </a:p>
          <a:p>
            <a:r>
              <a:rPr lang="en-US" dirty="0"/>
              <a:t>General format: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370CD-5954-41A1-8EB0-3FF4B1F9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C9C637-0813-4F8C-941F-8673E9FF3BE5}"/>
              </a:ext>
            </a:extLst>
          </p:cNvPr>
          <p:cNvSpPr txBox="1"/>
          <p:nvPr/>
        </p:nvSpPr>
        <p:spPr>
          <a:xfrm>
            <a:off x="179616" y="152987"/>
            <a:ext cx="1926768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</a:t>
            </a:r>
            <a:endParaRPr kumimoji="0" lang="en-US" sz="3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A83A4B3-194C-4977-9111-81A5C3C9553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624146" y="2675439"/>
            <a:ext cx="5105400" cy="347915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&lt;&lt;the data you want&gt;&gt;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&lt;&lt;table&gt;&gt;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JOIN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&lt;&lt;table&gt; </a:t>
            </a: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&lt;&lt;condition&gt;&gt; 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WHERE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&lt;&lt;condition(s)&gt;&gt;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GROUP BY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&lt;&lt;one or more fields&gt;&gt;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HAVING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&lt;&lt;condition(s)&gt;&gt;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ORDER BY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&lt;&lt;one or more fields&gt;&gt;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A4772F-ACDA-4510-A061-0E430A2AE426}"/>
              </a:ext>
            </a:extLst>
          </p:cNvPr>
          <p:cNvGrpSpPr/>
          <p:nvPr/>
        </p:nvGrpSpPr>
        <p:grpSpPr>
          <a:xfrm>
            <a:off x="76200" y="3643020"/>
            <a:ext cx="1600200" cy="1995780"/>
            <a:chOff x="76200" y="3643020"/>
            <a:chExt cx="1600200" cy="1995780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4DC7167B-5540-4E3F-B31D-86C9B7FD7252}"/>
                </a:ext>
              </a:extLst>
            </p:cNvPr>
            <p:cNvSpPr/>
            <p:nvPr/>
          </p:nvSpPr>
          <p:spPr>
            <a:xfrm rot="10800000">
              <a:off x="1143000" y="3643020"/>
              <a:ext cx="533400" cy="1995780"/>
            </a:xfrm>
            <a:prstGeom prst="rightBrac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684CD9-E677-4A21-9F08-E1FFA72B1EEF}"/>
                </a:ext>
              </a:extLst>
            </p:cNvPr>
            <p:cNvSpPr txBox="1"/>
            <p:nvPr/>
          </p:nvSpPr>
          <p:spPr>
            <a:xfrm>
              <a:off x="76200" y="4419600"/>
              <a:ext cx="160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optional</a:t>
              </a:r>
            </a:p>
          </p:txBody>
        </p:sp>
      </p:grpSp>
      <p:sp>
        <p:nvSpPr>
          <p:cNvPr id="10" name="Right Arrow 9">
            <a:extLst>
              <a:ext uri="{FF2B5EF4-FFF2-40B4-BE49-F238E27FC236}">
                <a16:creationId xmlns:a16="http://schemas.microsoft.com/office/drawing/2014/main" id="{05B6E56C-A777-4A7A-AB9A-8BC15C48B996}"/>
              </a:ext>
            </a:extLst>
          </p:cNvPr>
          <p:cNvSpPr/>
          <p:nvPr/>
        </p:nvSpPr>
        <p:spPr>
          <a:xfrm>
            <a:off x="6357337" y="2961488"/>
            <a:ext cx="744417" cy="514290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ABBE-F4B5-45B8-A7EE-C9D66FCF0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725" y="2790003"/>
            <a:ext cx="1751349" cy="1447592"/>
          </a:xfrm>
          <a:prstGeom prst="rect">
            <a:avLst/>
          </a:prstGeom>
        </p:spPr>
      </p:pic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FA01E7ED-E931-4C3B-AD2B-9FE97C680D5D}"/>
              </a:ext>
            </a:extLst>
          </p:cNvPr>
          <p:cNvSpPr/>
          <p:nvPr/>
        </p:nvSpPr>
        <p:spPr>
          <a:xfrm>
            <a:off x="7366907" y="1295400"/>
            <a:ext cx="1572984" cy="990600"/>
          </a:xfrm>
          <a:prstGeom prst="wedgeRoundRectCallout">
            <a:avLst>
              <a:gd name="adj1" fmla="val -15439"/>
              <a:gd name="adj2" fmla="val 9390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result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*always* a table</a:t>
            </a:r>
          </a:p>
        </p:txBody>
      </p:sp>
    </p:spTree>
    <p:extLst>
      <p:ext uri="{BB962C8B-B14F-4D97-AF65-F5344CB8AC3E}">
        <p14:creationId xmlns:p14="http://schemas.microsoft.com/office/powerpoint/2010/main" val="21808871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74554-E91F-4E45-A6B0-3DCBF911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6355861"/>
            <a:ext cx="6096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9B8FCDE3-D7FF-4604-8312-778295359B44}"/>
              </a:ext>
            </a:extLst>
          </p:cNvPr>
          <p:cNvSpPr txBox="1">
            <a:spLocks/>
          </p:cNvSpPr>
          <p:nvPr/>
        </p:nvSpPr>
        <p:spPr>
          <a:xfrm>
            <a:off x="152400" y="137015"/>
            <a:ext cx="1828800" cy="5719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Group by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CF3C0-8F8B-490C-8B4C-65CC89EA9006}"/>
              </a:ext>
            </a:extLst>
          </p:cNvPr>
          <p:cNvSpPr txBox="1"/>
          <p:nvPr/>
        </p:nvSpPr>
        <p:spPr>
          <a:xfrm>
            <a:off x="261257" y="1844338"/>
            <a:ext cx="2710543" cy="35394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41280,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12/22/2017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,W,6104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41000,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12/18/2017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,W,3636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40280,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12/02/2017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,A,1270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40140,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,W,1759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40690,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12/03/2017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,U,499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41660,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03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,A,8615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40180,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03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,U,442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40250,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,A,1353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40120,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12/07/2017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,W,3353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41420,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,W,6034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40270,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,A,887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41450,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,W,9639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41210,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,W,3210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40010,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,U,641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41160,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,U,621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40720,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,W,613</a:t>
            </a:r>
            <a:endParaRPr kumimoji="0" lang="da-DK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Right Arrow 9">
            <a:extLst>
              <a:ext uri="{FF2B5EF4-FFF2-40B4-BE49-F238E27FC236}">
                <a16:creationId xmlns:a16="http://schemas.microsoft.com/office/drawing/2014/main" id="{D711A5A9-C7A4-4559-9988-5A6954F25BE4}"/>
              </a:ext>
            </a:extLst>
          </p:cNvPr>
          <p:cNvSpPr/>
          <p:nvPr/>
        </p:nvSpPr>
        <p:spPr>
          <a:xfrm>
            <a:off x="2860221" y="3060301"/>
            <a:ext cx="1377043" cy="914400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B24CE6-E963-433D-9F65-3B41277B3236}"/>
              </a:ext>
            </a:extLst>
          </p:cNvPr>
          <p:cNvSpPr txBox="1"/>
          <p:nvPr/>
        </p:nvSpPr>
        <p:spPr>
          <a:xfrm>
            <a:off x="2424984" y="843137"/>
            <a:ext cx="3181159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Group By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Ride_Date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7B8F8B-E960-4A7D-9C29-264EBBEC4A93}"/>
              </a:ext>
            </a:extLst>
          </p:cNvPr>
          <p:cNvGrpSpPr/>
          <p:nvPr/>
        </p:nvGrpSpPr>
        <p:grpSpPr>
          <a:xfrm>
            <a:off x="838200" y="1304802"/>
            <a:ext cx="1371600" cy="4218724"/>
            <a:chOff x="2133600" y="2522577"/>
            <a:chExt cx="685800" cy="41830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A602CE-C8CB-4B45-8E99-7EE610EB4FA8}"/>
                </a:ext>
              </a:extLst>
            </p:cNvPr>
            <p:cNvSpPr/>
            <p:nvPr/>
          </p:nvSpPr>
          <p:spPr>
            <a:xfrm>
              <a:off x="2133600" y="2895600"/>
              <a:ext cx="609600" cy="381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F19874-2995-4423-A37D-14AEB8235F38}"/>
                </a:ext>
              </a:extLst>
            </p:cNvPr>
            <p:cNvSpPr txBox="1"/>
            <p:nvPr/>
          </p:nvSpPr>
          <p:spPr>
            <a:xfrm>
              <a:off x="2133600" y="2522577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Ride_Date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0DB94CC-5E08-49CD-BC73-4F149716325B}"/>
              </a:ext>
            </a:extLst>
          </p:cNvPr>
          <p:cNvSpPr txBox="1"/>
          <p:nvPr/>
        </p:nvSpPr>
        <p:spPr>
          <a:xfrm>
            <a:off x="4495800" y="1878788"/>
            <a:ext cx="2514600" cy="116955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41280,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12/22/2017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,W,6104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40250,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,A,1353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41420,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,W,6034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40010,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,U,641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41160,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,U,621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6F9CB2-9FD0-4213-8A84-D835B5ABC0B1}"/>
              </a:ext>
            </a:extLst>
          </p:cNvPr>
          <p:cNvSpPr txBox="1"/>
          <p:nvPr/>
        </p:nvSpPr>
        <p:spPr>
          <a:xfrm>
            <a:off x="4495800" y="3159035"/>
            <a:ext cx="2514600" cy="116955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41000,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12/18/2017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,W,3636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40140,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,W,1759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40270,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,A,887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41450,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,W,9639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40720,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,W,613</a:t>
            </a:r>
            <a:endParaRPr kumimoji="0" lang="da-DK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CC8B25-C6F5-4C89-AB8C-01B7369541EC}"/>
              </a:ext>
            </a:extLst>
          </p:cNvPr>
          <p:cNvSpPr txBox="1"/>
          <p:nvPr/>
        </p:nvSpPr>
        <p:spPr>
          <a:xfrm>
            <a:off x="4495800" y="4464615"/>
            <a:ext cx="25146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40280,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12/02/2017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,A,1270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41210,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,W,3210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F13E64-4D69-4DA5-A8A0-EE0A4DFB5FD2}"/>
              </a:ext>
            </a:extLst>
          </p:cNvPr>
          <p:cNvSpPr txBox="1"/>
          <p:nvPr/>
        </p:nvSpPr>
        <p:spPr>
          <a:xfrm>
            <a:off x="4495800" y="5140235"/>
            <a:ext cx="2514600" cy="738664"/>
          </a:xfrm>
          <a:prstGeom prst="rect">
            <a:avLst/>
          </a:prstGeom>
          <a:solidFill>
            <a:srgbClr val="99FF66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40690,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12/03/2017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,U,499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41660,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03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,A,8615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40180,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03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,U,442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16C9AB-F5ED-4D71-9F4A-F076D144A7CB}"/>
              </a:ext>
            </a:extLst>
          </p:cNvPr>
          <p:cNvSpPr txBox="1"/>
          <p:nvPr/>
        </p:nvSpPr>
        <p:spPr>
          <a:xfrm>
            <a:off x="4495800" y="6016535"/>
            <a:ext cx="2514600" cy="307777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40120,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12/07/2017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,W,3353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32B0F4-696A-4495-93CF-D8A83D08FFB9}"/>
              </a:ext>
            </a:extLst>
          </p:cNvPr>
          <p:cNvSpPr/>
          <p:nvPr/>
        </p:nvSpPr>
        <p:spPr>
          <a:xfrm>
            <a:off x="5072743" y="1677287"/>
            <a:ext cx="1262743" cy="48759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810A49-8145-421D-B99A-ADC252B6657C}"/>
              </a:ext>
            </a:extLst>
          </p:cNvPr>
          <p:cNvSpPr txBox="1"/>
          <p:nvPr/>
        </p:nvSpPr>
        <p:spPr>
          <a:xfrm>
            <a:off x="7086601" y="843137"/>
            <a:ext cx="1981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Sum(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Num_Riders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BB8E17-9BCD-47FC-BCEB-7C30D74700B7}"/>
              </a:ext>
            </a:extLst>
          </p:cNvPr>
          <p:cNvSpPr txBox="1"/>
          <p:nvPr/>
        </p:nvSpPr>
        <p:spPr>
          <a:xfrm>
            <a:off x="7781925" y="2263508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14753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3506EC-64A6-4260-B119-603C7D42EF23}"/>
              </a:ext>
            </a:extLst>
          </p:cNvPr>
          <p:cNvSpPr txBox="1"/>
          <p:nvPr/>
        </p:nvSpPr>
        <p:spPr>
          <a:xfrm>
            <a:off x="7772400" y="354375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16534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5DB1C4-2084-4E43-9415-D83179F82CD1}"/>
              </a:ext>
            </a:extLst>
          </p:cNvPr>
          <p:cNvSpPr txBox="1"/>
          <p:nvPr/>
        </p:nvSpPr>
        <p:spPr>
          <a:xfrm>
            <a:off x="7781925" y="4526170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4480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E15377-DBE4-4870-95B6-9435CD40072D}"/>
              </a:ext>
            </a:extLst>
          </p:cNvPr>
          <p:cNvSpPr txBox="1"/>
          <p:nvPr/>
        </p:nvSpPr>
        <p:spPr>
          <a:xfrm>
            <a:off x="7781925" y="5309512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9556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83DFFB-2F15-41F8-AEDE-E7F4ADD7C5B6}"/>
              </a:ext>
            </a:extLst>
          </p:cNvPr>
          <p:cNvSpPr txBox="1"/>
          <p:nvPr/>
        </p:nvSpPr>
        <p:spPr>
          <a:xfrm>
            <a:off x="7781925" y="5970368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3353</a:t>
            </a:r>
          </a:p>
        </p:txBody>
      </p:sp>
    </p:spTree>
    <p:extLst>
      <p:ext uri="{BB962C8B-B14F-4D97-AF65-F5344CB8AC3E}">
        <p14:creationId xmlns:p14="http://schemas.microsoft.com/office/powerpoint/2010/main" val="32509487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3" grpId="0" animBg="1"/>
      <p:bldP spid="24" grpId="0"/>
      <p:bldP spid="25" grpId="0"/>
      <p:bldP spid="26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C9C637-0813-4F8C-941F-8673E9FF3BE5}"/>
              </a:ext>
            </a:extLst>
          </p:cNvPr>
          <p:cNvSpPr txBox="1"/>
          <p:nvPr/>
        </p:nvSpPr>
        <p:spPr>
          <a:xfrm>
            <a:off x="457200" y="157935"/>
            <a:ext cx="822960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Join</a:t>
            </a:r>
            <a:endParaRPr kumimoji="0" lang="en-US" sz="3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F1C966-ADE9-4DD0-B18E-9D37908D7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148353"/>
            <a:ext cx="2580962" cy="217860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74369B1-E975-4619-11BB-E0C15E083E46}"/>
              </a:ext>
            </a:extLst>
          </p:cNvPr>
          <p:cNvGrpSpPr/>
          <p:nvPr/>
        </p:nvGrpSpPr>
        <p:grpSpPr>
          <a:xfrm>
            <a:off x="0" y="914401"/>
            <a:ext cx="4724400" cy="2514600"/>
            <a:chOff x="15933" y="3480518"/>
            <a:chExt cx="5441478" cy="3107625"/>
          </a:xfrm>
        </p:grpSpPr>
        <p:pic>
          <p:nvPicPr>
            <p:cNvPr id="7" name="Picture 2" descr="Maps - CTA">
              <a:extLst>
                <a:ext uri="{FF2B5EF4-FFF2-40B4-BE49-F238E27FC236}">
                  <a16:creationId xmlns:a16="http://schemas.microsoft.com/office/drawing/2014/main" id="{6913CF55-A193-C908-02B2-5389F747DF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33" y="3480518"/>
              <a:ext cx="2079823" cy="2691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2C0A92A-41C3-8520-F572-370BB04B4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0789" y="3643539"/>
              <a:ext cx="4256622" cy="2944604"/>
            </a:xfrm>
            <a:prstGeom prst="rect">
              <a:avLst/>
            </a:prstGeom>
          </p:spPr>
        </p:pic>
      </p:grpSp>
      <p:sp>
        <p:nvSpPr>
          <p:cNvPr id="11" name="Right Arrow 9">
            <a:extLst>
              <a:ext uri="{FF2B5EF4-FFF2-40B4-BE49-F238E27FC236}">
                <a16:creationId xmlns:a16="http://schemas.microsoft.com/office/drawing/2014/main" id="{DA66DB76-C279-0747-EFC4-DCE78BCD9BF9}"/>
              </a:ext>
            </a:extLst>
          </p:cNvPr>
          <p:cNvSpPr/>
          <p:nvPr/>
        </p:nvSpPr>
        <p:spPr>
          <a:xfrm>
            <a:off x="4955944" y="1828800"/>
            <a:ext cx="878032" cy="514290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AE046F1-B4CF-F997-8F42-0B4FC1EA462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21034" y="3834644"/>
            <a:ext cx="8318166" cy="24019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 "** Top-10 Busiest Stations **";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Station_Name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Num_Riders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Stations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Join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Ridership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Stations.Station_ID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Ridership.Station_ID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Group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Stations.Station_ID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Order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Num_Riders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Limit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493406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B47CE69-1FA1-BB65-81AD-7688923F5199}"/>
              </a:ext>
            </a:extLst>
          </p:cNvPr>
          <p:cNvSpPr txBox="1">
            <a:spLocks/>
          </p:cNvSpPr>
          <p:nvPr/>
        </p:nvSpPr>
        <p:spPr bwMode="auto">
          <a:xfrm>
            <a:off x="381000" y="152399"/>
            <a:ext cx="8305800" cy="6080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marL="342900" marR="0" lvl="0" indent="-342900" algn="ctr" defTabSz="-13873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 pitchFamily="34" charset="0"/>
                <a:ea typeface="+mj-ea"/>
                <a:cs typeface="Segoe UI" pitchFamily="34" charset="0"/>
              </a:rPr>
              <a:t>Getting the necessary software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yriad Pro" pitchFamily="34" charset="0"/>
              <a:ea typeface="+mj-ea"/>
              <a:cs typeface="Segoe UI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926C0E8-DFB2-B807-8F37-EC047E564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2819400"/>
          </a:xfrm>
        </p:spPr>
        <p:txBody>
          <a:bodyPr/>
          <a:lstStyle/>
          <a:p>
            <a:pPr marL="460375" indent="-460375">
              <a:buFont typeface="+mj-lt"/>
              <a:buAutoNum type="arabicPeriod"/>
            </a:pPr>
            <a:r>
              <a:rPr lang="en-US" dirty="0"/>
              <a:t>Download files you need for today</a:t>
            </a:r>
          </a:p>
          <a:p>
            <a:pPr marL="914400" lvl="2" indent="-230188"/>
            <a:r>
              <a:rPr lang="en-US" sz="2000" dirty="0">
                <a:hlinkClick r:id="rId3"/>
              </a:rPr>
              <a:t>https://github.com/joe-hummel/intro-to-db-sql</a:t>
            </a:r>
            <a:endParaRPr lang="en-US" sz="2000" dirty="0"/>
          </a:p>
          <a:p>
            <a:pPr marL="914400" lvl="2" indent="-230188"/>
            <a:r>
              <a:rPr lang="en-US" sz="2000" dirty="0"/>
              <a:t>Clone repo or download ZIP</a:t>
            </a:r>
          </a:p>
          <a:p>
            <a:pPr marL="460375" indent="-460375">
              <a:buFont typeface="+mj-lt"/>
              <a:buAutoNum type="arabicPeriod"/>
            </a:pPr>
            <a:r>
              <a:rPr lang="en-US" dirty="0"/>
              <a:t>Make sure Docker Desktop is running</a:t>
            </a:r>
          </a:p>
          <a:p>
            <a:pPr marL="460375" indent="-460375">
              <a:buFont typeface="+mj-lt"/>
              <a:buAutoNum type="arabicPeriod"/>
            </a:pPr>
            <a:r>
              <a:rPr lang="en-US" dirty="0"/>
              <a:t>Build Docker image and run container: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083A11-D6AC-6E5C-5666-B5181507A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914400"/>
            <a:ext cx="1620544" cy="1251006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4540392E-2EC4-5A00-1EFD-24E0EE15479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09600" y="3579879"/>
            <a:ext cx="3581400" cy="160172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Linux/Mac/Windows WSL:</a:t>
            </a:r>
          </a:p>
          <a:p>
            <a:pPr marL="460375" marR="0" lvl="0" indent="-3492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Open terminal, navigate to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</a:t>
            </a:r>
          </a:p>
          <a:p>
            <a:pPr marL="460375" marR="0" lvl="0" indent="-3492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chmod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755 *.bash</a:t>
            </a:r>
          </a:p>
          <a:p>
            <a:pPr marL="460375" marR="0" lvl="0" indent="-3492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./docker-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build.bash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60375" marR="0" lvl="0" indent="-3492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./docker-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run.bash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4A6FF1C-C232-C2C1-40CB-8DAEF7DD8C2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572000" y="3579880"/>
            <a:ext cx="3886200" cy="1317027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Windows:</a:t>
            </a:r>
          </a:p>
          <a:p>
            <a:pPr marL="460375" marR="0" lvl="0" indent="-3492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Powershell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navigate to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</a:t>
            </a:r>
          </a:p>
          <a:p>
            <a:pPr marL="460375" marR="0" lvl="0" indent="-3492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.\docker-build.bat</a:t>
            </a:r>
          </a:p>
          <a:p>
            <a:pPr marL="460375" marR="0" lvl="0" indent="-3492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.\docker-run.bat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CE92D1-D6B5-0E12-CEB2-C1F5E86E8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00" y="5465010"/>
            <a:ext cx="8229600" cy="124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51184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B47CE69-1FA1-BB65-81AD-7688923F5199}"/>
              </a:ext>
            </a:extLst>
          </p:cNvPr>
          <p:cNvSpPr txBox="1">
            <a:spLocks/>
          </p:cNvSpPr>
          <p:nvPr/>
        </p:nvSpPr>
        <p:spPr bwMode="auto">
          <a:xfrm>
            <a:off x="381000" y="152399"/>
            <a:ext cx="8305800" cy="6080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marL="342900" marR="0" lvl="0" indent="-342900" algn="ctr" defTabSz="-13873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 pitchFamily="34" charset="0"/>
                <a:ea typeface="+mj-ea"/>
                <a:cs typeface="Segoe UI" pitchFamily="34" charset="0"/>
              </a:rPr>
              <a:t>Common docker errors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yriad Pro" pitchFamily="34" charset="0"/>
              <a:ea typeface="+mj-ea"/>
              <a:cs typeface="Segoe UI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926C0E8-DFB2-B807-8F37-EC047E564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181600"/>
          </a:xfrm>
        </p:spPr>
        <p:txBody>
          <a:bodyPr/>
          <a:lstStyle/>
          <a:p>
            <a:pPr marL="460375" indent="-460375">
              <a:buFont typeface="+mj-lt"/>
              <a:buAutoNum type="arabicPeriod"/>
            </a:pPr>
            <a:r>
              <a:rPr lang="en-US" dirty="0"/>
              <a:t>"docker" command not found</a:t>
            </a:r>
          </a:p>
          <a:p>
            <a:pPr marL="914400" lvl="2" indent="-230188"/>
            <a:r>
              <a:rPr lang="en-US" sz="2000" i="1" dirty="0"/>
              <a:t>Uninstall and reinstall Docker Desktop</a:t>
            </a:r>
          </a:p>
          <a:p>
            <a:pPr marL="914400" lvl="2" indent="-230188"/>
            <a:endParaRPr lang="en-US" sz="2000" dirty="0"/>
          </a:p>
          <a:p>
            <a:pPr marL="460375" indent="-460375">
              <a:buFont typeface="+mj-lt"/>
              <a:buAutoNum type="arabicPeriod"/>
            </a:pPr>
            <a:r>
              <a:rPr lang="en-US" dirty="0"/>
              <a:t>When you try to build, you are not authorized</a:t>
            </a:r>
          </a:p>
          <a:p>
            <a:pPr marL="914400" lvl="1" indent="-2286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docker login -u docker-username</a:t>
            </a:r>
          </a:p>
          <a:p>
            <a:pPr marL="460375" indent="-460375">
              <a:buFont typeface="+mj-lt"/>
              <a:buAutoNum type="arabicPeriod"/>
            </a:pPr>
            <a:endParaRPr lang="en-US" dirty="0"/>
          </a:p>
          <a:p>
            <a:pPr marL="460375" indent="-460375">
              <a:buFont typeface="+mj-lt"/>
              <a:buAutoNum type="arabicPeriod"/>
            </a:pPr>
            <a:r>
              <a:rPr lang="en-US" dirty="0"/>
              <a:t>When you try to run, you get errors like "bash: $\r: command not found"</a:t>
            </a:r>
          </a:p>
          <a:p>
            <a:pPr marL="11430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If you see the </a:t>
            </a:r>
            <a:r>
              <a:rPr lang="en-US" sz="1800" b="1" dirty="0"/>
              <a:t>docker&gt;</a:t>
            </a:r>
            <a:r>
              <a:rPr lang="en-US" sz="1800" dirty="0"/>
              <a:t> prompt, type </a:t>
            </a:r>
            <a:r>
              <a:rPr lang="en-US" sz="1800" b="1" dirty="0"/>
              <a:t>exit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sz="1400" i="0" dirty="0">
                <a:latin typeface="Consolas" panose="020B0609020204030204" pitchFamily="49" charset="0"/>
              </a:rPr>
              <a:t>((Get-Content .</a:t>
            </a:r>
            <a:r>
              <a:rPr lang="en-US" sz="1400" i="0" dirty="0" err="1">
                <a:latin typeface="Consolas" panose="020B0609020204030204" pitchFamily="49" charset="0"/>
              </a:rPr>
              <a:t>bashrc</a:t>
            </a:r>
            <a:r>
              <a:rPr lang="en-US" sz="1400" i="0" dirty="0">
                <a:latin typeface="Consolas" panose="020B0609020204030204" pitchFamily="49" charset="0"/>
              </a:rPr>
              <a:t>) -join "`n") + "`n" | Set-Content -</a:t>
            </a:r>
            <a:r>
              <a:rPr lang="en-US" sz="1400" i="0" dirty="0" err="1">
                <a:latin typeface="Consolas" panose="020B0609020204030204" pitchFamily="49" charset="0"/>
              </a:rPr>
              <a:t>NoNewLine</a:t>
            </a:r>
            <a:r>
              <a:rPr lang="en-US" sz="1400" i="0" dirty="0">
                <a:latin typeface="Consolas" panose="020B0609020204030204" pitchFamily="49" charset="0"/>
              </a:rPr>
              <a:t> .</a:t>
            </a:r>
            <a:r>
              <a:rPr lang="en-US" sz="1400" i="0" dirty="0" err="1">
                <a:latin typeface="Consolas" panose="020B0609020204030204" pitchFamily="49" charset="0"/>
              </a:rPr>
              <a:t>bashrc</a:t>
            </a:r>
            <a:endParaRPr lang="en-US" sz="1400" i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07609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85" y="6219279"/>
            <a:ext cx="6096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Content Placeholder 1"/>
          <p:cNvSpPr>
            <a:spLocks noGrp="1"/>
          </p:cNvSpPr>
          <p:nvPr>
            <p:ph idx="1"/>
          </p:nvPr>
        </p:nvSpPr>
        <p:spPr>
          <a:xfrm>
            <a:off x="529228" y="328378"/>
            <a:ext cx="8009038" cy="662389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Working with sqlite3</a:t>
            </a:r>
          </a:p>
        </p:txBody>
      </p:sp>
      <p:sp>
        <p:nvSpPr>
          <p:cNvPr id="2" name="Content Placeholder 10">
            <a:extLst>
              <a:ext uri="{FF2B5EF4-FFF2-40B4-BE49-F238E27FC236}">
                <a16:creationId xmlns:a16="http://schemas.microsoft.com/office/drawing/2014/main" id="{5D19744D-01A0-1003-C06D-528ACE2C7E00}"/>
              </a:ext>
            </a:extLst>
          </p:cNvPr>
          <p:cNvSpPr txBox="1">
            <a:spLocks/>
          </p:cNvSpPr>
          <p:nvPr/>
        </p:nvSpPr>
        <p:spPr>
          <a:xfrm>
            <a:off x="381000" y="1066800"/>
            <a:ext cx="8229600" cy="2057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indent="-460375">
              <a:buFont typeface="+mj-lt"/>
              <a:buAutoNum type="arabicPeriod"/>
            </a:pPr>
            <a:r>
              <a:rPr lang="en-US" dirty="0"/>
              <a:t>Open "</a:t>
            </a:r>
            <a:r>
              <a:rPr lang="en-US" dirty="0" err="1"/>
              <a:t>main.sql</a:t>
            </a:r>
            <a:r>
              <a:rPr lang="en-US" dirty="0"/>
              <a:t>" in a text editor</a:t>
            </a:r>
          </a:p>
          <a:p>
            <a:pPr marL="460375" indent="-460375">
              <a:buFont typeface="+mj-lt"/>
              <a:buAutoNum type="arabicPeriod"/>
            </a:pPr>
            <a:r>
              <a:rPr lang="en-US" dirty="0"/>
              <a:t>Write query and save changes</a:t>
            </a:r>
          </a:p>
          <a:p>
            <a:pPr marL="460375" indent="-460375">
              <a:buFont typeface="+mj-lt"/>
              <a:buAutoNum type="arabicPeriod"/>
            </a:pPr>
            <a:r>
              <a:rPr lang="en-US" dirty="0"/>
              <a:t>Run via docker container: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04CBC9-207A-4D95-C6FB-8025F8792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24" y="3200233"/>
            <a:ext cx="3524334" cy="26693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AC552E-C82E-665F-DDCA-322CE4668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746410"/>
            <a:ext cx="3647000" cy="1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087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3745</TotalTime>
  <Words>1496</Words>
  <Application>Microsoft Office PowerPoint</Application>
  <PresentationFormat>On-screen Show (4:3)</PresentationFormat>
  <Paragraphs>393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Consolas</vt:lpstr>
      <vt:lpstr>Myriad Pro</vt:lpstr>
      <vt:lpstr>Times New Roman</vt:lpstr>
      <vt:lpstr>1_Office Theme</vt:lpstr>
      <vt:lpstr>Office Theme</vt:lpstr>
      <vt:lpstr>4_Office Theme</vt:lpstr>
      <vt:lpstr>6_Office Theme</vt:lpstr>
      <vt:lpstr>8_Office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joe.hummel</dc:creator>
  <cp:lastModifiedBy>Joe Hummel, PhD</cp:lastModifiedBy>
  <cp:revision>1034</cp:revision>
  <cp:lastPrinted>2016-01-09T20:55:26Z</cp:lastPrinted>
  <dcterms:created xsi:type="dcterms:W3CDTF">2013-01-13T00:19:11Z</dcterms:created>
  <dcterms:modified xsi:type="dcterms:W3CDTF">2024-10-01T16:51:57Z</dcterms:modified>
</cp:coreProperties>
</file>