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65" r:id="rId6"/>
    <p:sldMasterId id="2147483667" r:id="rId7"/>
  </p:sldMasterIdLst>
  <p:notesMasterIdLst>
    <p:notesMasterId r:id="rId29"/>
  </p:notesMasterIdLst>
  <p:handoutMasterIdLst>
    <p:handoutMasterId r:id="rId30"/>
  </p:handoutMasterIdLst>
  <p:sldIdLst>
    <p:sldId id="915" r:id="rId8"/>
    <p:sldId id="731" r:id="rId9"/>
    <p:sldId id="730" r:id="rId10"/>
    <p:sldId id="879" r:id="rId11"/>
    <p:sldId id="880" r:id="rId12"/>
    <p:sldId id="713" r:id="rId13"/>
    <p:sldId id="883" r:id="rId14"/>
    <p:sldId id="693" r:id="rId15"/>
    <p:sldId id="884" r:id="rId16"/>
    <p:sldId id="694" r:id="rId17"/>
    <p:sldId id="697" r:id="rId18"/>
    <p:sldId id="458" r:id="rId19"/>
    <p:sldId id="620" r:id="rId20"/>
    <p:sldId id="627" r:id="rId21"/>
    <p:sldId id="621" r:id="rId22"/>
    <p:sldId id="460" r:id="rId23"/>
    <p:sldId id="628" r:id="rId24"/>
    <p:sldId id="903" r:id="rId25"/>
    <p:sldId id="967" r:id="rId26"/>
    <p:sldId id="966" r:id="rId27"/>
    <p:sldId id="965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E4E8EC"/>
    <a:srgbClr val="008000"/>
    <a:srgbClr val="98FB98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86921" autoAdjust="0"/>
  </p:normalViewPr>
  <p:slideViewPr>
    <p:cSldViewPr>
      <p:cViewPr varScale="1">
        <p:scale>
          <a:sx n="81" d="100"/>
          <a:sy n="81" d="100"/>
        </p:scale>
        <p:origin x="92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optional stuff for now…</a:t>
            </a:r>
          </a:p>
        </p:txBody>
      </p:sp>
    </p:spTree>
    <p:extLst>
      <p:ext uri="{BB962C8B-B14F-4D97-AF65-F5344CB8AC3E}">
        <p14:creationId xmlns:p14="http://schemas.microsoft.com/office/powerpoint/2010/main" val="35827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6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Note that numbers don’t require the usage of …’, since numbers won’t contain spaces</a:t>
            </a:r>
          </a:p>
          <a:p>
            <a:r>
              <a:rPr lang="en-US" dirty="0"/>
              <a:t>Select ROUND(AVG(</a:t>
            </a:r>
            <a:r>
              <a:rPr lang="en-US" dirty="0" err="1"/>
              <a:t>Num_Riders</a:t>
            </a:r>
            <a:r>
              <a:rPr lang="en-US" dirty="0"/>
              <a:t>), 3) from Ridership where </a:t>
            </a:r>
            <a:r>
              <a:rPr lang="en-US" dirty="0" err="1"/>
              <a:t>Station_ID</a:t>
            </a:r>
            <a:r>
              <a:rPr lang="en-US" dirty="0"/>
              <a:t> = 40400;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Note that numbers don’t require the usage of …’, since numbers won’t contain spaces</a:t>
            </a:r>
          </a:p>
          <a:p>
            <a:r>
              <a:rPr lang="en-US" dirty="0"/>
              <a:t>Select ROUND(AVG(</a:t>
            </a:r>
            <a:r>
              <a:rPr lang="en-US" dirty="0" err="1"/>
              <a:t>Num_Riders</a:t>
            </a:r>
            <a:r>
              <a:rPr lang="en-US" dirty="0"/>
              <a:t>), 3) from Ridership where </a:t>
            </a:r>
            <a:r>
              <a:rPr lang="en-US" dirty="0" err="1"/>
              <a:t>Station_ID</a:t>
            </a:r>
            <a:r>
              <a:rPr lang="en-US" dirty="0"/>
              <a:t> = 40400;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of Noyes riders using the 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64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211  :  Fundamentals of Programming II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99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one is fall 2024</a:t>
            </a:r>
          </a:p>
        </p:txBody>
      </p:sp>
    </p:spTree>
    <p:extLst>
      <p:ext uri="{BB962C8B-B14F-4D97-AF65-F5344CB8AC3E}">
        <p14:creationId xmlns:p14="http://schemas.microsoft.com/office/powerpoint/2010/main" val="51762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8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9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32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933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51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6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7244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109: http://www.cs.uic.edu/~i109/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208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6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4958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109: http://www.joehummel.net/cs109.html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25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32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109: http://www.cs.uic.edu/~i109/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cover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109: http://www.joehummel.net/cs109.html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cover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Intro to Relational Databases and SQL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relational databases?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SQL still relevant?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Retrieving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data with Select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745163"/>
          </a:xfrm>
        </p:spPr>
        <p:txBody>
          <a:bodyPr/>
          <a:lstStyle/>
          <a:p>
            <a:r>
              <a:rPr lang="en-US" dirty="0"/>
              <a:t>The SQL language is big, with 2 major sub-languages:</a:t>
            </a:r>
          </a:p>
          <a:p>
            <a:pPr lvl="1">
              <a:spcBef>
                <a:spcPts val="2400"/>
              </a:spcBef>
            </a:pPr>
            <a:r>
              <a:rPr lang="en-US" b="1" dirty="0">
                <a:solidFill>
                  <a:srgbClr val="0000FF"/>
                </a:solidFill>
              </a:rPr>
              <a:t>DDL</a:t>
            </a:r>
            <a:r>
              <a:rPr lang="en-US" dirty="0"/>
              <a:t>:  data definition language</a:t>
            </a:r>
          </a:p>
          <a:p>
            <a:pPr lvl="1">
              <a:spcBef>
                <a:spcPts val="2400"/>
              </a:spcBef>
            </a:pPr>
            <a:endParaRPr lang="en-US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3600"/>
              </a:spcBef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lvl="1">
              <a:spcBef>
                <a:spcPts val="4800"/>
              </a:spcBef>
            </a:pPr>
            <a:r>
              <a:rPr lang="en-US" b="1" dirty="0">
                <a:solidFill>
                  <a:srgbClr val="0000FF"/>
                </a:solidFill>
              </a:rPr>
              <a:t>DML</a:t>
            </a:r>
            <a:r>
              <a:rPr lang="en-US" dirty="0"/>
              <a:t>:  data manipulation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282" y="1676400"/>
            <a:ext cx="375111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creating a database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Table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Index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Stored Procedure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282" y="4161472"/>
            <a:ext cx="375111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manipulating data in database:</a:t>
            </a:r>
          </a:p>
          <a:p>
            <a:pPr marL="457200" marR="0" lvl="0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* From … Where … </a:t>
            </a:r>
          </a:p>
          <a:p>
            <a:pPr marL="457200" marR="0" lvl="0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  <a:p>
            <a:pPr marL="457200" marR="0" lvl="0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</a:p>
          <a:p>
            <a:pPr marL="457200" marR="0" lvl="0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</a:t>
            </a:r>
          </a:p>
          <a:p>
            <a:pPr marL="457200" marR="0" lvl="0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914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206491" y="3430124"/>
            <a:ext cx="900113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0175" y="3737595"/>
            <a:ext cx="182262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SQL program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937428" y="3430124"/>
            <a:ext cx="900113" cy="12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7218363" y="2859893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4800" y="4476265"/>
            <a:ext cx="4353628" cy="1543535"/>
            <a:chOff x="3723572" y="2987972"/>
            <a:chExt cx="4353628" cy="154353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5595586" y="1246258"/>
              <a:ext cx="609600" cy="4093028"/>
            </a:xfrm>
            <a:prstGeom prst="lef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3572" y="3577400"/>
              <a:ext cx="43536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Database Management System (DBMS)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en-US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MySql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Oracle, SQLite, SQL Server, …)</a:t>
              </a:r>
            </a:p>
          </p:txBody>
        </p:sp>
      </p:grp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256165" y="1981200"/>
            <a:ext cx="3608388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Compiles, checks for errors, and executes SQL against the database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blackWhite">
          <a:xfrm>
            <a:off x="412159" y="3200697"/>
            <a:ext cx="2469390" cy="4321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529228" y="328378"/>
            <a:ext cx="8009038" cy="66238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SQL + DBMS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00500" y="3048512"/>
            <a:ext cx="2057400" cy="838200"/>
            <a:chOff x="2743200" y="4745665"/>
            <a:chExt cx="2057400" cy="838200"/>
          </a:xfrm>
        </p:grpSpPr>
        <p:sp>
          <p:nvSpPr>
            <p:cNvPr id="26" name="Oval 25"/>
            <p:cNvSpPr/>
            <p:nvPr/>
          </p:nvSpPr>
          <p:spPr>
            <a:xfrm>
              <a:off x="2743200" y="4745665"/>
              <a:ext cx="2057400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3074987" y="4831272"/>
              <a:ext cx="1393826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software</a:t>
              </a:r>
            </a:p>
          </p:txBody>
        </p:sp>
      </p:grp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A9615554-B473-4833-9D5F-8ED05785FB28}"/>
              </a:ext>
            </a:extLst>
          </p:cNvPr>
          <p:cNvSpPr txBox="1">
            <a:spLocks/>
          </p:cNvSpPr>
          <p:nvPr/>
        </p:nvSpPr>
        <p:spPr>
          <a:xfrm>
            <a:off x="529228" y="121828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programs are compiled and executed like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494626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0548" y="6330643"/>
            <a:ext cx="685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xample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CTA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066800"/>
            <a:ext cx="8096865" cy="914399"/>
          </a:xfrm>
        </p:spPr>
        <p:txBody>
          <a:bodyPr/>
          <a:lstStyle/>
          <a:p>
            <a:pPr marL="227013" indent="-227013"/>
            <a:r>
              <a:rPr lang="en-US" sz="2400" dirty="0"/>
              <a:t>We have some CTA ridership data (L stations) that we need to analyze…</a:t>
            </a:r>
            <a:endParaRPr lang="en-US" sz="2000" dirty="0"/>
          </a:p>
        </p:txBody>
      </p:sp>
      <p:pic>
        <p:nvPicPr>
          <p:cNvPr id="2" name="Picture 2" descr="Maps - CTA">
            <a:extLst>
              <a:ext uri="{FF2B5EF4-FFF2-40B4-BE49-F238E27FC236}">
                <a16:creationId xmlns:a16="http://schemas.microsoft.com/office/drawing/2014/main" id="{D26A7918-FD6D-24DC-6E8D-8B5E7F0F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6" y="2234651"/>
            <a:ext cx="3027952" cy="3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CEE3E-26DB-47F3-8B80-CD779EE1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095144"/>
            <a:ext cx="2638148" cy="271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E6C52-0F9D-4EB0-88A8-7DBCF5A60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104" y="3782250"/>
            <a:ext cx="3336684" cy="2893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36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7D8C5-1714-154E-39F2-CD506DAD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68" y="634047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11B8E5-A901-80F9-F743-DD1BECBDBCB8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1264262"/>
          <a:ext cx="32766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Austin-Forest 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Harlem-Lake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Pulaski-Lake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160A7E-066F-DA85-EBBA-31659C19EDF4}"/>
              </a:ext>
            </a:extLst>
          </p:cNvPr>
          <p:cNvCxnSpPr>
            <a:cxnSpLocks/>
          </p:cNvCxnSpPr>
          <p:nvPr/>
        </p:nvCxnSpPr>
        <p:spPr>
          <a:xfrm flipV="1">
            <a:off x="1491504" y="1814066"/>
            <a:ext cx="2494215" cy="13043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3958BF-8EE6-E606-098E-21C8CEFB583B}"/>
              </a:ext>
            </a:extLst>
          </p:cNvPr>
          <p:cNvSpPr txBox="1"/>
          <p:nvPr/>
        </p:nvSpPr>
        <p:spPr>
          <a:xfrm>
            <a:off x="1385409" y="1917132"/>
            <a:ext cx="171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435A0-7567-527D-D7BB-C95F8850B444}"/>
              </a:ext>
            </a:extLst>
          </p:cNvPr>
          <p:cNvSpPr txBox="1"/>
          <p:nvPr/>
        </p:nvSpPr>
        <p:spPr>
          <a:xfrm>
            <a:off x="1233065" y="4935363"/>
            <a:ext cx="185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Ridership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947AA8-BACC-B3F2-7743-4CFB272B443F}"/>
              </a:ext>
            </a:extLst>
          </p:cNvPr>
          <p:cNvSpPr/>
          <p:nvPr/>
        </p:nvSpPr>
        <p:spPr>
          <a:xfrm>
            <a:off x="1434247" y="4258385"/>
            <a:ext cx="1868806" cy="776748"/>
          </a:xfrm>
          <a:custGeom>
            <a:avLst/>
            <a:gdLst>
              <a:gd name="connsiteX0" fmla="*/ 9832 w 1868806"/>
              <a:gd name="connsiteY0" fmla="*/ 0 h 776748"/>
              <a:gd name="connsiteX1" fmla="*/ 0 w 1868806"/>
              <a:gd name="connsiteY1" fmla="*/ 245806 h 776748"/>
              <a:gd name="connsiteX2" fmla="*/ 9832 w 1868806"/>
              <a:gd name="connsiteY2" fmla="*/ 383458 h 776748"/>
              <a:gd name="connsiteX3" fmla="*/ 19665 w 1868806"/>
              <a:gd name="connsiteY3" fmla="*/ 442451 h 776748"/>
              <a:gd name="connsiteX4" fmla="*/ 58994 w 1868806"/>
              <a:gd name="connsiteY4" fmla="*/ 521109 h 776748"/>
              <a:gd name="connsiteX5" fmla="*/ 157316 w 1868806"/>
              <a:gd name="connsiteY5" fmla="*/ 599767 h 776748"/>
              <a:gd name="connsiteX6" fmla="*/ 216310 w 1868806"/>
              <a:gd name="connsiteY6" fmla="*/ 619432 h 776748"/>
              <a:gd name="connsiteX7" fmla="*/ 265471 w 1868806"/>
              <a:gd name="connsiteY7" fmla="*/ 639097 h 776748"/>
              <a:gd name="connsiteX8" fmla="*/ 422787 w 1868806"/>
              <a:gd name="connsiteY8" fmla="*/ 658761 h 776748"/>
              <a:gd name="connsiteX9" fmla="*/ 1032387 w 1868806"/>
              <a:gd name="connsiteY9" fmla="*/ 648929 h 776748"/>
              <a:gd name="connsiteX10" fmla="*/ 1140542 w 1868806"/>
              <a:gd name="connsiteY10" fmla="*/ 629264 h 776748"/>
              <a:gd name="connsiteX11" fmla="*/ 1681316 w 1868806"/>
              <a:gd name="connsiteY11" fmla="*/ 619432 h 776748"/>
              <a:gd name="connsiteX12" fmla="*/ 1710813 w 1868806"/>
              <a:gd name="connsiteY12" fmla="*/ 609600 h 776748"/>
              <a:gd name="connsiteX13" fmla="*/ 1818968 w 1868806"/>
              <a:gd name="connsiteY13" fmla="*/ 599767 h 776748"/>
              <a:gd name="connsiteX14" fmla="*/ 1848465 w 1868806"/>
              <a:gd name="connsiteY14" fmla="*/ 580103 h 776748"/>
              <a:gd name="connsiteX15" fmla="*/ 1759974 w 1868806"/>
              <a:gd name="connsiteY15" fmla="*/ 540774 h 776748"/>
              <a:gd name="connsiteX16" fmla="*/ 1720645 w 1868806"/>
              <a:gd name="connsiteY16" fmla="*/ 521109 h 776748"/>
              <a:gd name="connsiteX17" fmla="*/ 1750142 w 1868806"/>
              <a:gd name="connsiteY17" fmla="*/ 530942 h 776748"/>
              <a:gd name="connsiteX18" fmla="*/ 1818968 w 1868806"/>
              <a:gd name="connsiteY18" fmla="*/ 550606 h 776748"/>
              <a:gd name="connsiteX19" fmla="*/ 1848465 w 1868806"/>
              <a:gd name="connsiteY19" fmla="*/ 560438 h 776748"/>
              <a:gd name="connsiteX20" fmla="*/ 1868129 w 1868806"/>
              <a:gd name="connsiteY20" fmla="*/ 599767 h 776748"/>
              <a:gd name="connsiteX21" fmla="*/ 1779639 w 1868806"/>
              <a:gd name="connsiteY21" fmla="*/ 717755 h 776748"/>
              <a:gd name="connsiteX22" fmla="*/ 1750142 w 1868806"/>
              <a:gd name="connsiteY22" fmla="*/ 757084 h 776748"/>
              <a:gd name="connsiteX23" fmla="*/ 1720645 w 1868806"/>
              <a:gd name="connsiteY23" fmla="*/ 776748 h 77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68806" h="776748">
                <a:moveTo>
                  <a:pt x="9832" y="0"/>
                </a:moveTo>
                <a:cubicBezTo>
                  <a:pt x="6555" y="81935"/>
                  <a:pt x="0" y="163805"/>
                  <a:pt x="0" y="245806"/>
                </a:cubicBezTo>
                <a:cubicBezTo>
                  <a:pt x="0" y="291807"/>
                  <a:pt x="5255" y="337685"/>
                  <a:pt x="9832" y="383458"/>
                </a:cubicBezTo>
                <a:cubicBezTo>
                  <a:pt x="11816" y="403295"/>
                  <a:pt x="12960" y="423677"/>
                  <a:pt x="19665" y="442451"/>
                </a:cubicBezTo>
                <a:cubicBezTo>
                  <a:pt x="29525" y="470057"/>
                  <a:pt x="38266" y="500381"/>
                  <a:pt x="58994" y="521109"/>
                </a:cubicBezTo>
                <a:cubicBezTo>
                  <a:pt x="95574" y="557689"/>
                  <a:pt x="107704" y="574961"/>
                  <a:pt x="157316" y="599767"/>
                </a:cubicBezTo>
                <a:cubicBezTo>
                  <a:pt x="175856" y="609037"/>
                  <a:pt x="196830" y="612348"/>
                  <a:pt x="216310" y="619432"/>
                </a:cubicBezTo>
                <a:cubicBezTo>
                  <a:pt x="232897" y="625464"/>
                  <a:pt x="248566" y="634025"/>
                  <a:pt x="265471" y="639097"/>
                </a:cubicBezTo>
                <a:cubicBezTo>
                  <a:pt x="309639" y="652347"/>
                  <a:pt x="385700" y="655390"/>
                  <a:pt x="422787" y="658761"/>
                </a:cubicBezTo>
                <a:cubicBezTo>
                  <a:pt x="625987" y="655484"/>
                  <a:pt x="829332" y="657274"/>
                  <a:pt x="1032387" y="648929"/>
                </a:cubicBezTo>
                <a:cubicBezTo>
                  <a:pt x="1068999" y="647424"/>
                  <a:pt x="1103937" y="630928"/>
                  <a:pt x="1140542" y="629264"/>
                </a:cubicBezTo>
                <a:cubicBezTo>
                  <a:pt x="1320644" y="621077"/>
                  <a:pt x="1501058" y="622709"/>
                  <a:pt x="1681316" y="619432"/>
                </a:cubicBezTo>
                <a:cubicBezTo>
                  <a:pt x="1691148" y="616155"/>
                  <a:pt x="1700553" y="611066"/>
                  <a:pt x="1710813" y="609600"/>
                </a:cubicBezTo>
                <a:cubicBezTo>
                  <a:pt x="1746650" y="604480"/>
                  <a:pt x="1783571" y="607352"/>
                  <a:pt x="1818968" y="599767"/>
                </a:cubicBezTo>
                <a:cubicBezTo>
                  <a:pt x="1830523" y="597291"/>
                  <a:pt x="1838633" y="586658"/>
                  <a:pt x="1848465" y="580103"/>
                </a:cubicBezTo>
                <a:cubicBezTo>
                  <a:pt x="1751648" y="531693"/>
                  <a:pt x="1872961" y="590990"/>
                  <a:pt x="1759974" y="540774"/>
                </a:cubicBezTo>
                <a:cubicBezTo>
                  <a:pt x="1746580" y="534821"/>
                  <a:pt x="1731009" y="531473"/>
                  <a:pt x="1720645" y="521109"/>
                </a:cubicBezTo>
                <a:cubicBezTo>
                  <a:pt x="1713316" y="513780"/>
                  <a:pt x="1740310" y="527664"/>
                  <a:pt x="1750142" y="530942"/>
                </a:cubicBezTo>
                <a:cubicBezTo>
                  <a:pt x="1820841" y="554509"/>
                  <a:pt x="1732579" y="525924"/>
                  <a:pt x="1818968" y="550606"/>
                </a:cubicBezTo>
                <a:cubicBezTo>
                  <a:pt x="1828933" y="553453"/>
                  <a:pt x="1838633" y="557161"/>
                  <a:pt x="1848465" y="560438"/>
                </a:cubicBezTo>
                <a:cubicBezTo>
                  <a:pt x="1855020" y="573548"/>
                  <a:pt x="1872439" y="585758"/>
                  <a:pt x="1868129" y="599767"/>
                </a:cubicBezTo>
                <a:cubicBezTo>
                  <a:pt x="1846327" y="670625"/>
                  <a:pt x="1816591" y="674645"/>
                  <a:pt x="1779639" y="717755"/>
                </a:cubicBezTo>
                <a:cubicBezTo>
                  <a:pt x="1768974" y="730197"/>
                  <a:pt x="1761730" y="745497"/>
                  <a:pt x="1750142" y="757084"/>
                </a:cubicBezTo>
                <a:cubicBezTo>
                  <a:pt x="1741786" y="765440"/>
                  <a:pt x="1720645" y="776748"/>
                  <a:pt x="1720645" y="77674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B71A0B0-CCDE-3C6A-310C-44B11563331E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CTA database (subset)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B8B79E-3AA5-089A-6204-5FEF1733A7E3}"/>
              </a:ext>
            </a:extLst>
          </p:cNvPr>
          <p:cNvGrpSpPr/>
          <p:nvPr/>
        </p:nvGrpSpPr>
        <p:grpSpPr>
          <a:xfrm>
            <a:off x="786547" y="3196947"/>
            <a:ext cx="1295400" cy="990600"/>
            <a:chOff x="5029201" y="3429000"/>
            <a:chExt cx="1295400" cy="990600"/>
          </a:xfrm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A3548A6D-43A7-CE36-2DD9-AA0DAE87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1" y="3429000"/>
              <a:ext cx="1295400" cy="990600"/>
            </a:xfrm>
            <a:prstGeom prst="flowChartMagneticDisk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B8C2FF-5BE2-B6D5-03E9-8AC25F201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1" y="3866541"/>
              <a:ext cx="1295400" cy="4007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CTA.db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F3382F-F83F-9007-15EA-F13CDE59289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3571240"/>
          <a:ext cx="5181600" cy="3058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Station_ID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Ride_Date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Type_of_Day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Num_Riders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41280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2017-12-22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2017-12-28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2017-12-02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2017-12-24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00.00.00.000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08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66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1676400"/>
          </a:xfrm>
        </p:spPr>
        <p:txBody>
          <a:bodyPr/>
          <a:lstStyle/>
          <a:p>
            <a:r>
              <a:rPr lang="en-US" dirty="0"/>
              <a:t>The closest L station is “Noyes”</a:t>
            </a:r>
          </a:p>
          <a:p>
            <a:r>
              <a:rPr lang="en-US" dirty="0"/>
              <a:t>What is the station ID?</a:t>
            </a:r>
          </a:p>
          <a:p>
            <a:pPr lvl="1"/>
            <a:r>
              <a:rPr lang="en-US" u="sng" dirty="0"/>
              <a:t>Answer</a:t>
            </a:r>
            <a:r>
              <a:rPr lang="en-US" dirty="0"/>
              <a:t>: 40400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D9E45C-5B3D-F2EB-D9A9-826DFEEDB6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9601" y="3377416"/>
            <a:ext cx="7391400" cy="678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Stations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'Noyes';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C613159-14EB-DF9D-8ED0-151D391242BA}"/>
              </a:ext>
            </a:extLst>
          </p:cNvPr>
          <p:cNvSpPr txBox="1">
            <a:spLocks/>
          </p:cNvSpPr>
          <p:nvPr/>
        </p:nvSpPr>
        <p:spPr>
          <a:xfrm>
            <a:off x="76200" y="5304503"/>
            <a:ext cx="7543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SQL language is case insensitive (select or Select or SELECT)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is case sensitive (try ‘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noyes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C8DCA-2D5B-B6F7-EB7B-A0938213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71" y="130594"/>
            <a:ext cx="223132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8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retrieving</a:t>
            </a:r>
            <a:r>
              <a:rPr lang="en-US" dirty="0"/>
              <a:t> data from a database</a:t>
            </a:r>
          </a:p>
          <a:p>
            <a:r>
              <a:rPr lang="en-US" dirty="0"/>
              <a:t>General format: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79616" y="152987"/>
            <a:ext cx="1926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4146" y="2675439"/>
            <a:ext cx="5105400" cy="30482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&lt;&lt;the data you want&gt;&gt;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&lt;&lt;table(s)&gt;&gt;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GROUP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HAVING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&lt;&lt;condition(s)&gt;&gt;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&lt;&lt;one or more fields&gt;&gt;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4772F-ACDA-4510-A061-0E430A2AE426}"/>
              </a:ext>
            </a:extLst>
          </p:cNvPr>
          <p:cNvGrpSpPr/>
          <p:nvPr/>
        </p:nvGrpSpPr>
        <p:grpSpPr>
          <a:xfrm>
            <a:off x="76200" y="3643020"/>
            <a:ext cx="1600200" cy="1636282"/>
            <a:chOff x="76200" y="3643020"/>
            <a:chExt cx="1600200" cy="1636282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C7167B-5540-4E3F-B31D-86C9B7FD7252}"/>
                </a:ext>
              </a:extLst>
            </p:cNvPr>
            <p:cNvSpPr/>
            <p:nvPr/>
          </p:nvSpPr>
          <p:spPr>
            <a:xfrm rot="10800000">
              <a:off x="1143000" y="3643020"/>
              <a:ext cx="533400" cy="1636282"/>
            </a:xfrm>
            <a:prstGeom prst="righ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84CD9-E677-4A21-9F08-E1FFA72B1EEF}"/>
                </a:ext>
              </a:extLst>
            </p:cNvPr>
            <p:cNvSpPr txBox="1"/>
            <p:nvPr/>
          </p:nvSpPr>
          <p:spPr>
            <a:xfrm>
              <a:off x="76200" y="426110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optional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B6E56C-A777-4A7A-AB9A-8BC15C48B996}"/>
              </a:ext>
            </a:extLst>
          </p:cNvPr>
          <p:cNvSpPr/>
          <p:nvPr/>
        </p:nvSpPr>
        <p:spPr>
          <a:xfrm>
            <a:off x="6357337" y="2961488"/>
            <a:ext cx="744417" cy="514290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ABBE-F4B5-45B8-A7EE-C9D66FCF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25" y="2790003"/>
            <a:ext cx="1751349" cy="1447592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01E7ED-E931-4C3B-AD2B-9FE97C680D5D}"/>
              </a:ext>
            </a:extLst>
          </p:cNvPr>
          <p:cNvSpPr/>
          <p:nvPr/>
        </p:nvSpPr>
        <p:spPr>
          <a:xfrm>
            <a:off x="7366907" y="1295400"/>
            <a:ext cx="1572984" cy="990600"/>
          </a:xfrm>
          <a:prstGeom prst="wedgeRoundRectCallout">
            <a:avLst>
              <a:gd name="adj1" fmla="val -15439"/>
              <a:gd name="adj2" fmla="val 939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*always* a table</a:t>
            </a:r>
          </a:p>
        </p:txBody>
      </p:sp>
    </p:spTree>
    <p:extLst>
      <p:ext uri="{BB962C8B-B14F-4D97-AF65-F5344CB8AC3E}">
        <p14:creationId xmlns:p14="http://schemas.microsoft.com/office/powerpoint/2010/main" val="2180887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2999"/>
            <a:ext cx="8229600" cy="838201"/>
          </a:xfrm>
        </p:spPr>
        <p:txBody>
          <a:bodyPr/>
          <a:lstStyle/>
          <a:p>
            <a:r>
              <a:rPr lang="en-US" dirty="0"/>
              <a:t>List all the L stations in alphabetical order: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2F5409-B6E6-19D4-52E3-7CEB62FD585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0600" y="2286000"/>
            <a:ext cx="4420437" cy="15324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Stations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F2D5-98BD-B2A4-B82D-6D0754E9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36" y="2251267"/>
            <a:ext cx="1953864" cy="15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5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143000"/>
            <a:ext cx="8401665" cy="1676400"/>
          </a:xfrm>
        </p:spPr>
        <p:txBody>
          <a:bodyPr/>
          <a:lstStyle/>
          <a:p>
            <a:r>
              <a:rPr lang="en-US" dirty="0"/>
              <a:t>What is avg daily ridership @ Noyes (station 40400)?</a:t>
            </a:r>
          </a:p>
          <a:p>
            <a:pPr lvl="1"/>
            <a:r>
              <a:rPr lang="en-US" u="sng" dirty="0"/>
              <a:t>Answer</a:t>
            </a:r>
            <a:r>
              <a:rPr lang="en-US" dirty="0"/>
              <a:t>: 592.793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D9E45C-5B3D-F2EB-D9A9-826DFEEDB6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9600" y="2514600"/>
            <a:ext cx="8096865" cy="92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avg( ??? )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Ridership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???;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82E1F5E-4682-DC40-09A7-174C739310B6}"/>
              </a:ext>
            </a:extLst>
          </p:cNvPr>
          <p:cNvSpPr txBox="1">
            <a:spLocks/>
          </p:cNvSpPr>
          <p:nvPr/>
        </p:nvSpPr>
        <p:spPr>
          <a:xfrm>
            <a:off x="152400" y="4953000"/>
            <a:ext cx="7086600" cy="1310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SQL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a programming language with built-in functions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round(value, places)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you want to round the answer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F5021-D329-A882-FE60-B8F4A43C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17" y="3336541"/>
            <a:ext cx="2831818" cy="1697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4D31E6-9B12-3363-0604-B7745B2585D9}"/>
              </a:ext>
            </a:extLst>
          </p:cNvPr>
          <p:cNvSpPr txBox="1"/>
          <p:nvPr/>
        </p:nvSpPr>
        <p:spPr>
          <a:xfrm>
            <a:off x="6858895" y="5024751"/>
            <a:ext cx="132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Ridership</a:t>
            </a:r>
          </a:p>
        </p:txBody>
      </p:sp>
    </p:spTree>
    <p:extLst>
      <p:ext uri="{BB962C8B-B14F-4D97-AF65-F5344CB8AC3E}">
        <p14:creationId xmlns:p14="http://schemas.microsoft.com/office/powerpoint/2010/main" val="4090427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B587B3B-F5C1-4F57-96D2-9EB5E8FC4373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D9E45C-5B3D-F2EB-D9A9-826DFEEDB6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0600" y="1828800"/>
            <a:ext cx="6172200" cy="1417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round(avg(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Ridership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40400;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'Noyes' station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05607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2438399"/>
          </a:xfrm>
        </p:spPr>
        <p:txBody>
          <a:bodyPr/>
          <a:lstStyle/>
          <a:p>
            <a:r>
              <a:rPr lang="en-US" dirty="0"/>
              <a:t>Like most languages, SQL can perform computation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What do you think this computes?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79616" y="152987"/>
            <a:ext cx="2868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575" y="3657600"/>
            <a:ext cx="9067800" cy="1109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cast((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Ridership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40400) as float) 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cast((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Ridership) as float) 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100.0;</a:t>
            </a:r>
          </a:p>
        </p:txBody>
      </p:sp>
    </p:spTree>
    <p:extLst>
      <p:ext uri="{BB962C8B-B14F-4D97-AF65-F5344CB8AC3E}">
        <p14:creationId xmlns:p14="http://schemas.microsoft.com/office/powerpoint/2010/main" val="3522140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16563-5DEC-D5C4-2787-ED13481160FE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Critical infrastructure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2843377-8943-98AB-6FEE-7A9C4BE4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514600"/>
          </a:xfrm>
        </p:spPr>
        <p:txBody>
          <a:bodyPr/>
          <a:lstStyle/>
          <a:p>
            <a:r>
              <a:rPr lang="en-US" dirty="0"/>
              <a:t>Databases are critical infrastructure</a:t>
            </a:r>
          </a:p>
          <a:p>
            <a:endParaRPr lang="en-US" dirty="0"/>
          </a:p>
          <a:p>
            <a:r>
              <a:rPr lang="en-US" dirty="0"/>
              <a:t>Most companies would go out of business if their database is lost / corrupted</a:t>
            </a:r>
          </a:p>
        </p:txBody>
      </p:sp>
      <p:sp>
        <p:nvSpPr>
          <p:cNvPr id="7" name="Magnetic Disk 8">
            <a:extLst>
              <a:ext uri="{FF2B5EF4-FFF2-40B4-BE49-F238E27FC236}">
                <a16:creationId xmlns:a16="http://schemas.microsoft.com/office/drawing/2014/main" id="{1E09F086-2A94-DC67-3A87-28038FA650FB}"/>
              </a:ext>
            </a:extLst>
          </p:cNvPr>
          <p:cNvSpPr/>
          <p:nvPr/>
        </p:nvSpPr>
        <p:spPr>
          <a:xfrm>
            <a:off x="7010400" y="1219200"/>
            <a:ext cx="1332697" cy="81569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Database</a:t>
            </a:r>
          </a:p>
        </p:txBody>
      </p:sp>
      <p:sp>
        <p:nvSpPr>
          <p:cNvPr id="23" name="Star: 12 Points 22">
            <a:extLst>
              <a:ext uri="{FF2B5EF4-FFF2-40B4-BE49-F238E27FC236}">
                <a16:creationId xmlns:a16="http://schemas.microsoft.com/office/drawing/2014/main" id="{C4171D58-A573-6D71-CDAB-697E7FCC2466}"/>
              </a:ext>
            </a:extLst>
          </p:cNvPr>
          <p:cNvSpPr/>
          <p:nvPr/>
        </p:nvSpPr>
        <p:spPr>
          <a:xfrm>
            <a:off x="7716387" y="836612"/>
            <a:ext cx="1198210" cy="534988"/>
          </a:xfrm>
          <a:prstGeom prst="star1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RDS</a:t>
            </a:r>
          </a:p>
        </p:txBody>
      </p:sp>
    </p:spTree>
    <p:extLst>
      <p:ext uri="{BB962C8B-B14F-4D97-AF65-F5344CB8AC3E}">
        <p14:creationId xmlns:p14="http://schemas.microsoft.com/office/powerpoint/2010/main" val="200395202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458200" cy="1523999"/>
          </a:xfrm>
        </p:spPr>
        <p:txBody>
          <a:bodyPr/>
          <a:lstStyle/>
          <a:p>
            <a:r>
              <a:rPr lang="en-US" dirty="0"/>
              <a:t>SQL has variables, if </a:t>
            </a:r>
            <a:r>
              <a:rPr lang="en-US" dirty="0" err="1"/>
              <a:t>stmts</a:t>
            </a:r>
            <a:r>
              <a:rPr lang="en-US" dirty="0"/>
              <a:t>, loops, functions, classes, etc.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15962"/>
            <a:ext cx="81261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is a full programming language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3A4B3-194C-4977-9111-81A5C3C955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590800"/>
            <a:ext cx="8126184" cy="19402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@total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noyes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@total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Ridership);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noyes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sum(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Num_Riders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Ridership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Station_ID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40400);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noyes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@total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100.0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93F7C47-5555-4088-B720-53182DB36CD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72164" y="4328652"/>
            <a:ext cx="5334000" cy="1263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noyes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NULL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incorrect station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noyes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@total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100.0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1394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Relational Databases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A78CAB-0221-EA54-52AD-3A2D8C76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676400"/>
            <a:ext cx="7696200" cy="38633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A1B6D9-071D-DB2D-C460-F3C760611CF6}"/>
              </a:ext>
            </a:extLst>
          </p:cNvPr>
          <p:cNvSpPr/>
          <p:nvPr/>
        </p:nvSpPr>
        <p:spPr>
          <a:xfrm>
            <a:off x="6036163" y="1524000"/>
            <a:ext cx="2438400" cy="228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2752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199" y="1225418"/>
            <a:ext cx="8229599" cy="3041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Advantages to using relational databases?</a:t>
            </a:r>
          </a:p>
          <a:p>
            <a:pPr lvl="1">
              <a:spcBef>
                <a:spcPts val="2400"/>
              </a:spcBef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Data is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structured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clean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(error-free),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well-organized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SQL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a powerful, high-level programming language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Database management systems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DBMS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are fast, efficient, and reliable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BF32-E0D7-446B-ABF2-72956293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B78ECA2-6766-460F-AA86-AE7ABE2C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2715"/>
            <a:ext cx="8229600" cy="64214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Relational databases --- pros and cons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6A854-1516-D237-18C2-FF0941C1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74680"/>
            <a:ext cx="5295607" cy="24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447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CD4EA-3FDC-6DDE-97B7-3B0176A4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8316B-85C8-C7D8-FE5F-2372162B1B5E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Disadvantages?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2EF1025-E5BA-ED88-642A-1279B0F7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2819400"/>
          </a:xfrm>
        </p:spPr>
        <p:txBody>
          <a:bodyPr/>
          <a:lstStyle/>
          <a:p>
            <a:pPr marL="227013" indent="-227013"/>
            <a:r>
              <a:rPr lang="en-US" dirty="0"/>
              <a:t>Disadvantages of relational databases?</a:t>
            </a:r>
          </a:p>
          <a:p>
            <a:pPr marL="739775" lvl="1" indent="-282575">
              <a:spcBef>
                <a:spcPts val="1800"/>
              </a:spcBef>
            </a:pPr>
            <a:r>
              <a:rPr lang="en-US" dirty="0">
                <a:latin typeface="+mn-lt"/>
              </a:rPr>
              <a:t>Database design (schema) is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rigid</a:t>
            </a:r>
            <a:r>
              <a:rPr lang="en-US" dirty="0">
                <a:latin typeface="+mn-lt"/>
              </a:rPr>
              <a:t> --- hard to evolve/change</a:t>
            </a:r>
          </a:p>
          <a:p>
            <a:pPr marL="739775" lvl="1" indent="-282575">
              <a:spcBef>
                <a:spcPts val="1800"/>
              </a:spcBef>
            </a:pPr>
            <a:r>
              <a:rPr lang="en-US" dirty="0">
                <a:latin typeface="+mn-lt"/>
              </a:rPr>
              <a:t>Data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cleaning</a:t>
            </a:r>
            <a:r>
              <a:rPr lang="en-US" dirty="0">
                <a:latin typeface="+mn-lt"/>
              </a:rPr>
              <a:t> for import is HARD</a:t>
            </a:r>
          </a:p>
          <a:p>
            <a:pPr marL="739775" lvl="1" indent="-282575">
              <a:spcBef>
                <a:spcPts val="1800"/>
              </a:spcBef>
            </a:pPr>
            <a:r>
              <a:rPr lang="en-US" dirty="0">
                <a:latin typeface="+mn-lt"/>
              </a:rPr>
              <a:t>Difficult to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scale</a:t>
            </a:r>
            <a:r>
              <a:rPr lang="en-US" dirty="0">
                <a:latin typeface="+mn-lt"/>
              </a:rPr>
              <a:t> to large amounts of data / number of users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C63DED1-DC49-4D92-236A-4A69597CF314}"/>
              </a:ext>
            </a:extLst>
          </p:cNvPr>
          <p:cNvSpPr/>
          <p:nvPr/>
        </p:nvSpPr>
        <p:spPr>
          <a:xfrm>
            <a:off x="1815391" y="3737918"/>
            <a:ext cx="5029200" cy="893426"/>
          </a:xfrm>
          <a:prstGeom prst="wedgeRoundRectCallout">
            <a:avLst>
              <a:gd name="adj1" fmla="val -31317"/>
              <a:gd name="adj2" fmla="val -10207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Databases rely on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centralized model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18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so replication is more difficult to engineer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B04A4-C918-986D-BEBA-A13B98F7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64866"/>
            <a:ext cx="4317645" cy="19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4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6340476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16563-5DEC-D5C4-2787-ED13481160FE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SQL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2843377-8943-98AB-6FEE-7A9C4BE4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55" y="1143000"/>
            <a:ext cx="8370890" cy="1981200"/>
          </a:xfrm>
        </p:spPr>
        <p:txBody>
          <a:bodyPr/>
          <a:lstStyle/>
          <a:p>
            <a:r>
              <a:rPr lang="en-US" sz="2400" dirty="0"/>
              <a:t>Structured Query Language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language of relational databases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One of the most important programming languages you need to know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79251-66BE-0C38-59C2-E5C771D16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16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68965-B12D-C029-DC4E-319F95BAADB8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SQL still relevant?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79B1B-C863-CBDE-FD03-C7C69B78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6" y="1295400"/>
            <a:ext cx="5744234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9EFC8-7661-17A9-56E6-DF7C85B0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5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90F07E8-B1D1-7F1E-BFB9-DF526D0C69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8" y="3567299"/>
            <a:ext cx="5181602" cy="29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92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82296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 Programming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9600" y="1524000"/>
            <a:ext cx="7086600" cy="1219200"/>
          </a:xfrm>
          <a:prstGeom prst="wedgeRoundRectCallout">
            <a:avLst>
              <a:gd name="adj1" fmla="val -14306"/>
              <a:gd name="adj2" fmla="val -91883"/>
              <a:gd name="adj3" fmla="val 16667"/>
            </a:avLst>
          </a:prstGeom>
          <a:solidFill>
            <a:srgbClr val="92FF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declarative programming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a paradigm where you express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want, but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how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— you let the system decide how best to do things.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F36E3D-7767-4C74-BA6E-DF77E803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392269"/>
            <a:ext cx="8229600" cy="79873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*THE* </a:t>
            </a:r>
            <a:r>
              <a:rPr lang="en-US" dirty="0"/>
              <a:t>best example of declarative programming?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7882D-1BCD-467A-8EF1-A75270F9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40" y="4262128"/>
            <a:ext cx="2433920" cy="2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9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68965-B12D-C029-DC4E-319F95BAADB8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67185F-62F0-9DDA-0067-444D1388856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19403" y="1674314"/>
            <a:ext cx="5562600" cy="11349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9525" marR="0" lvl="0" indent="-9525" algn="l" defTabSz="960438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SELECT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Title,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PubDate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FROM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Books </a:t>
            </a:r>
          </a:p>
          <a:p>
            <a:pPr marL="9525" marR="0" lvl="0" indent="-9525" algn="l" defTabSz="960438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WHERE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Author = 'Stephen King'</a:t>
            </a:r>
          </a:p>
          <a:p>
            <a:pPr marL="9525" marR="0" lvl="0" indent="-9525" algn="l" defTabSz="960438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ORDER BY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PubDate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DESC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Title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ASC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525" marR="0" lvl="0" indent="-9525" algn="l" defTabSz="960438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994D33-AAE3-3F28-76C7-39A4D370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37648"/>
              </p:ext>
            </p:extLst>
          </p:nvPr>
        </p:nvGraphicFramePr>
        <p:xfrm>
          <a:off x="1828800" y="3662680"/>
          <a:ext cx="2971800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PubDate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"Doctor Sleep"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"Revival:  A Novel"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"Under the Dome: </a:t>
                      </a:r>
                      <a:r>
                        <a:rPr lang="en-US" sz="1400" baseline="0" dirty="0"/>
                        <a:t> Part 2"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"</a:t>
                      </a:r>
                      <a:r>
                        <a:rPr lang="en-US" sz="1400" dirty="0" err="1"/>
                        <a:t>Joyland</a:t>
                      </a:r>
                      <a:r>
                        <a:rPr lang="en-US" sz="14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"Salem's Lot"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"Under the Dome"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FA3DB8-B2BD-6BCA-1649-7299D1BE5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40" y="920523"/>
            <a:ext cx="1534160" cy="1534160"/>
          </a:xfrm>
          <a:prstGeom prst="rect">
            <a:avLst/>
          </a:prstGeom>
        </p:spPr>
      </p:pic>
      <p:sp>
        <p:nvSpPr>
          <p:cNvPr id="6" name="Down Arrow 8">
            <a:extLst>
              <a:ext uri="{FF2B5EF4-FFF2-40B4-BE49-F238E27FC236}">
                <a16:creationId xmlns:a16="http://schemas.microsoft.com/office/drawing/2014/main" id="{A05ECD19-202D-432A-3082-4838D36649D9}"/>
              </a:ext>
            </a:extLst>
          </p:cNvPr>
          <p:cNvSpPr/>
          <p:nvPr/>
        </p:nvSpPr>
        <p:spPr>
          <a:xfrm>
            <a:off x="3086100" y="2743200"/>
            <a:ext cx="457200" cy="767080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D1464BDF-6792-482C-DD8B-929893D9C95B}"/>
              </a:ext>
            </a:extLst>
          </p:cNvPr>
          <p:cNvSpPr/>
          <p:nvPr/>
        </p:nvSpPr>
        <p:spPr bwMode="auto">
          <a:xfrm>
            <a:off x="5699760" y="4048760"/>
            <a:ext cx="2819400" cy="2307590"/>
          </a:xfrm>
          <a:prstGeom prst="wedgeRoundRectCallout">
            <a:avLst>
              <a:gd name="adj1" fmla="val -58370"/>
              <a:gd name="adj2" fmla="val -10933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Normally we would have to handle the details of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 format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structure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searching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algorithm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 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sorting algorithm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9747C0B-DCDD-EE94-FDEB-F178739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122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1010</Words>
  <Application>Microsoft Office PowerPoint</Application>
  <PresentationFormat>On-screen Show (4:3)</PresentationFormat>
  <Paragraphs>211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Garamond</vt:lpstr>
      <vt:lpstr>Myriad Pro</vt:lpstr>
      <vt:lpstr>Times New Roman</vt:lpstr>
      <vt:lpstr>Office Theme</vt:lpstr>
      <vt:lpstr>1_Office Theme</vt:lpstr>
      <vt:lpstr>2_Office Theme</vt:lpstr>
      <vt:lpstr>3_Office Theme</vt:lpstr>
      <vt:lpstr>4_Office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1356</cp:revision>
  <cp:lastPrinted>2024-09-29T23:58:17Z</cp:lastPrinted>
  <dcterms:created xsi:type="dcterms:W3CDTF">2013-01-13T00:19:11Z</dcterms:created>
  <dcterms:modified xsi:type="dcterms:W3CDTF">2024-09-30T00:24:41Z</dcterms:modified>
</cp:coreProperties>
</file>