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59" r:id="rId4"/>
    <p:sldMasterId id="2147483661" r:id="rId5"/>
    <p:sldMasterId id="2147483663" r:id="rId6"/>
  </p:sldMasterIdLst>
  <p:notesMasterIdLst>
    <p:notesMasterId r:id="rId27"/>
  </p:notesMasterIdLst>
  <p:handoutMasterIdLst>
    <p:handoutMasterId r:id="rId28"/>
  </p:handoutMasterIdLst>
  <p:sldIdLst>
    <p:sldId id="915" r:id="rId7"/>
    <p:sldId id="458" r:id="rId8"/>
    <p:sldId id="620" r:id="rId9"/>
    <p:sldId id="653" r:id="rId10"/>
    <p:sldId id="456" r:id="rId11"/>
    <p:sldId id="888" r:id="rId12"/>
    <p:sldId id="887" r:id="rId13"/>
    <p:sldId id="909" r:id="rId14"/>
    <p:sldId id="654" r:id="rId15"/>
    <p:sldId id="656" r:id="rId16"/>
    <p:sldId id="650" r:id="rId17"/>
    <p:sldId id="910" r:id="rId18"/>
    <p:sldId id="648" r:id="rId19"/>
    <p:sldId id="506" r:id="rId20"/>
    <p:sldId id="651" r:id="rId21"/>
    <p:sldId id="505" r:id="rId22"/>
    <p:sldId id="965" r:id="rId23"/>
    <p:sldId id="682" r:id="rId24"/>
    <p:sldId id="685" r:id="rId25"/>
    <p:sldId id="964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E4E8EC"/>
    <a:srgbClr val="008000"/>
    <a:srgbClr val="98FB98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84697" autoAdjust="0"/>
  </p:normalViewPr>
  <p:slideViewPr>
    <p:cSldViewPr>
      <p:cViewPr varScale="1">
        <p:scale>
          <a:sx n="79" d="100"/>
          <a:sy n="79" d="100"/>
        </p:scale>
        <p:origin x="98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7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row with E disappears in the joined data…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0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3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www.codeproject.com</a:t>
            </a:r>
            <a:r>
              <a:rPr lang="en-US" dirty="0"/>
              <a:t>/Articles/33052/Visual-Representation-of-SQL-Joins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147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Station_Name</a:t>
            </a:r>
            <a:endParaRPr lang="en-US" dirty="0"/>
          </a:p>
          <a:p>
            <a:r>
              <a:rPr lang="en-US" dirty="0"/>
              <a:t>From   Stations</a:t>
            </a:r>
          </a:p>
          <a:p>
            <a:r>
              <a:rPr lang="en-US" dirty="0"/>
              <a:t>Left Join Stops   </a:t>
            </a:r>
          </a:p>
          <a:p>
            <a:r>
              <a:rPr lang="en-US" dirty="0"/>
              <a:t>On   </a:t>
            </a:r>
            <a:r>
              <a:rPr lang="en-US" dirty="0" err="1"/>
              <a:t>Stations.Station_ID</a:t>
            </a:r>
            <a:r>
              <a:rPr lang="en-US" dirty="0"/>
              <a:t> = </a:t>
            </a:r>
            <a:r>
              <a:rPr lang="en-US" dirty="0" err="1"/>
              <a:t>Stops.Station_ID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Stops.Station_ID</a:t>
            </a:r>
            <a:r>
              <a:rPr lang="en-US" dirty="0"/>
              <a:t> IS NULL</a:t>
            </a:r>
          </a:p>
          <a:p>
            <a:r>
              <a:rPr lang="en-US" dirty="0"/>
              <a:t>Order by </a:t>
            </a:r>
            <a:r>
              <a:rPr lang="en-US" dirty="0" err="1"/>
              <a:t>Station_Name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156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9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9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86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31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CTA.db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"** Top-10 Busiest Stations **";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'%,d'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Ridership</a:t>
            </a:r>
          </a:p>
          <a:p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Stations.Station_ID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Ridership.Station_ID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Ridership.Station_ID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39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commas in the output with SQLITE, you need to use </a:t>
            </a:r>
            <a:r>
              <a:rPr lang="en-US" dirty="0" err="1"/>
              <a:t>printf</a:t>
            </a:r>
            <a:r>
              <a:rPr lang="en-US" dirty="0"/>
              <a:t>, as in</a:t>
            </a:r>
          </a:p>
          <a:p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'%,d'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34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941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38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9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992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34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7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38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More with SQL Select queries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Select queries, part 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Grouping data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Joining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78AEB7B-CD59-4CD3-83F7-C6899C5C1327}"/>
              </a:ext>
            </a:extLst>
          </p:cNvPr>
          <p:cNvGrpSpPr/>
          <p:nvPr/>
        </p:nvGrpSpPr>
        <p:grpSpPr>
          <a:xfrm>
            <a:off x="152400" y="1371600"/>
            <a:ext cx="5282674" cy="3292142"/>
            <a:chOff x="381000" y="2658939"/>
            <a:chExt cx="5282674" cy="3292142"/>
          </a:xfrm>
        </p:grpSpPr>
        <p:sp>
          <p:nvSpPr>
            <p:cNvPr id="15" name="Rectangle 14"/>
            <p:cNvSpPr/>
            <p:nvPr/>
          </p:nvSpPr>
          <p:spPr>
            <a:xfrm>
              <a:off x="381000" y="2658939"/>
              <a:ext cx="2427439" cy="32921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759" y="2846971"/>
              <a:ext cx="4871626" cy="291607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14520" y="4515367"/>
              <a:ext cx="254000" cy="2462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5BB45E-A78D-42B1-B662-6E5399C42CBD}"/>
                </a:ext>
              </a:extLst>
            </p:cNvPr>
            <p:cNvSpPr/>
            <p:nvPr/>
          </p:nvSpPr>
          <p:spPr>
            <a:xfrm>
              <a:off x="2865969" y="2846971"/>
              <a:ext cx="2797705" cy="21060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E03615-D85A-46E2-AAB0-3059ECE7AC0F}"/>
              </a:ext>
            </a:extLst>
          </p:cNvPr>
          <p:cNvSpPr txBox="1"/>
          <p:nvPr/>
        </p:nvSpPr>
        <p:spPr>
          <a:xfrm>
            <a:off x="457200" y="157935"/>
            <a:ext cx="2743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506DD674-E763-457E-B19D-865C89429034}"/>
              </a:ext>
            </a:extLst>
          </p:cNvPr>
          <p:cNvSpPr/>
          <p:nvPr/>
        </p:nvSpPr>
        <p:spPr>
          <a:xfrm>
            <a:off x="2310618" y="2921984"/>
            <a:ext cx="1114236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E147571-F944-44C6-ADBE-295D37ACD34B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140316"/>
          <a:ext cx="2179884" cy="2077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628">
                  <a:extLst>
                    <a:ext uri="{9D8B030D-6E8A-4147-A177-3AD203B41FA5}">
                      <a16:colId xmlns:a16="http://schemas.microsoft.com/office/drawing/2014/main" val="2248350417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3334111251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568480608"/>
                    </a:ext>
                  </a:extLst>
                </a:gridCol>
              </a:tblGrid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67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06662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9188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63835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34114"/>
                  </a:ext>
                </a:extLst>
              </a:tr>
              <a:tr h="315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370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FD8985-3F5E-4810-AB8B-2668312A7E3D}"/>
              </a:ext>
            </a:extLst>
          </p:cNvPr>
          <p:cNvSpPr txBox="1"/>
          <p:nvPr/>
        </p:nvSpPr>
        <p:spPr>
          <a:xfrm>
            <a:off x="2554754" y="3474249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4CA196-C61B-4848-A355-60D4B04B0A54}"/>
              </a:ext>
            </a:extLst>
          </p:cNvPr>
          <p:cNvSpPr txBox="1"/>
          <p:nvPr/>
        </p:nvSpPr>
        <p:spPr>
          <a:xfrm>
            <a:off x="5656389" y="348099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groupby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BEFDC987-CECD-4301-AB68-A1A151AE56CC}"/>
              </a:ext>
            </a:extLst>
          </p:cNvPr>
          <p:cNvGraphicFramePr>
            <a:graphicFrameLocks noGrp="1"/>
          </p:cNvGraphicFramePr>
          <p:nvPr/>
        </p:nvGraphicFramePr>
        <p:xfrm>
          <a:off x="6802480" y="2140316"/>
          <a:ext cx="2179884" cy="2090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628">
                  <a:extLst>
                    <a:ext uri="{9D8B030D-6E8A-4147-A177-3AD203B41FA5}">
                      <a16:colId xmlns:a16="http://schemas.microsoft.com/office/drawing/2014/main" val="2248350417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3334111251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568480608"/>
                    </a:ext>
                  </a:extLst>
                </a:gridCol>
              </a:tblGrid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67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6206662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730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49188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63835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934114"/>
                  </a:ext>
                </a:extLst>
              </a:tr>
            </a:tbl>
          </a:graphicData>
        </a:graphic>
      </p:graphicFrame>
      <p:sp>
        <p:nvSpPr>
          <p:cNvPr id="28" name="Right Arrow 9">
            <a:extLst>
              <a:ext uri="{FF2B5EF4-FFF2-40B4-BE49-F238E27FC236}">
                <a16:creationId xmlns:a16="http://schemas.microsoft.com/office/drawing/2014/main" id="{D913D9EC-1C7F-4EA6-87C6-CB08167182B5}"/>
              </a:ext>
            </a:extLst>
          </p:cNvPr>
          <p:cNvSpPr/>
          <p:nvPr/>
        </p:nvSpPr>
        <p:spPr>
          <a:xfrm>
            <a:off x="5543089" y="2916325"/>
            <a:ext cx="1184178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71F3D-E963-538D-FEEE-938777D9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1160"/>
            <a:ext cx="4466898" cy="1775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23169-7105-0CA9-3563-E93468F44C24}"/>
              </a:ext>
            </a:extLst>
          </p:cNvPr>
          <p:cNvSpPr txBox="1"/>
          <p:nvPr/>
        </p:nvSpPr>
        <p:spPr>
          <a:xfrm>
            <a:off x="296253" y="622773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select()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C2C270A-4200-39A6-0B79-035F6B3D256E}"/>
              </a:ext>
            </a:extLst>
          </p:cNvPr>
          <p:cNvGraphicFramePr>
            <a:graphicFrameLocks noGrp="1"/>
          </p:cNvGraphicFramePr>
          <p:nvPr/>
        </p:nvGraphicFramePr>
        <p:xfrm>
          <a:off x="1442344" y="4887055"/>
          <a:ext cx="1453256" cy="17423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628">
                  <a:extLst>
                    <a:ext uri="{9D8B030D-6E8A-4147-A177-3AD203B41FA5}">
                      <a16:colId xmlns:a16="http://schemas.microsoft.com/office/drawing/2014/main" val="3334111251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568480608"/>
                    </a:ext>
                  </a:extLst>
                </a:gridCol>
              </a:tblGrid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67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49188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6728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63835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934114"/>
                  </a:ext>
                </a:extLst>
              </a:tr>
            </a:tbl>
          </a:graphicData>
        </a:graphic>
      </p:graphicFrame>
      <p:sp>
        <p:nvSpPr>
          <p:cNvPr id="9" name="Right Arrow 9">
            <a:extLst>
              <a:ext uri="{FF2B5EF4-FFF2-40B4-BE49-F238E27FC236}">
                <a16:creationId xmlns:a16="http://schemas.microsoft.com/office/drawing/2014/main" id="{9DD2EE36-49C6-9B74-32AA-F667B5B029E5}"/>
              </a:ext>
            </a:extLst>
          </p:cNvPr>
          <p:cNvSpPr/>
          <p:nvPr/>
        </p:nvSpPr>
        <p:spPr>
          <a:xfrm>
            <a:off x="182953" y="5663064"/>
            <a:ext cx="1184178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83A3A-A8A4-68A3-E09E-554C402AD071}"/>
              </a:ext>
            </a:extLst>
          </p:cNvPr>
          <p:cNvSpPr txBox="1"/>
          <p:nvPr/>
        </p:nvSpPr>
        <p:spPr>
          <a:xfrm>
            <a:off x="3115653" y="6227734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having()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60F69ED-485F-B820-1B1B-E829708CF8A4}"/>
              </a:ext>
            </a:extLst>
          </p:cNvPr>
          <p:cNvGraphicFramePr>
            <a:graphicFrameLocks noGrp="1"/>
          </p:cNvGraphicFramePr>
          <p:nvPr/>
        </p:nvGraphicFramePr>
        <p:xfrm>
          <a:off x="4312920" y="5545119"/>
          <a:ext cx="1453256" cy="696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628">
                  <a:extLst>
                    <a:ext uri="{9D8B030D-6E8A-4147-A177-3AD203B41FA5}">
                      <a16:colId xmlns:a16="http://schemas.microsoft.com/office/drawing/2014/main" val="3334111251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568480608"/>
                    </a:ext>
                  </a:extLst>
                </a:gridCol>
              </a:tblGrid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67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049188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4112A649-0CFF-A7E4-2F69-76ECF8926D8F}"/>
              </a:ext>
            </a:extLst>
          </p:cNvPr>
          <p:cNvSpPr/>
          <p:nvPr/>
        </p:nvSpPr>
        <p:spPr>
          <a:xfrm>
            <a:off x="3002353" y="5663064"/>
            <a:ext cx="1184178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27D38283-CF87-9EC5-2697-AC5220B6D9CE}"/>
              </a:ext>
            </a:extLst>
          </p:cNvPr>
          <p:cNvSpPr/>
          <p:nvPr/>
        </p:nvSpPr>
        <p:spPr>
          <a:xfrm>
            <a:off x="5963682" y="5663064"/>
            <a:ext cx="1114236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2CBF0-541F-7D5D-8174-B217B54D338D}"/>
              </a:ext>
            </a:extLst>
          </p:cNvPr>
          <p:cNvSpPr txBox="1"/>
          <p:nvPr/>
        </p:nvSpPr>
        <p:spPr>
          <a:xfrm>
            <a:off x="5943600" y="6208372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orderby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40C0FFB7-F341-EEA2-EC1A-1C9B09B78016}"/>
              </a:ext>
            </a:extLst>
          </p:cNvPr>
          <p:cNvGraphicFramePr>
            <a:graphicFrameLocks noGrp="1"/>
          </p:cNvGraphicFramePr>
          <p:nvPr/>
        </p:nvGraphicFramePr>
        <p:xfrm>
          <a:off x="7233544" y="5545119"/>
          <a:ext cx="1453256" cy="696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628">
                  <a:extLst>
                    <a:ext uri="{9D8B030D-6E8A-4147-A177-3AD203B41FA5}">
                      <a16:colId xmlns:a16="http://schemas.microsoft.com/office/drawing/2014/main" val="3334111251"/>
                    </a:ext>
                  </a:extLst>
                </a:gridCol>
                <a:gridCol w="726628">
                  <a:extLst>
                    <a:ext uri="{9D8B030D-6E8A-4147-A177-3AD203B41FA5}">
                      <a16:colId xmlns:a16="http://schemas.microsoft.com/office/drawing/2014/main" val="568480608"/>
                    </a:ext>
                  </a:extLst>
                </a:gridCol>
              </a:tblGrid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67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0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74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  <p:bldP spid="26" grpId="0"/>
      <p:bldP spid="28" grpId="0" animBg="1"/>
      <p:bldP spid="3" grpId="0"/>
      <p:bldP spid="9" grpId="0" animBg="1"/>
      <p:bldP spid="11" grpId="0"/>
      <p:bldP spid="16" grpId="0" animBg="1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dirty="0"/>
              <a:t>Joins are used to efficiently merge tables together</a:t>
            </a:r>
          </a:p>
          <a:p>
            <a:pPr lvl="1"/>
            <a:r>
              <a:rPr lang="en-US" dirty="0"/>
              <a:t>When we need data from both…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793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0CA49E2-307C-4284-92EB-26415747E34E}"/>
              </a:ext>
            </a:extLst>
          </p:cNvPr>
          <p:cNvSpPr/>
          <p:nvPr/>
        </p:nvSpPr>
        <p:spPr>
          <a:xfrm>
            <a:off x="5232400" y="2286000"/>
            <a:ext cx="3838779" cy="1274689"/>
          </a:xfrm>
          <a:prstGeom prst="wedgeRoundRectCallout">
            <a:avLst>
              <a:gd name="adj1" fmla="val -46818"/>
              <a:gd name="adj2" fmla="val 1139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we want top-10 stations in terms of ridership,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Name not Station ID…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1C966-ADE9-4DD0-B18E-9D37908D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38" y="3761543"/>
            <a:ext cx="2580962" cy="21786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4369B1-E975-4619-11BB-E0C15E083E46}"/>
              </a:ext>
            </a:extLst>
          </p:cNvPr>
          <p:cNvGrpSpPr/>
          <p:nvPr/>
        </p:nvGrpSpPr>
        <p:grpSpPr>
          <a:xfrm>
            <a:off x="15933" y="3480518"/>
            <a:ext cx="5441478" cy="3107625"/>
            <a:chOff x="15933" y="3480518"/>
            <a:chExt cx="5441478" cy="3107625"/>
          </a:xfrm>
        </p:grpSpPr>
        <p:pic>
          <p:nvPicPr>
            <p:cNvPr id="7" name="Picture 2" descr="Maps - CTA">
              <a:extLst>
                <a:ext uri="{FF2B5EF4-FFF2-40B4-BE49-F238E27FC236}">
                  <a16:creationId xmlns:a16="http://schemas.microsoft.com/office/drawing/2014/main" id="{6913CF55-A193-C908-02B2-5389F747D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3" y="3480518"/>
              <a:ext cx="2079823" cy="26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C0A92A-41C3-8520-F572-370BB04B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789" y="3643539"/>
              <a:ext cx="4256622" cy="2944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303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793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Top-10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1C966-ADE9-4DD0-B18E-9D37908D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148353"/>
            <a:ext cx="2580962" cy="21786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4369B1-E975-4619-11BB-E0C15E083E46}"/>
              </a:ext>
            </a:extLst>
          </p:cNvPr>
          <p:cNvGrpSpPr/>
          <p:nvPr/>
        </p:nvGrpSpPr>
        <p:grpSpPr>
          <a:xfrm>
            <a:off x="0" y="914401"/>
            <a:ext cx="4724400" cy="2514600"/>
            <a:chOff x="15933" y="3480518"/>
            <a:chExt cx="5441478" cy="3107625"/>
          </a:xfrm>
        </p:grpSpPr>
        <p:pic>
          <p:nvPicPr>
            <p:cNvPr id="7" name="Picture 2" descr="Maps - CTA">
              <a:extLst>
                <a:ext uri="{FF2B5EF4-FFF2-40B4-BE49-F238E27FC236}">
                  <a16:creationId xmlns:a16="http://schemas.microsoft.com/office/drawing/2014/main" id="{6913CF55-A193-C908-02B2-5389F747D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3" y="3480518"/>
              <a:ext cx="2079823" cy="26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C0A92A-41C3-8520-F572-370BB04B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789" y="3643539"/>
              <a:ext cx="4256622" cy="2944604"/>
            </a:xfrm>
            <a:prstGeom prst="rect">
              <a:avLst/>
            </a:prstGeom>
          </p:spPr>
        </p:pic>
      </p:grpSp>
      <p:sp>
        <p:nvSpPr>
          <p:cNvPr id="11" name="Right Arrow 9">
            <a:extLst>
              <a:ext uri="{FF2B5EF4-FFF2-40B4-BE49-F238E27FC236}">
                <a16:creationId xmlns:a16="http://schemas.microsoft.com/office/drawing/2014/main" id="{DA66DB76-C279-0747-EFC4-DCE78BCD9BF9}"/>
              </a:ext>
            </a:extLst>
          </p:cNvPr>
          <p:cNvSpPr/>
          <p:nvPr/>
        </p:nvSpPr>
        <p:spPr>
          <a:xfrm>
            <a:off x="4955944" y="1828800"/>
            <a:ext cx="878032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E046F1-B4CF-F997-8F42-0B4FC1EA46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21034" y="3834644"/>
            <a:ext cx="8143562" cy="2401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select "** Top-10 Busiest Stations **";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Stations</a:t>
            </a:r>
          </a:p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Ridership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Stations.Station_ID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Ridership.Station_ID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Stations.Station_ID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Num_Riders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9340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79616" y="152987"/>
            <a:ext cx="1926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88840" y="1371600"/>
            <a:ext cx="5105400" cy="34791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&lt;&lt;the data you want&gt;&gt;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&lt;&lt;table(s)&gt;&gt;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&lt;&lt;other table(s)&gt;&gt;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&lt;&lt;conditions(s)&gt;&gt;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B3779D19-9E6A-4C7F-9AAC-237BCA456E02}"/>
              </a:ext>
            </a:extLst>
          </p:cNvPr>
          <p:cNvSpPr/>
          <p:nvPr/>
        </p:nvSpPr>
        <p:spPr>
          <a:xfrm>
            <a:off x="1371600" y="2246744"/>
            <a:ext cx="6096000" cy="44451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6150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6C88C-B3EE-460C-9418-842CA916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7067007" cy="2007345"/>
          </a:xfrm>
        </p:spPr>
        <p:txBody>
          <a:bodyPr/>
          <a:lstStyle/>
          <a:p>
            <a:r>
              <a:rPr lang="en-US" u="sng" dirty="0"/>
              <a:t>By default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join</a:t>
            </a:r>
            <a:r>
              <a:rPr lang="en-US" dirty="0"/>
              <a:t> performs cartesian product</a:t>
            </a:r>
          </a:p>
          <a:p>
            <a:pPr lvl="1"/>
            <a:r>
              <a:rPr lang="en-US" dirty="0"/>
              <a:t>All possible combinations</a:t>
            </a:r>
          </a:p>
          <a:p>
            <a:pPr lvl="1"/>
            <a:r>
              <a:rPr lang="en-US" dirty="0"/>
              <a:t>i.e. combines each row in left table with </a:t>
            </a:r>
            <a:br>
              <a:rPr lang="en-US" dirty="0"/>
            </a:br>
            <a:r>
              <a:rPr lang="en-US" dirty="0"/>
              <a:t>each row in right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DCE-F20E-438B-A8D7-119DBC6D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700" y="6324600"/>
            <a:ext cx="393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DFF5B-B790-4CDE-B746-EC64153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06220"/>
            <a:ext cx="3729044" cy="23135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70B8BA-C079-4568-836A-F106870E0340}"/>
              </a:ext>
            </a:extLst>
          </p:cNvPr>
          <p:cNvSpPr/>
          <p:nvPr/>
        </p:nvSpPr>
        <p:spPr>
          <a:xfrm>
            <a:off x="5029200" y="3948276"/>
            <a:ext cx="1524000" cy="53340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EE2825-1F45-4605-8B41-8FE2795D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00552"/>
            <a:ext cx="2247609" cy="482884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2A1C07-7A88-43DC-9D9A-7341B5B58C35}"/>
              </a:ext>
            </a:extLst>
          </p:cNvPr>
          <p:cNvSpPr txBox="1"/>
          <p:nvPr/>
        </p:nvSpPr>
        <p:spPr>
          <a:xfrm>
            <a:off x="1143000" y="2286000"/>
            <a:ext cx="3124200" cy="101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Table2;</a:t>
            </a:r>
          </a:p>
        </p:txBody>
      </p:sp>
    </p:spTree>
    <p:extLst>
      <p:ext uri="{BB962C8B-B14F-4D97-AF65-F5344CB8AC3E}">
        <p14:creationId xmlns:p14="http://schemas.microsoft.com/office/powerpoint/2010/main" val="1448810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DCE-F20E-438B-A8D7-119DBC6D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700" y="6324600"/>
            <a:ext cx="393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A1C07-7A88-43DC-9D9A-7341B5B58C35}"/>
              </a:ext>
            </a:extLst>
          </p:cNvPr>
          <p:cNvSpPr txBox="1"/>
          <p:nvPr/>
        </p:nvSpPr>
        <p:spPr>
          <a:xfrm>
            <a:off x="533400" y="1676400"/>
            <a:ext cx="3124200" cy="132343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Table2;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lease don't do it - Crying Baby | Meme Generator">
            <a:extLst>
              <a:ext uri="{FF2B5EF4-FFF2-40B4-BE49-F238E27FC236}">
                <a16:creationId xmlns:a16="http://schemas.microsoft.com/office/drawing/2014/main" id="{91CA0C4A-C06D-4FF3-A1E1-B224516E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3781425" cy="44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39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1"/>
            <a:ext cx="8458200" cy="2076001"/>
          </a:xfrm>
        </p:spPr>
        <p:txBody>
          <a:bodyPr/>
          <a:lstStyle/>
          <a:p>
            <a:pPr lvl="1">
              <a:spcBef>
                <a:spcPts val="2400"/>
              </a:spcBef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b="1" dirty="0">
                <a:solidFill>
                  <a:srgbClr val="0000FF"/>
                </a:solidFill>
              </a:rPr>
              <a:t>Join  == Inner Join </a:t>
            </a:r>
            <a:r>
              <a:rPr lang="en-US" sz="2400" dirty="0"/>
              <a:t>==  intersection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FF"/>
                </a:solidFill>
              </a:rPr>
              <a:t>Inner join  </a:t>
            </a:r>
            <a:r>
              <a:rPr lang="en-US" sz="2400" dirty="0"/>
              <a:t>=&gt;  each row in left with </a:t>
            </a:r>
            <a:r>
              <a:rPr lang="en-US" sz="2400" u="sng" dirty="0"/>
              <a:t>matching</a:t>
            </a:r>
            <a:r>
              <a:rPr lang="en-US" sz="2400" dirty="0"/>
              <a:t> row in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79633"/>
            <a:ext cx="609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84280" y="190500"/>
            <a:ext cx="3391724" cy="5333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5AAC1E-0995-4314-837C-6019537307F4}"/>
              </a:ext>
            </a:extLst>
          </p:cNvPr>
          <p:cNvGrpSpPr/>
          <p:nvPr/>
        </p:nvGrpSpPr>
        <p:grpSpPr>
          <a:xfrm>
            <a:off x="1066800" y="2853011"/>
            <a:ext cx="2826326" cy="838200"/>
            <a:chOff x="477720" y="4572000"/>
            <a:chExt cx="2826326" cy="8382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FCFB86-81E4-472D-90FD-28043E8874EF}"/>
                </a:ext>
              </a:extLst>
            </p:cNvPr>
            <p:cNvSpPr/>
            <p:nvPr/>
          </p:nvSpPr>
          <p:spPr>
            <a:xfrm>
              <a:off x="477720" y="4572000"/>
              <a:ext cx="1645720" cy="8382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Table1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F9F857-92FF-4063-8189-456FF1E1FC2F}"/>
                </a:ext>
              </a:extLst>
            </p:cNvPr>
            <p:cNvSpPr/>
            <p:nvPr/>
          </p:nvSpPr>
          <p:spPr>
            <a:xfrm>
              <a:off x="1752600" y="4572000"/>
              <a:ext cx="1551446" cy="8382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Table2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60AD20-6450-4355-B377-F4B82D69B1C0}"/>
                </a:ext>
              </a:extLst>
            </p:cNvPr>
            <p:cNvSpPr/>
            <p:nvPr/>
          </p:nvSpPr>
          <p:spPr>
            <a:xfrm>
              <a:off x="1732280" y="4724400"/>
              <a:ext cx="370840" cy="5334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CFB9F-C321-448D-8D09-FE3343C4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87220"/>
            <a:ext cx="3729044" cy="23135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89180A-0149-4D0D-9542-D600A8B085EB}"/>
              </a:ext>
            </a:extLst>
          </p:cNvPr>
          <p:cNvCxnSpPr/>
          <p:nvPr/>
        </p:nvCxnSpPr>
        <p:spPr>
          <a:xfrm>
            <a:off x="2486096" y="3348230"/>
            <a:ext cx="181630" cy="89139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B5B533-283C-4003-AA02-C6BFAED827D1}"/>
              </a:ext>
            </a:extLst>
          </p:cNvPr>
          <p:cNvSpPr/>
          <p:nvPr/>
        </p:nvSpPr>
        <p:spPr>
          <a:xfrm>
            <a:off x="1610591" y="4489002"/>
            <a:ext cx="533400" cy="1752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1A8B1-CAA4-443C-BBAC-1BC46D4A0632}"/>
              </a:ext>
            </a:extLst>
          </p:cNvPr>
          <p:cNvSpPr/>
          <p:nvPr/>
        </p:nvSpPr>
        <p:spPr>
          <a:xfrm>
            <a:off x="3676004" y="4483509"/>
            <a:ext cx="383378" cy="12246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4D00F47-22EC-4584-AF1E-62A96140A091}"/>
              </a:ext>
            </a:extLst>
          </p:cNvPr>
          <p:cNvSpPr/>
          <p:nvPr/>
        </p:nvSpPr>
        <p:spPr>
          <a:xfrm>
            <a:off x="4876800" y="4906073"/>
            <a:ext cx="990600" cy="53340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88037B-5E36-4B38-8C35-F86DDCB97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3" y="4239620"/>
            <a:ext cx="2514600" cy="186630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CCAB8B-DE83-48E6-B7C6-C39041B9CBD6}"/>
              </a:ext>
            </a:extLst>
          </p:cNvPr>
          <p:cNvSpPr txBox="1"/>
          <p:nvPr/>
        </p:nvSpPr>
        <p:spPr>
          <a:xfrm>
            <a:off x="5181600" y="228600"/>
            <a:ext cx="3515175" cy="101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Table2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Table1.ID = Table2.ID;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43DA77B-68FB-4C64-A0EE-C239D1B78CA2}"/>
              </a:ext>
            </a:extLst>
          </p:cNvPr>
          <p:cNvSpPr/>
          <p:nvPr/>
        </p:nvSpPr>
        <p:spPr>
          <a:xfrm>
            <a:off x="5842000" y="2815836"/>
            <a:ext cx="3149600" cy="747156"/>
          </a:xfrm>
          <a:prstGeom prst="wedgeRoundRectCallout">
            <a:avLst>
              <a:gd name="adj1" fmla="val -24824"/>
              <a:gd name="adj2" fmla="val 11271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Beware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you get multiple matches, or none</a:t>
            </a: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5897DA6D-4FF6-42BE-BB3B-4D713151FBAA}"/>
              </a:ext>
            </a:extLst>
          </p:cNvPr>
          <p:cNvSpPr/>
          <p:nvPr/>
        </p:nvSpPr>
        <p:spPr>
          <a:xfrm>
            <a:off x="4996090" y="523013"/>
            <a:ext cx="3967801" cy="53339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46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5105400" cy="1905000"/>
          </a:xfrm>
        </p:spPr>
        <p:txBody>
          <a:bodyPr/>
          <a:lstStyle/>
          <a:p>
            <a:r>
              <a:rPr lang="en-US" dirty="0"/>
              <a:t>What is the total # of riders through each station on weekdays, with station names not ids?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44958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2E8D6-57C9-6705-B6F1-9A265665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11" y="152400"/>
            <a:ext cx="3209789" cy="2490353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011B282-894B-1E14-0B36-11C5C626154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59383" y="3083716"/>
            <a:ext cx="8610600" cy="2478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Station_Name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, Sum(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Num_Riders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Ridership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Stations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Stations.Station_ID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Ridership.Station_ID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here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Type_of_Day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'W'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Stations.Station_ID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lang="en-US" b="1" noProof="0" dirty="0" err="1">
                <a:solidFill>
                  <a:prstClr val="black"/>
                </a:solidFill>
                <a:latin typeface="Consolas" panose="020B0609020204030204" pitchFamily="49" charset="0"/>
              </a:rPr>
              <a:t>Station_Name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ACB31-4A1C-BEDF-EE95-2029653D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362249"/>
            <a:ext cx="1981200" cy="24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0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mage result for types of joins in sq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6" y="0"/>
            <a:ext cx="8674067" cy="682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A0F1E-DFBB-913C-5178-53F0A98B9240}"/>
              </a:ext>
            </a:extLst>
          </p:cNvPr>
          <p:cNvSpPr txBox="1"/>
          <p:nvPr/>
        </p:nvSpPr>
        <p:spPr>
          <a:xfrm>
            <a:off x="3429000" y="1295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inner join =&gt;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C4367A-FD52-D631-4829-DB245FD017F3}"/>
              </a:ext>
            </a:extLst>
          </p:cNvPr>
          <p:cNvSpPr/>
          <p:nvPr/>
        </p:nvSpPr>
        <p:spPr>
          <a:xfrm>
            <a:off x="3200400" y="1219200"/>
            <a:ext cx="3048000" cy="2971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29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198" y="6348095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Question: which stations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no stops?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A2D19-3D3C-25E3-9824-CCEE12C1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3297125"/>
            <a:ext cx="5181600" cy="3416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64E7-D522-5559-D822-E36EF79B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066800"/>
            <a:ext cx="1828800" cy="1918282"/>
          </a:xfrm>
          <a:prstGeom prst="rect">
            <a:avLst/>
          </a:prstGeom>
        </p:spPr>
      </p:pic>
      <p:sp>
        <p:nvSpPr>
          <p:cNvPr id="12" name="Right Arrow 9">
            <a:extLst>
              <a:ext uri="{FF2B5EF4-FFF2-40B4-BE49-F238E27FC236}">
                <a16:creationId xmlns:a16="http://schemas.microsoft.com/office/drawing/2014/main" id="{CFACA7C4-D1F5-9FCA-C013-1CE8D77023C1}"/>
              </a:ext>
            </a:extLst>
          </p:cNvPr>
          <p:cNvSpPr/>
          <p:nvPr/>
        </p:nvSpPr>
        <p:spPr>
          <a:xfrm>
            <a:off x="3655867" y="1676400"/>
            <a:ext cx="878032" cy="514290"/>
          </a:xfrm>
          <a:prstGeom prst="rightArrow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445E93-7E04-F330-BBF2-E799ED11D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499039"/>
            <a:ext cx="2204497" cy="850139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22AFBB8C-A4EB-5C77-720D-2772086CFC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0" y="4666874"/>
            <a:ext cx="5943600" cy="1855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Station_Name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Stations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Stations.Station_ID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Stops.Station_ID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Stops.Station_ID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NULL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Station_Name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74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0548" y="6330643"/>
            <a:ext cx="685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xample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CTA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066800"/>
            <a:ext cx="8096865" cy="914399"/>
          </a:xfrm>
        </p:spPr>
        <p:txBody>
          <a:bodyPr/>
          <a:lstStyle/>
          <a:p>
            <a:pPr marL="227013" indent="-227013"/>
            <a:r>
              <a:rPr lang="en-US" sz="2400" dirty="0"/>
              <a:t>We have some CTA ridership data (L stations) that we need to analyze…</a:t>
            </a:r>
            <a:endParaRPr lang="en-US" sz="2000" dirty="0"/>
          </a:p>
        </p:txBody>
      </p:sp>
      <p:pic>
        <p:nvPicPr>
          <p:cNvPr id="2" name="Picture 2" descr="Maps - CTA">
            <a:extLst>
              <a:ext uri="{FF2B5EF4-FFF2-40B4-BE49-F238E27FC236}">
                <a16:creationId xmlns:a16="http://schemas.microsoft.com/office/drawing/2014/main" id="{D26A7918-FD6D-24DC-6E8D-8B5E7F0F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6" y="2234651"/>
            <a:ext cx="3027952" cy="3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CEE3E-26DB-47F3-8B80-CD779EE1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095144"/>
            <a:ext cx="2638148" cy="271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E6C52-0F9D-4EB0-88A8-7DBCF5A60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104" y="3782250"/>
            <a:ext cx="3336684" cy="2893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36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7D8C5-1714-154E-39F2-CD506DAD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68" y="634047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11B8E5-A901-80F9-F743-DD1BECBDBCB8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1264262"/>
          <a:ext cx="32766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Austin-Forest 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Harlem-Lake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Pulaski-Lake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160A7E-066F-DA85-EBBA-31659C19EDF4}"/>
              </a:ext>
            </a:extLst>
          </p:cNvPr>
          <p:cNvCxnSpPr>
            <a:cxnSpLocks/>
          </p:cNvCxnSpPr>
          <p:nvPr/>
        </p:nvCxnSpPr>
        <p:spPr>
          <a:xfrm flipV="1">
            <a:off x="1491504" y="1814066"/>
            <a:ext cx="2494215" cy="13043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3958BF-8EE6-E606-098E-21C8CEFB583B}"/>
              </a:ext>
            </a:extLst>
          </p:cNvPr>
          <p:cNvSpPr txBox="1"/>
          <p:nvPr/>
        </p:nvSpPr>
        <p:spPr>
          <a:xfrm>
            <a:off x="1385409" y="1917132"/>
            <a:ext cx="171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35A0-7567-527D-D7BB-C95F8850B444}"/>
              </a:ext>
            </a:extLst>
          </p:cNvPr>
          <p:cNvSpPr txBox="1"/>
          <p:nvPr/>
        </p:nvSpPr>
        <p:spPr>
          <a:xfrm>
            <a:off x="1233065" y="4935363"/>
            <a:ext cx="185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Ridership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947AA8-BACC-B3F2-7743-4CFB272B443F}"/>
              </a:ext>
            </a:extLst>
          </p:cNvPr>
          <p:cNvSpPr/>
          <p:nvPr/>
        </p:nvSpPr>
        <p:spPr>
          <a:xfrm>
            <a:off x="1434247" y="4258385"/>
            <a:ext cx="1868806" cy="776748"/>
          </a:xfrm>
          <a:custGeom>
            <a:avLst/>
            <a:gdLst>
              <a:gd name="connsiteX0" fmla="*/ 9832 w 1868806"/>
              <a:gd name="connsiteY0" fmla="*/ 0 h 776748"/>
              <a:gd name="connsiteX1" fmla="*/ 0 w 1868806"/>
              <a:gd name="connsiteY1" fmla="*/ 245806 h 776748"/>
              <a:gd name="connsiteX2" fmla="*/ 9832 w 1868806"/>
              <a:gd name="connsiteY2" fmla="*/ 383458 h 776748"/>
              <a:gd name="connsiteX3" fmla="*/ 19665 w 1868806"/>
              <a:gd name="connsiteY3" fmla="*/ 442451 h 776748"/>
              <a:gd name="connsiteX4" fmla="*/ 58994 w 1868806"/>
              <a:gd name="connsiteY4" fmla="*/ 521109 h 776748"/>
              <a:gd name="connsiteX5" fmla="*/ 157316 w 1868806"/>
              <a:gd name="connsiteY5" fmla="*/ 599767 h 776748"/>
              <a:gd name="connsiteX6" fmla="*/ 216310 w 1868806"/>
              <a:gd name="connsiteY6" fmla="*/ 619432 h 776748"/>
              <a:gd name="connsiteX7" fmla="*/ 265471 w 1868806"/>
              <a:gd name="connsiteY7" fmla="*/ 639097 h 776748"/>
              <a:gd name="connsiteX8" fmla="*/ 422787 w 1868806"/>
              <a:gd name="connsiteY8" fmla="*/ 658761 h 776748"/>
              <a:gd name="connsiteX9" fmla="*/ 1032387 w 1868806"/>
              <a:gd name="connsiteY9" fmla="*/ 648929 h 776748"/>
              <a:gd name="connsiteX10" fmla="*/ 1140542 w 1868806"/>
              <a:gd name="connsiteY10" fmla="*/ 629264 h 776748"/>
              <a:gd name="connsiteX11" fmla="*/ 1681316 w 1868806"/>
              <a:gd name="connsiteY11" fmla="*/ 619432 h 776748"/>
              <a:gd name="connsiteX12" fmla="*/ 1710813 w 1868806"/>
              <a:gd name="connsiteY12" fmla="*/ 609600 h 776748"/>
              <a:gd name="connsiteX13" fmla="*/ 1818968 w 1868806"/>
              <a:gd name="connsiteY13" fmla="*/ 599767 h 776748"/>
              <a:gd name="connsiteX14" fmla="*/ 1848465 w 1868806"/>
              <a:gd name="connsiteY14" fmla="*/ 580103 h 776748"/>
              <a:gd name="connsiteX15" fmla="*/ 1759974 w 1868806"/>
              <a:gd name="connsiteY15" fmla="*/ 540774 h 776748"/>
              <a:gd name="connsiteX16" fmla="*/ 1720645 w 1868806"/>
              <a:gd name="connsiteY16" fmla="*/ 521109 h 776748"/>
              <a:gd name="connsiteX17" fmla="*/ 1750142 w 1868806"/>
              <a:gd name="connsiteY17" fmla="*/ 530942 h 776748"/>
              <a:gd name="connsiteX18" fmla="*/ 1818968 w 1868806"/>
              <a:gd name="connsiteY18" fmla="*/ 550606 h 776748"/>
              <a:gd name="connsiteX19" fmla="*/ 1848465 w 1868806"/>
              <a:gd name="connsiteY19" fmla="*/ 560438 h 776748"/>
              <a:gd name="connsiteX20" fmla="*/ 1868129 w 1868806"/>
              <a:gd name="connsiteY20" fmla="*/ 599767 h 776748"/>
              <a:gd name="connsiteX21" fmla="*/ 1779639 w 1868806"/>
              <a:gd name="connsiteY21" fmla="*/ 717755 h 776748"/>
              <a:gd name="connsiteX22" fmla="*/ 1750142 w 1868806"/>
              <a:gd name="connsiteY22" fmla="*/ 757084 h 776748"/>
              <a:gd name="connsiteX23" fmla="*/ 1720645 w 1868806"/>
              <a:gd name="connsiteY23" fmla="*/ 776748 h 77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68806" h="776748">
                <a:moveTo>
                  <a:pt x="9832" y="0"/>
                </a:moveTo>
                <a:cubicBezTo>
                  <a:pt x="6555" y="81935"/>
                  <a:pt x="0" y="163805"/>
                  <a:pt x="0" y="245806"/>
                </a:cubicBezTo>
                <a:cubicBezTo>
                  <a:pt x="0" y="291807"/>
                  <a:pt x="5255" y="337685"/>
                  <a:pt x="9832" y="383458"/>
                </a:cubicBezTo>
                <a:cubicBezTo>
                  <a:pt x="11816" y="403295"/>
                  <a:pt x="12960" y="423677"/>
                  <a:pt x="19665" y="442451"/>
                </a:cubicBezTo>
                <a:cubicBezTo>
                  <a:pt x="29525" y="470057"/>
                  <a:pt x="38266" y="500381"/>
                  <a:pt x="58994" y="521109"/>
                </a:cubicBezTo>
                <a:cubicBezTo>
                  <a:pt x="95574" y="557689"/>
                  <a:pt x="107704" y="574961"/>
                  <a:pt x="157316" y="599767"/>
                </a:cubicBezTo>
                <a:cubicBezTo>
                  <a:pt x="175856" y="609037"/>
                  <a:pt x="196830" y="612348"/>
                  <a:pt x="216310" y="619432"/>
                </a:cubicBezTo>
                <a:cubicBezTo>
                  <a:pt x="232897" y="625464"/>
                  <a:pt x="248566" y="634025"/>
                  <a:pt x="265471" y="639097"/>
                </a:cubicBezTo>
                <a:cubicBezTo>
                  <a:pt x="309639" y="652347"/>
                  <a:pt x="385700" y="655390"/>
                  <a:pt x="422787" y="658761"/>
                </a:cubicBezTo>
                <a:cubicBezTo>
                  <a:pt x="625987" y="655484"/>
                  <a:pt x="829332" y="657274"/>
                  <a:pt x="1032387" y="648929"/>
                </a:cubicBezTo>
                <a:cubicBezTo>
                  <a:pt x="1068999" y="647424"/>
                  <a:pt x="1103937" y="630928"/>
                  <a:pt x="1140542" y="629264"/>
                </a:cubicBezTo>
                <a:cubicBezTo>
                  <a:pt x="1320644" y="621077"/>
                  <a:pt x="1501058" y="622709"/>
                  <a:pt x="1681316" y="619432"/>
                </a:cubicBezTo>
                <a:cubicBezTo>
                  <a:pt x="1691148" y="616155"/>
                  <a:pt x="1700553" y="611066"/>
                  <a:pt x="1710813" y="609600"/>
                </a:cubicBezTo>
                <a:cubicBezTo>
                  <a:pt x="1746650" y="604480"/>
                  <a:pt x="1783571" y="607352"/>
                  <a:pt x="1818968" y="599767"/>
                </a:cubicBezTo>
                <a:cubicBezTo>
                  <a:pt x="1830523" y="597291"/>
                  <a:pt x="1838633" y="586658"/>
                  <a:pt x="1848465" y="580103"/>
                </a:cubicBezTo>
                <a:cubicBezTo>
                  <a:pt x="1751648" y="531693"/>
                  <a:pt x="1872961" y="590990"/>
                  <a:pt x="1759974" y="540774"/>
                </a:cubicBezTo>
                <a:cubicBezTo>
                  <a:pt x="1746580" y="534821"/>
                  <a:pt x="1731009" y="531473"/>
                  <a:pt x="1720645" y="521109"/>
                </a:cubicBezTo>
                <a:cubicBezTo>
                  <a:pt x="1713316" y="513780"/>
                  <a:pt x="1740310" y="527664"/>
                  <a:pt x="1750142" y="530942"/>
                </a:cubicBezTo>
                <a:cubicBezTo>
                  <a:pt x="1820841" y="554509"/>
                  <a:pt x="1732579" y="525924"/>
                  <a:pt x="1818968" y="550606"/>
                </a:cubicBezTo>
                <a:cubicBezTo>
                  <a:pt x="1828933" y="553453"/>
                  <a:pt x="1838633" y="557161"/>
                  <a:pt x="1848465" y="560438"/>
                </a:cubicBezTo>
                <a:cubicBezTo>
                  <a:pt x="1855020" y="573548"/>
                  <a:pt x="1872439" y="585758"/>
                  <a:pt x="1868129" y="599767"/>
                </a:cubicBezTo>
                <a:cubicBezTo>
                  <a:pt x="1846327" y="670625"/>
                  <a:pt x="1816591" y="674645"/>
                  <a:pt x="1779639" y="717755"/>
                </a:cubicBezTo>
                <a:cubicBezTo>
                  <a:pt x="1768974" y="730197"/>
                  <a:pt x="1761730" y="745497"/>
                  <a:pt x="1750142" y="757084"/>
                </a:cubicBezTo>
                <a:cubicBezTo>
                  <a:pt x="1741786" y="765440"/>
                  <a:pt x="1720645" y="776748"/>
                  <a:pt x="1720645" y="77674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B71A0B0-CCDE-3C6A-310C-44B11563331E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CTA database (subset)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B8B79E-3AA5-089A-6204-5FEF1733A7E3}"/>
              </a:ext>
            </a:extLst>
          </p:cNvPr>
          <p:cNvGrpSpPr/>
          <p:nvPr/>
        </p:nvGrpSpPr>
        <p:grpSpPr>
          <a:xfrm>
            <a:off x="786547" y="3196947"/>
            <a:ext cx="1295400" cy="990600"/>
            <a:chOff x="5029201" y="3429000"/>
            <a:chExt cx="1295400" cy="990600"/>
          </a:xfrm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A3548A6D-43A7-CE36-2DD9-AA0DAE87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1" y="3429000"/>
              <a:ext cx="1295400" cy="990600"/>
            </a:xfrm>
            <a:prstGeom prst="flowChartMagneticDisk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B8C2FF-5BE2-B6D5-03E9-8AC25F201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1" y="3866541"/>
              <a:ext cx="1295400" cy="4007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CTA.db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F3382F-F83F-9007-15EA-F13CDE59289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3571240"/>
          <a:ext cx="5181600" cy="3058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Ride_Date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Type_of_Day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Num_Riders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2017-12-22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2017-12-28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2017-12-02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2017-12-24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00.00.00.000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08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66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167639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Group by </a:t>
            </a:r>
            <a:r>
              <a:rPr lang="en-US" dirty="0"/>
              <a:t>partitions the data into subsets</a:t>
            </a:r>
          </a:p>
          <a:p>
            <a:pPr lvl="1"/>
            <a:r>
              <a:rPr lang="en-US" dirty="0"/>
              <a:t>Functions then apply to the subsets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/>
              <a:t> clause applies before grouping, </a:t>
            </a:r>
            <a:r>
              <a:rPr lang="en-US" b="1" dirty="0">
                <a:solidFill>
                  <a:srgbClr val="0000FF"/>
                </a:solidFill>
              </a:rPr>
              <a:t>Having</a:t>
            </a:r>
            <a:r>
              <a:rPr lang="en-US" dirty="0"/>
              <a:t> applies after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38848"/>
            <a:ext cx="8305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and Having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3200400"/>
            <a:ext cx="5105400" cy="30482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&lt;&lt;the data you want&gt;&gt;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&lt;&lt;table(s)&gt;&gt;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HAVING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FAEFC-6B27-4590-A251-29B7A9DBEED6}"/>
              </a:ext>
            </a:extLst>
          </p:cNvPr>
          <p:cNvSpPr/>
          <p:nvPr/>
        </p:nvSpPr>
        <p:spPr>
          <a:xfrm>
            <a:off x="1347102" y="4543223"/>
            <a:ext cx="6477000" cy="8063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425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4554-E91F-4E45-A6B0-3DCBF911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355861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B8FCDE3-D7FF-4604-8312-778295359B44}"/>
              </a:ext>
            </a:extLst>
          </p:cNvPr>
          <p:cNvSpPr txBox="1">
            <a:spLocks/>
          </p:cNvSpPr>
          <p:nvPr/>
        </p:nvSpPr>
        <p:spPr>
          <a:xfrm>
            <a:off x="152400" y="137015"/>
            <a:ext cx="1828800" cy="57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CF3C0-8F8B-490C-8B4C-65CC89EA9006}"/>
              </a:ext>
            </a:extLst>
          </p:cNvPr>
          <p:cNvSpPr txBox="1"/>
          <p:nvPr/>
        </p:nvSpPr>
        <p:spPr>
          <a:xfrm>
            <a:off x="261257" y="1844338"/>
            <a:ext cx="2710543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12/22/2017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41000,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12/18/2017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,W,3636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,A,1270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40140,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,W,1759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40690,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12/03/2017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41660,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,A,1353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12/07/2017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,W,3353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40270,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,W,9639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40010,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41160,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40720,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,W,613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D711A5A9-C7A4-4559-9988-5A6954F25BE4}"/>
              </a:ext>
            </a:extLst>
          </p:cNvPr>
          <p:cNvSpPr/>
          <p:nvPr/>
        </p:nvSpPr>
        <p:spPr>
          <a:xfrm>
            <a:off x="2860221" y="3060301"/>
            <a:ext cx="1377043" cy="91440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24CE6-E963-433D-9F65-3B41277B3236}"/>
              </a:ext>
            </a:extLst>
          </p:cNvPr>
          <p:cNvSpPr txBox="1"/>
          <p:nvPr/>
        </p:nvSpPr>
        <p:spPr>
          <a:xfrm>
            <a:off x="2424984" y="843137"/>
            <a:ext cx="318115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Ride_Date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7B8F8B-E960-4A7D-9C29-264EBBEC4A93}"/>
              </a:ext>
            </a:extLst>
          </p:cNvPr>
          <p:cNvGrpSpPr/>
          <p:nvPr/>
        </p:nvGrpSpPr>
        <p:grpSpPr>
          <a:xfrm>
            <a:off x="838200" y="1304802"/>
            <a:ext cx="1371600" cy="4218724"/>
            <a:chOff x="2133600" y="2522577"/>
            <a:chExt cx="685800" cy="41830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602CE-C8CB-4B45-8E99-7EE610EB4FA8}"/>
                </a:ext>
              </a:extLst>
            </p:cNvPr>
            <p:cNvSpPr/>
            <p:nvPr/>
          </p:nvSpPr>
          <p:spPr>
            <a:xfrm>
              <a:off x="2133600" y="2895600"/>
              <a:ext cx="609600" cy="381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F19874-2995-4423-A37D-14AEB8235F38}"/>
                </a:ext>
              </a:extLst>
            </p:cNvPr>
            <p:cNvSpPr txBox="1"/>
            <p:nvPr/>
          </p:nvSpPr>
          <p:spPr>
            <a:xfrm>
              <a:off x="2133600" y="25225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Ride_Date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DB94CC-5E08-49CD-BC73-4F149716325B}"/>
              </a:ext>
            </a:extLst>
          </p:cNvPr>
          <p:cNvSpPr txBox="1"/>
          <p:nvPr/>
        </p:nvSpPr>
        <p:spPr>
          <a:xfrm>
            <a:off x="4495800" y="1878788"/>
            <a:ext cx="2514600" cy="116955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12/22/2017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,A,1353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40010,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41160,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,U,621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F9CB2-9FD0-4213-8A84-D835B5ABC0B1}"/>
              </a:ext>
            </a:extLst>
          </p:cNvPr>
          <p:cNvSpPr txBox="1"/>
          <p:nvPr/>
        </p:nvSpPr>
        <p:spPr>
          <a:xfrm>
            <a:off x="4495800" y="3159035"/>
            <a:ext cx="2514600" cy="11695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41000,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12/18/2017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,W,3636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40140,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,W,1759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40270,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,A,887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41450,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,W,9639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40720,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,W,613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C8B25-C6F5-4C89-AB8C-01B7369541EC}"/>
              </a:ext>
            </a:extLst>
          </p:cNvPr>
          <p:cNvSpPr txBox="1"/>
          <p:nvPr/>
        </p:nvSpPr>
        <p:spPr>
          <a:xfrm>
            <a:off x="4495800" y="4464615"/>
            <a:ext cx="25146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40280,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12/02/2017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,A,1270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41210,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,W,3210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13E64-4D69-4DA5-A8A0-EE0A4DFB5FD2}"/>
              </a:ext>
            </a:extLst>
          </p:cNvPr>
          <p:cNvSpPr txBox="1"/>
          <p:nvPr/>
        </p:nvSpPr>
        <p:spPr>
          <a:xfrm>
            <a:off x="4495800" y="5140235"/>
            <a:ext cx="2514600" cy="738664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40690,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12/03/2017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41660,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,A,8615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40180,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,U,442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6C9AB-F5ED-4D71-9F4A-F076D144A7CB}"/>
              </a:ext>
            </a:extLst>
          </p:cNvPr>
          <p:cNvSpPr txBox="1"/>
          <p:nvPr/>
        </p:nvSpPr>
        <p:spPr>
          <a:xfrm>
            <a:off x="4495800" y="6016535"/>
            <a:ext cx="2514600" cy="30777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40120,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12/07/2017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,W,3353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32B0F4-696A-4495-93CF-D8A83D08FFB9}"/>
              </a:ext>
            </a:extLst>
          </p:cNvPr>
          <p:cNvSpPr/>
          <p:nvPr/>
        </p:nvSpPr>
        <p:spPr>
          <a:xfrm>
            <a:off x="5072743" y="1677287"/>
            <a:ext cx="1262743" cy="4875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10A49-8145-421D-B99A-ADC252B6657C}"/>
              </a:ext>
            </a:extLst>
          </p:cNvPr>
          <p:cNvSpPr txBox="1"/>
          <p:nvPr/>
        </p:nvSpPr>
        <p:spPr>
          <a:xfrm>
            <a:off x="7086601" y="843137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Num_Riders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8E17-9BCD-47FC-BCEB-7C30D74700B7}"/>
              </a:ext>
            </a:extLst>
          </p:cNvPr>
          <p:cNvSpPr txBox="1"/>
          <p:nvPr/>
        </p:nvSpPr>
        <p:spPr>
          <a:xfrm>
            <a:off x="7781925" y="2263508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14753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506EC-64A6-4260-B119-603C7D42EF23}"/>
              </a:ext>
            </a:extLst>
          </p:cNvPr>
          <p:cNvSpPr txBox="1"/>
          <p:nvPr/>
        </p:nvSpPr>
        <p:spPr>
          <a:xfrm>
            <a:off x="7772400" y="354375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16534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DB1C4-2084-4E43-9415-D83179F82CD1}"/>
              </a:ext>
            </a:extLst>
          </p:cNvPr>
          <p:cNvSpPr txBox="1"/>
          <p:nvPr/>
        </p:nvSpPr>
        <p:spPr>
          <a:xfrm>
            <a:off x="7781925" y="4526170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4480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15377-DBE4-4870-95B6-9435CD40072D}"/>
              </a:ext>
            </a:extLst>
          </p:cNvPr>
          <p:cNvSpPr txBox="1"/>
          <p:nvPr/>
        </p:nvSpPr>
        <p:spPr>
          <a:xfrm>
            <a:off x="7781925" y="5309512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9556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83DFFB-2F15-41F8-AEDE-E7F4ADD7C5B6}"/>
              </a:ext>
            </a:extLst>
          </p:cNvPr>
          <p:cNvSpPr txBox="1"/>
          <p:nvPr/>
        </p:nvSpPr>
        <p:spPr>
          <a:xfrm>
            <a:off x="7781925" y="5970368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3353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948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4554-E91F-4E45-A6B0-3DCBF911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355861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B8FCDE3-D7FF-4604-8312-778295359B4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305800" cy="57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Example: riders per day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3392F-A66C-5029-3D95-69F4AB76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9" y="1358004"/>
            <a:ext cx="1845477" cy="4656281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Right Arrow 9">
            <a:extLst>
              <a:ext uri="{FF2B5EF4-FFF2-40B4-BE49-F238E27FC236}">
                <a16:creationId xmlns:a16="http://schemas.microsoft.com/office/drawing/2014/main" id="{17D88E88-4FC9-44C2-6D03-08687423B730}"/>
              </a:ext>
            </a:extLst>
          </p:cNvPr>
          <p:cNvSpPr/>
          <p:nvPr/>
        </p:nvSpPr>
        <p:spPr>
          <a:xfrm>
            <a:off x="3278038" y="2118651"/>
            <a:ext cx="912963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3E689C8-2454-3CC5-071E-CB868A54142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86625" y="4572000"/>
            <a:ext cx="4876375" cy="128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Ride_Date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 Sum(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Num_Riders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spcBef>
                <a:spcPts val="3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     Ridership</a:t>
            </a:r>
          </a:p>
          <a:p>
            <a:pPr lvl="0">
              <a:spcBef>
                <a:spcPts val="3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Ride_Date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3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Ride_Date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ASC;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0A409E-068A-6741-B009-E4209678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26" y="1358004"/>
            <a:ext cx="3107873" cy="25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3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4876800" cy="1760756"/>
          </a:xfrm>
        </p:spPr>
        <p:txBody>
          <a:bodyPr/>
          <a:lstStyle/>
          <a:p>
            <a:r>
              <a:rPr lang="en-US" dirty="0"/>
              <a:t>What is the sum of ridership per station, on weekdays?</a:t>
            </a:r>
          </a:p>
          <a:p>
            <a:pPr lvl="1">
              <a:spcBef>
                <a:spcPts val="600"/>
              </a:spcBef>
            </a:pPr>
            <a:r>
              <a:rPr lang="en-US" u="sng" dirty="0"/>
              <a:t>Hint</a:t>
            </a:r>
            <a:r>
              <a:rPr lang="en-US" dirty="0"/>
              <a:t>: group by what?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44958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Question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2E8D6-57C9-6705-B6F1-9A265665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11" y="152400"/>
            <a:ext cx="3209789" cy="2490353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011B282-894B-1E14-0B36-11C5C626154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43000" y="3073030"/>
            <a:ext cx="7277099" cy="2124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 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   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Ridership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rder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by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4ED4D-97E3-BD14-DF39-A0EF02BE8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44" y="3605648"/>
            <a:ext cx="210265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7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6966261-F046-4A2A-BBC9-A83DAFDAF14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2133600"/>
            <a:ext cx="7277099" cy="1817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 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Station_ID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sum(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Num_Riders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   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Ridership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Type_of_Day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= 'W'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Station_ID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rder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by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Station_ID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7207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218440"/>
            <a:ext cx="8610600" cy="1153160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table…  Let's look at the execution pipeline…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8155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8AEB7B-CD59-4CD3-83F7-C6899C5C1327}"/>
              </a:ext>
            </a:extLst>
          </p:cNvPr>
          <p:cNvGrpSpPr/>
          <p:nvPr/>
        </p:nvGrpSpPr>
        <p:grpSpPr>
          <a:xfrm>
            <a:off x="381000" y="1219200"/>
            <a:ext cx="5282674" cy="3292142"/>
            <a:chOff x="381000" y="2658939"/>
            <a:chExt cx="5282674" cy="3292142"/>
          </a:xfrm>
        </p:grpSpPr>
        <p:sp>
          <p:nvSpPr>
            <p:cNvPr id="15" name="Rectangle 14"/>
            <p:cNvSpPr/>
            <p:nvPr/>
          </p:nvSpPr>
          <p:spPr>
            <a:xfrm>
              <a:off x="381000" y="2658939"/>
              <a:ext cx="2427439" cy="32921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759" y="2846971"/>
              <a:ext cx="4871626" cy="291607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414520" y="4515367"/>
              <a:ext cx="254000" cy="2462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5BB45E-A78D-42B1-B662-6E5399C42CBD}"/>
                </a:ext>
              </a:extLst>
            </p:cNvPr>
            <p:cNvSpPr/>
            <p:nvPr/>
          </p:nvSpPr>
          <p:spPr>
            <a:xfrm>
              <a:off x="2865969" y="2846971"/>
              <a:ext cx="2797705" cy="21060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6600" y="1860187"/>
            <a:ext cx="5269896" cy="19389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ID, Count(ID)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Table1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1 &lt; Field2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Field2 &lt; 7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Num &gt; 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575527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</TotalTime>
  <Words>1190</Words>
  <Application>Microsoft Office PowerPoint</Application>
  <PresentationFormat>On-screen Show (4:3)</PresentationFormat>
  <Paragraphs>285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Office Theme</vt:lpstr>
      <vt:lpstr>1_Office Theme</vt:lpstr>
      <vt:lpstr>3_Office Theme</vt:lpstr>
      <vt:lpstr>5_Office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1386</cp:revision>
  <cp:lastPrinted>2023-03-29T21:07:21Z</cp:lastPrinted>
  <dcterms:created xsi:type="dcterms:W3CDTF">2013-01-13T00:19:11Z</dcterms:created>
  <dcterms:modified xsi:type="dcterms:W3CDTF">2024-09-30T02:40:43Z</dcterms:modified>
</cp:coreProperties>
</file>