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667" r:id="rId3"/>
    <p:sldMasterId id="2147483669" r:id="rId4"/>
  </p:sldMasterIdLst>
  <p:notesMasterIdLst>
    <p:notesMasterId r:id="rId29"/>
  </p:notesMasterIdLst>
  <p:handoutMasterIdLst>
    <p:handoutMasterId r:id="rId30"/>
  </p:handoutMasterIdLst>
  <p:sldIdLst>
    <p:sldId id="311" r:id="rId5"/>
    <p:sldId id="894" r:id="rId6"/>
    <p:sldId id="974" r:id="rId7"/>
    <p:sldId id="973" r:id="rId8"/>
    <p:sldId id="979" r:id="rId9"/>
    <p:sldId id="982" r:id="rId10"/>
    <p:sldId id="739" r:id="rId11"/>
    <p:sldId id="746" r:id="rId12"/>
    <p:sldId id="696" r:id="rId13"/>
    <p:sldId id="984" r:id="rId14"/>
    <p:sldId id="985" r:id="rId15"/>
    <p:sldId id="891" r:id="rId16"/>
    <p:sldId id="986" r:id="rId17"/>
    <p:sldId id="752" r:id="rId18"/>
    <p:sldId id="742" r:id="rId19"/>
    <p:sldId id="987" r:id="rId20"/>
    <p:sldId id="651" r:id="rId21"/>
    <p:sldId id="989" r:id="rId22"/>
    <p:sldId id="990" r:id="rId23"/>
    <p:sldId id="991" r:id="rId24"/>
    <p:sldId id="965" r:id="rId25"/>
    <p:sldId id="377" r:id="rId26"/>
    <p:sldId id="735" r:id="rId27"/>
    <p:sldId id="736" r:id="rId2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FF"/>
    <a:srgbClr val="99FF66"/>
    <a:srgbClr val="0099CC"/>
    <a:srgbClr val="FFFF66"/>
    <a:srgbClr val="92F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25" autoAdjust="0"/>
    <p:restoredTop sz="88767" autoAdjust="0"/>
  </p:normalViewPr>
  <p:slideViewPr>
    <p:cSldViewPr>
      <p:cViewPr varScale="1">
        <p:scale>
          <a:sx n="83" d="100"/>
          <a:sy n="83" d="100"/>
        </p:scale>
        <p:origin x="1554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>
        <p:scale>
          <a:sx n="100" d="100"/>
          <a:sy n="100" d="100"/>
        </p:scale>
        <p:origin x="1890" y="4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1040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pPr algn="ctr"/>
            <a:r>
              <a:rPr lang="en-US" sz="1400" b="1" dirty="0"/>
              <a:t>CS 211  :  Fundamentals of Programming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5764107" y="8829967"/>
            <a:ext cx="1244671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CB50AC30-B37F-4D76-906B-329B14AA6A96}" type="slidenum">
              <a:rPr lang="en-US" sz="1400" b="1"/>
              <a:t>‹#›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24160915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r>
              <a:rPr lang="en-US" dirty="0"/>
              <a:t>CS 211  :  Fundamentals of Programming II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06FB9CF0-9058-4EBF-A3F8-9C61AB23A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45469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881390">
              <a:defRPr/>
            </a:pPr>
            <a:r>
              <a:rPr lang="en-US">
                <a:solidFill>
                  <a:prstClr val="black"/>
                </a:solidFill>
                <a:latin typeface="Calibri"/>
              </a:rPr>
              <a:t>CS 341  :  Programming Languages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07120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377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 = """</a:t>
            </a:r>
          </a:p>
          <a:p>
            <a:r>
              <a:rPr lang="en-US" dirty="0"/>
              <a:t>      select title </a:t>
            </a:r>
          </a:p>
          <a:p>
            <a:r>
              <a:rPr lang="en-US" dirty="0"/>
              <a:t>      from movies </a:t>
            </a:r>
          </a:p>
          <a:p>
            <a:r>
              <a:rPr lang="en-US" dirty="0"/>
              <a:t>      join ratings on </a:t>
            </a:r>
            <a:r>
              <a:rPr lang="en-US" dirty="0" err="1"/>
              <a:t>ratings.movie_id</a:t>
            </a:r>
            <a:r>
              <a:rPr lang="en-US" dirty="0"/>
              <a:t> = </a:t>
            </a:r>
            <a:r>
              <a:rPr lang="en-US" dirty="0" err="1"/>
              <a:t>movies.movie_id</a:t>
            </a:r>
            <a:r>
              <a:rPr lang="en-US" dirty="0"/>
              <a:t> </a:t>
            </a:r>
          </a:p>
          <a:p>
            <a:r>
              <a:rPr lang="en-US" dirty="0"/>
              <a:t>      group by </a:t>
            </a:r>
            <a:r>
              <a:rPr lang="en-US" dirty="0" err="1"/>
              <a:t>movies.movie_id</a:t>
            </a:r>
            <a:endParaRPr lang="en-US" dirty="0"/>
          </a:p>
          <a:p>
            <a:r>
              <a:rPr lang="en-US" dirty="0"/>
              <a:t>      having count(rating) &gt; 200</a:t>
            </a:r>
          </a:p>
          <a:p>
            <a:r>
              <a:rPr lang="en-US" dirty="0"/>
              <a:t>      order by title;</a:t>
            </a:r>
          </a:p>
          <a:p>
            <a:r>
              <a:rPr lang="en-US" dirty="0"/>
              <a:t>      """</a:t>
            </a:r>
          </a:p>
          <a:p>
            <a:r>
              <a:rPr lang="en-US" dirty="0"/>
              <a:t>  </a:t>
            </a:r>
          </a:p>
          <a:p>
            <a:r>
              <a:rPr lang="en-US" dirty="0" err="1"/>
              <a:t>dbCursor.execute</a:t>
            </a:r>
            <a:r>
              <a:rPr lang="en-US" dirty="0"/>
              <a:t>(</a:t>
            </a:r>
            <a:r>
              <a:rPr lang="en-US" dirty="0" err="1"/>
              <a:t>sql</a:t>
            </a:r>
            <a:r>
              <a:rPr lang="en-US" dirty="0"/>
              <a:t>)</a:t>
            </a:r>
          </a:p>
          <a:p>
            <a:r>
              <a:rPr lang="en-US" dirty="0"/>
              <a:t>rows = </a:t>
            </a:r>
            <a:r>
              <a:rPr lang="en-US" dirty="0" err="1"/>
              <a:t>dbCursor.fetchall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for row in rows:</a:t>
            </a:r>
          </a:p>
          <a:p>
            <a:r>
              <a:rPr lang="en-US" dirty="0"/>
              <a:t>  print(row[0])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defTabSz="881390">
              <a:defRPr/>
            </a:pPr>
            <a:r>
              <a:rPr lang="en-US">
                <a:solidFill>
                  <a:prstClr val="black"/>
                </a:solidFill>
                <a:latin typeface="Calibri"/>
              </a:rPr>
              <a:t>CS 217  :  Data Mgmt and Info Processing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26178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932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288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defTabSz="881390">
              <a:defRPr/>
            </a:pPr>
            <a:r>
              <a:rPr lang="en-US">
                <a:solidFill>
                  <a:prstClr val="black"/>
                </a:solidFill>
                <a:latin typeface="Calibri"/>
              </a:rPr>
              <a:t>CS 341  :  Programming Languages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44130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defTabSz="881390">
              <a:defRPr/>
            </a:pPr>
            <a:r>
              <a:rPr lang="en-US">
                <a:solidFill>
                  <a:prstClr val="black"/>
                </a:solidFill>
                <a:latin typeface="Calibri"/>
              </a:rPr>
              <a:t>CS 341  :  Programming Languages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48813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2240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Demo with main-concat.py and enter this input</a:t>
            </a:r>
          </a:p>
          <a:p>
            <a:endParaRPr lang="en-US" b="1" dirty="0"/>
          </a:p>
          <a:p>
            <a:r>
              <a:rPr lang="en-US" b="1" dirty="0"/>
              <a:t>ignore'; delete from ratings; --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CS 211  :  Fundamentals of Programming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4140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4706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defTabSz="881390">
              <a:defRPr/>
            </a:pPr>
            <a:r>
              <a:rPr lang="en-US" sz="1200">
                <a:solidFill>
                  <a:prstClr val="black"/>
                </a:solidFill>
                <a:latin typeface="Calibri"/>
              </a:rPr>
              <a:t>CS 341  :  Programming Languages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7307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5276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3374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881390">
              <a:defRPr/>
            </a:pPr>
            <a:r>
              <a:rPr lang="en-US">
                <a:solidFill>
                  <a:prstClr val="black"/>
                </a:solidFill>
                <a:latin typeface="Calibri"/>
              </a:rPr>
              <a:t>CS 341  :  Programming Languages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49682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CS 211  :  Fundamentals of Programming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2548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CS 211  :  Fundamentals of Programming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7845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CS 211  :  Fundamentals of Programming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081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CS 211  :  Fundamentals of Programming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550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CS 211  :  Fundamentals of Programming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151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CS 211  :  Fundamentals of Programming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192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defTabSz="881390">
              <a:defRPr/>
            </a:pPr>
            <a:r>
              <a:rPr lang="en-US" sz="1200">
                <a:solidFill>
                  <a:prstClr val="black"/>
                </a:solidFill>
                <a:latin typeface="Calibri"/>
              </a:rPr>
              <a:t>CS 341  :  Programming Languages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7685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53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defTabSz="881390">
              <a:defRPr/>
            </a:pPr>
            <a:r>
              <a:rPr lang="en-US" sz="1200">
                <a:solidFill>
                  <a:prstClr val="black"/>
                </a:solidFill>
                <a:latin typeface="Calibri"/>
              </a:rPr>
              <a:t>CS 341  :  Programming Languages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7735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defTabSz="881390">
              <a:defRPr/>
            </a:pPr>
            <a:r>
              <a:rPr lang="en-US">
                <a:solidFill>
                  <a:prstClr val="black"/>
                </a:solidFill>
                <a:latin typeface="Calibri"/>
              </a:rPr>
              <a:t>CS 217  :  Data Mgmt and Info Processing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2055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800" b="1"/>
            </a:lvl1pPr>
            <a:lvl2pPr>
              <a:spcBef>
                <a:spcPts val="1200"/>
              </a:spcBef>
              <a:defRPr sz="2400" i="1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60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400" b="1"/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44870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800" b="1"/>
            </a:lvl1pPr>
            <a:lvl2pPr>
              <a:spcBef>
                <a:spcPts val="1200"/>
              </a:spcBef>
              <a:defRPr sz="2400" i="1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60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572000" cy="365125"/>
          </a:xfrm>
          <a:prstGeom prst="rect">
            <a:avLst/>
          </a:prstGeo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CS 341: http:/www.cs.uic.edu/~i341/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54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Lecture 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400" b="1"/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38794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800" b="1"/>
            </a:lvl1pPr>
            <a:lvl2pPr>
              <a:spcBef>
                <a:spcPts val="1200"/>
              </a:spcBef>
              <a:defRPr sz="2400" i="1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60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572000" cy="365125"/>
          </a:xfr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CS 480: http://www.joehummel.net/cs480.html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5400" y="6356350"/>
            <a:ext cx="2895600" cy="365125"/>
          </a:xfr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Lecture 07 -- 05 July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400" b="1"/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05568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800" b="1"/>
            </a:lvl1pPr>
            <a:lvl2pPr>
              <a:spcBef>
                <a:spcPts val="1200"/>
              </a:spcBef>
              <a:defRPr sz="2400" i="1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60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572000" cy="365125"/>
          </a:xfr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CS 341: http://www.cs.uic.edu/~i341/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2895600" cy="365125"/>
          </a:xfrm>
        </p:spPr>
        <p:txBody>
          <a:bodyPr/>
          <a:lstStyle>
            <a:lvl1pPr>
              <a:defRPr sz="1400" b="0"/>
            </a:lvl1pPr>
          </a:lstStyle>
          <a:p>
            <a:r>
              <a:rPr lang="fr-FR"/>
              <a:t>Lecture 36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 sz="1400" b="1"/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37171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6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ransition spd="slow">
    <p:cover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53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ransition spd="slow">
    <p:cover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 480: http://www.joehummel.net/cs480.html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Lecture 07 -- 05 July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94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ransition spd="slow">
    <p:cover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 341: http://www.cs.uic.edu/~i341/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Lecture 36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3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ransition spd="slow">
    <p:cover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bleepingcomputer.com/news/security/researchers-find-sql-injection-to-bypass-airport-tsa-security-checks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ymysql.readthedocs.io/en/latest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main-mysq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e-hummel/intro-to-db-sq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e-hummel/intro-to-db-sq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1022" y="228600"/>
            <a:ext cx="8007178" cy="1066800"/>
          </a:xfrm>
          <a:solidFill>
            <a:srgbClr val="FFFF00"/>
          </a:solidFill>
        </p:spPr>
        <p:txBody>
          <a:bodyPr anchor="ctr" anchorCtr="0"/>
          <a:lstStyle/>
          <a:p>
            <a:pPr marL="0" indent="0" algn="ctr">
              <a:buNone/>
            </a:pPr>
            <a:r>
              <a:rPr lang="en-US" dirty="0">
                <a:solidFill>
                  <a:srgbClr val="0000FF"/>
                </a:solidFill>
              </a:rPr>
              <a:t>CS 310 : Scalable Software Architectures 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en-US" sz="2400" b="0" i="1" dirty="0">
                <a:solidFill>
                  <a:srgbClr val="0000FF"/>
                </a:solidFill>
              </a:rPr>
              <a:t>Class session on Thursday, October 3</a:t>
            </a:r>
            <a:r>
              <a:rPr lang="en-US" sz="2400" b="0" i="1" baseline="30000" dirty="0">
                <a:solidFill>
                  <a:srgbClr val="0000FF"/>
                </a:solidFill>
              </a:rPr>
              <a:t>rd</a:t>
            </a:r>
            <a:r>
              <a:rPr lang="en-US" sz="2400" b="0" i="1" dirty="0">
                <a:solidFill>
                  <a:srgbClr val="0000FF"/>
                </a:solidFill>
              </a:rPr>
              <a:t>  </a:t>
            </a:r>
            <a:endParaRPr lang="en-US" b="0" i="1" dirty="0">
              <a:solidFill>
                <a:srgbClr val="0000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259AB1-94D5-5D16-BFFC-5C4C5E3F8E7D}"/>
              </a:ext>
            </a:extLst>
          </p:cNvPr>
          <p:cNvSpPr txBox="1"/>
          <p:nvPr/>
        </p:nvSpPr>
        <p:spPr>
          <a:xfrm>
            <a:off x="3642966" y="1901743"/>
            <a:ext cx="5281930" cy="45627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prstClr val="black"/>
                </a:solidFill>
                <a:latin typeface="Calibri"/>
              </a:rPr>
              <a:t>Notes: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01638" marR="0" lvl="0" indent="-1714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 this week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858838" lvl="1" indent="-171450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Relational databases</a:t>
            </a:r>
          </a:p>
          <a:p>
            <a:pPr marL="401638" marR="0" lvl="0" indent="-17145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sessions *are* being recorded this week</a:t>
            </a:r>
          </a:p>
          <a:p>
            <a:pPr marL="858838" lvl="1" indent="-171450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be available under Panopto on Canvas</a:t>
            </a:r>
          </a:p>
          <a:p>
            <a:pPr marL="401638" marR="0" lvl="0" indent="-17145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01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due next Wednesday @ 11:59pm</a:t>
            </a:r>
          </a:p>
          <a:p>
            <a:pPr marL="855663" marR="0" lvl="1" indent="-1682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a simple photo app using AWS</a:t>
            </a:r>
          </a:p>
          <a:p>
            <a:pPr marL="855663" marR="0" lvl="1" indent="-1682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Parts 01 and 02 are both released</a:t>
            </a:r>
          </a:p>
          <a:p>
            <a:pPr marL="855663" marR="0" lvl="1" indent="-1682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submit as late as Friday @ 11:59pm</a:t>
            </a:r>
          </a:p>
          <a:p>
            <a:pPr marL="400050" indent="-169863"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r>
              <a:rPr lang="en-US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Office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ours </a:t>
            </a:r>
            <a:r>
              <a:rPr kumimoji="0" lang="en-US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started Monday</a:t>
            </a:r>
            <a:endParaRPr lang="en-US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1638" indent="-171450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Optional SQL </a:t>
            </a:r>
            <a:r>
              <a:rPr lang="en-US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homework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posted</a:t>
            </a:r>
          </a:p>
          <a:p>
            <a:pPr marL="919163" lvl="1" indent="-231775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endParaRPr lang="en-US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B726DADC-A98C-B243-B82E-75F29035C2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802" y="662472"/>
            <a:ext cx="937728" cy="9377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1C273D-0BC1-E38D-B4D6-1CAF769C7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752600"/>
            <a:ext cx="3299547" cy="2546474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1186E9E1-F12B-12F7-84D5-21A5C130F056}"/>
              </a:ext>
            </a:extLst>
          </p:cNvPr>
          <p:cNvSpPr/>
          <p:nvPr/>
        </p:nvSpPr>
        <p:spPr>
          <a:xfrm>
            <a:off x="1928446" y="2333350"/>
            <a:ext cx="609600" cy="486050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685F96-1F14-0B00-DF8A-F2730C4E8D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07" y="5638800"/>
            <a:ext cx="1799293" cy="10127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0287032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Exercise #1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5EE2330-ADD1-EB01-B8BA-418E69F74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89037"/>
            <a:ext cx="8458200" cy="44497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Build docker image (if you haven't already)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Run docker image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Create a file in the repo folder named "test.py"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Open "test.py" in your favorite text editor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Code in Python</a:t>
            </a:r>
          </a:p>
          <a:p>
            <a:pPr marL="1141412" lvl="1" indent="-457200">
              <a:spcBef>
                <a:spcPts val="600"/>
              </a:spcBef>
              <a:buFont typeface="+mj-lt"/>
              <a:buAutoNum type="arabicParenR"/>
            </a:pPr>
            <a:r>
              <a:rPr lang="en-US" sz="1800" dirty="0"/>
              <a:t>Open </a:t>
            </a:r>
            <a:r>
              <a:rPr lang="en-US" sz="1800" dirty="0" err="1"/>
              <a:t>MovieLens.db</a:t>
            </a:r>
            <a:endParaRPr lang="en-US" sz="1800" dirty="0"/>
          </a:p>
          <a:p>
            <a:pPr marL="1141412" lvl="1" indent="-457200">
              <a:spcBef>
                <a:spcPts val="600"/>
              </a:spcBef>
              <a:buFont typeface="+mj-lt"/>
              <a:buAutoNum type="arabicParenR"/>
            </a:pPr>
            <a:r>
              <a:rPr lang="en-US" sz="1800" dirty="0"/>
              <a:t>Retrieve all columns for 'Toy Story'</a:t>
            </a:r>
          </a:p>
          <a:p>
            <a:pPr marL="1141412" lvl="1" indent="-457200">
              <a:spcBef>
                <a:spcPts val="600"/>
              </a:spcBef>
              <a:buFont typeface="+mj-lt"/>
              <a:buAutoNum type="arabicParenR"/>
            </a:pPr>
            <a:r>
              <a:rPr lang="en-US" sz="1800" dirty="0"/>
              <a:t>Print the row</a:t>
            </a:r>
          </a:p>
          <a:p>
            <a:pPr marL="460375" indent="-457200">
              <a:spcBef>
                <a:spcPts val="1800"/>
              </a:spcBef>
              <a:buFont typeface="+mj-lt"/>
              <a:buAutoNum type="arabicPeriod"/>
            </a:pPr>
            <a:r>
              <a:rPr lang="en-US" sz="2200" dirty="0">
                <a:latin typeface="Consolas" panose="020B0609020204030204" pitchFamily="49" charset="0"/>
              </a:rPr>
              <a:t>Docker&gt; </a:t>
            </a:r>
            <a:r>
              <a:rPr lang="en-US" sz="2200" b="0" dirty="0">
                <a:latin typeface="Consolas" panose="020B0609020204030204" pitchFamily="49" charset="0"/>
              </a:rPr>
              <a:t>python3 test.py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42AC47A-A7FB-5B2D-6D18-4AF67F20316D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5257800" y="3886200"/>
            <a:ext cx="3779301" cy="277127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lvl="0">
              <a:defRPr/>
            </a:pPr>
            <a:r>
              <a:rPr lang="en-US" sz="1200" b="1" dirty="0">
                <a:latin typeface="Consolas" panose="020B0609020204030204" pitchFamily="49" charset="0"/>
              </a:rPr>
              <a:t>import sqlite3</a:t>
            </a:r>
          </a:p>
          <a:p>
            <a:pPr lvl="0">
              <a:defRPr/>
            </a:pPr>
            <a:endParaRPr lang="en-US" sz="1200" b="1" dirty="0"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sz="1200" b="1" dirty="0" err="1">
                <a:latin typeface="Consolas" panose="020B0609020204030204" pitchFamily="49" charset="0"/>
              </a:rPr>
              <a:t>dbConn</a:t>
            </a:r>
            <a:r>
              <a:rPr lang="en-US" sz="1200" b="1" dirty="0">
                <a:latin typeface="Consolas" panose="020B0609020204030204" pitchFamily="49" charset="0"/>
              </a:rPr>
              <a:t> = sqlite3.connect("</a:t>
            </a:r>
            <a:r>
              <a:rPr lang="en-US" sz="1200" b="1" dirty="0" err="1">
                <a:latin typeface="Consolas" panose="020B0609020204030204" pitchFamily="49" charset="0"/>
              </a:rPr>
              <a:t>movielens.db</a:t>
            </a:r>
            <a:r>
              <a:rPr lang="en-US" sz="1200" b="1" dirty="0">
                <a:latin typeface="Consolas" panose="020B0609020204030204" pitchFamily="49" charset="0"/>
              </a:rPr>
              <a:t>")</a:t>
            </a:r>
          </a:p>
          <a:p>
            <a:pPr lvl="0">
              <a:defRPr/>
            </a:pPr>
            <a:r>
              <a:rPr lang="en-US" sz="1200" b="1" dirty="0" err="1">
                <a:latin typeface="Consolas" panose="020B0609020204030204" pitchFamily="49" charset="0"/>
              </a:rPr>
              <a:t>dbCursor</a:t>
            </a:r>
            <a:r>
              <a:rPr lang="en-US" sz="1200" b="1" dirty="0"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latin typeface="Consolas" panose="020B0609020204030204" pitchFamily="49" charset="0"/>
              </a:rPr>
              <a:t>dbConn.cursor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lvl="0">
              <a:defRPr/>
            </a:pPr>
            <a:r>
              <a:rPr lang="en-US" sz="1200" b="1" dirty="0">
                <a:latin typeface="Consolas" panose="020B0609020204030204" pitchFamily="49" charset="0"/>
              </a:rPr>
              <a:t>  </a:t>
            </a:r>
          </a:p>
          <a:p>
            <a:pPr lvl="0">
              <a:defRPr/>
            </a:pPr>
            <a:r>
              <a:rPr lang="en-US" sz="1200" b="1" dirty="0" err="1">
                <a:latin typeface="Consolas" panose="020B0609020204030204" pitchFamily="49" charset="0"/>
              </a:rPr>
              <a:t>sql</a:t>
            </a:r>
            <a:r>
              <a:rPr lang="en-US" sz="1200" b="1" dirty="0">
                <a:latin typeface="Consolas" panose="020B0609020204030204" pitchFamily="49" charset="0"/>
              </a:rPr>
              <a:t> = """</a:t>
            </a:r>
          </a:p>
          <a:p>
            <a:pPr lvl="0">
              <a:defRPr/>
            </a:pPr>
            <a:r>
              <a:rPr lang="en-US" sz="1200" b="1" dirty="0">
                <a:latin typeface="Consolas" panose="020B0609020204030204" pitchFamily="49" charset="0"/>
              </a:rPr>
              <a:t>      select * from movies </a:t>
            </a:r>
          </a:p>
          <a:p>
            <a:pPr lvl="0">
              <a:defRPr/>
            </a:pPr>
            <a:r>
              <a:rPr lang="en-US" sz="1200" b="1" dirty="0">
                <a:latin typeface="Consolas" panose="020B0609020204030204" pitchFamily="49" charset="0"/>
              </a:rPr>
              <a:t>      where title = 'Toy Story';</a:t>
            </a:r>
          </a:p>
          <a:p>
            <a:pPr lvl="0">
              <a:defRPr/>
            </a:pPr>
            <a:r>
              <a:rPr lang="en-US" sz="1200" b="1" dirty="0">
                <a:latin typeface="Consolas" panose="020B0609020204030204" pitchFamily="49" charset="0"/>
              </a:rPr>
              <a:t>      """</a:t>
            </a:r>
          </a:p>
          <a:p>
            <a:pPr lvl="0">
              <a:defRPr/>
            </a:pPr>
            <a:r>
              <a:rPr lang="en-US" sz="1200" b="1" dirty="0">
                <a:latin typeface="Consolas" panose="020B0609020204030204" pitchFamily="49" charset="0"/>
              </a:rPr>
              <a:t>  </a:t>
            </a:r>
          </a:p>
          <a:p>
            <a:pPr lvl="0">
              <a:defRPr/>
            </a:pPr>
            <a:r>
              <a:rPr lang="en-US" sz="1200" b="1" dirty="0" err="1">
                <a:latin typeface="Consolas" panose="020B0609020204030204" pitchFamily="49" charset="0"/>
              </a:rPr>
              <a:t>dbCursor.execute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sql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lvl="0">
              <a:defRPr/>
            </a:pPr>
            <a:r>
              <a:rPr lang="en-US" sz="1200" b="1" dirty="0">
                <a:latin typeface="Consolas" panose="020B0609020204030204" pitchFamily="49" charset="0"/>
              </a:rPr>
              <a:t>row = </a:t>
            </a:r>
            <a:r>
              <a:rPr lang="en-US" sz="1200" b="1" dirty="0" err="1">
                <a:latin typeface="Consolas" panose="020B0609020204030204" pitchFamily="49" charset="0"/>
              </a:rPr>
              <a:t>dbCursor.fetchone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lvl="0">
              <a:defRPr/>
            </a:pPr>
            <a:endParaRPr lang="en-US" sz="1200" b="1" dirty="0"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sz="1200" b="1" dirty="0">
                <a:latin typeface="Consolas" panose="020B0609020204030204" pitchFamily="49" charset="0"/>
              </a:rPr>
              <a:t>print(row)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F1C7E27-8F9E-C7B8-0679-4E62A8770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99" y="5668963"/>
            <a:ext cx="4996906" cy="57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976172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52402" y="6324600"/>
            <a:ext cx="457198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Your turn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Content Placeholder 10">
            <a:extLst>
              <a:ext uri="{FF2B5EF4-FFF2-40B4-BE49-F238E27FC236}">
                <a16:creationId xmlns:a16="http://schemas.microsoft.com/office/drawing/2014/main" id="{97A6B2ED-6539-3DB9-F2AB-6D70EE96F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000998" cy="1863329"/>
          </a:xfrm>
        </p:spPr>
        <p:txBody>
          <a:bodyPr/>
          <a:lstStyle/>
          <a:p>
            <a:pPr marL="227013" indent="-227013"/>
            <a:r>
              <a:rPr lang="en-US" dirty="0"/>
              <a:t>Output all movies that have &gt; 200 reviews </a:t>
            </a:r>
          </a:p>
          <a:p>
            <a:pPr marL="627063" lvl="1" indent="-227013"/>
            <a:r>
              <a:rPr lang="en-US" dirty="0"/>
              <a:t>You need a join, group by, and having</a:t>
            </a:r>
          </a:p>
          <a:p>
            <a:pPr marL="627063" lvl="1" indent="-227013"/>
            <a:r>
              <a:rPr lang="en-US" dirty="0"/>
              <a:t>Use </a:t>
            </a:r>
            <a:r>
              <a:rPr lang="en-US" dirty="0" err="1"/>
              <a:t>fetchall</a:t>
            </a:r>
            <a:r>
              <a:rPr lang="en-US" dirty="0"/>
              <a:t>( 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52A8E6-53D5-5455-978C-3051B58E8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588" y="3208481"/>
            <a:ext cx="5243052" cy="12213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2EADE4-D771-3443-FF07-40883D892DE1}"/>
              </a:ext>
            </a:extLst>
          </p:cNvPr>
          <p:cNvSpPr txBox="1"/>
          <p:nvPr/>
        </p:nvSpPr>
        <p:spPr>
          <a:xfrm>
            <a:off x="256244" y="3551933"/>
            <a:ext cx="962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Movies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F9A6E8-51CD-0157-5AA8-F831EB9691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4572000"/>
            <a:ext cx="1367243" cy="14702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CE7120-3788-59EA-2D35-5F69118D6E4D}"/>
              </a:ext>
            </a:extLst>
          </p:cNvPr>
          <p:cNvSpPr txBox="1"/>
          <p:nvPr/>
        </p:nvSpPr>
        <p:spPr>
          <a:xfrm>
            <a:off x="263426" y="5020341"/>
            <a:ext cx="966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Ratings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8B155D-436F-D079-44C0-367F0E8BAB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8800" y="3780789"/>
            <a:ext cx="3200400" cy="285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924268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622D00-D022-DCDF-0621-FF3B1AE02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425" y="914400"/>
            <a:ext cx="3028471" cy="3250601"/>
          </a:xfrm>
          <a:prstGeom prst="rect">
            <a:avLst/>
          </a:prstGeom>
        </p:spPr>
      </p:pic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Top-10 movies in Drama genre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9271B4-B284-F8E2-04A4-7005A41E6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175" y="2707940"/>
            <a:ext cx="4694781" cy="2694004"/>
          </a:xfrm>
          <a:prstGeom prst="rect">
            <a:avLst/>
          </a:prstGeom>
        </p:spPr>
      </p:pic>
      <p:sp>
        <p:nvSpPr>
          <p:cNvPr id="5" name="Right Arrow 9">
            <a:extLst>
              <a:ext uri="{FF2B5EF4-FFF2-40B4-BE49-F238E27FC236}">
                <a16:creationId xmlns:a16="http://schemas.microsoft.com/office/drawing/2014/main" id="{6DA52267-EF15-D724-DBDC-BB6AB84F2B69}"/>
              </a:ext>
            </a:extLst>
          </p:cNvPr>
          <p:cNvSpPr/>
          <p:nvPr/>
        </p:nvSpPr>
        <p:spPr>
          <a:xfrm>
            <a:off x="4110625" y="4876759"/>
            <a:ext cx="1219086" cy="521094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D323430-8B5F-C5B6-75C5-2121CA3AB1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8425" y="4452302"/>
            <a:ext cx="2941325" cy="1370009"/>
          </a:xfrm>
          <a:prstGeom prst="rect">
            <a:avLst/>
          </a:prstGeom>
        </p:spPr>
      </p:pic>
      <p:sp>
        <p:nvSpPr>
          <p:cNvPr id="2" name="Rectangle 4">
            <a:extLst>
              <a:ext uri="{FF2B5EF4-FFF2-40B4-BE49-F238E27FC236}">
                <a16:creationId xmlns:a16="http://schemas.microsoft.com/office/drawing/2014/main" id="{BB4817F2-158C-673F-D30E-45913D8E555F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81000" y="2076753"/>
            <a:ext cx="4008981" cy="462947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Top-10 Drama movies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579332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>
                <a:solidFill>
                  <a:srgbClr val="0000FF"/>
                </a:solidFill>
                <a:latin typeface="Calibri"/>
              </a:rPr>
              <a:t>Execute the query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5EE2330-ADD1-EB01-B8BA-418E69F74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89037"/>
            <a:ext cx="8458200" cy="44497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The code is already provided in "main.py"</a:t>
            </a:r>
          </a:p>
          <a:p>
            <a:pPr marL="460375" indent="-457200">
              <a:spcBef>
                <a:spcPts val="1800"/>
              </a:spcBef>
              <a:buFont typeface="+mj-lt"/>
              <a:buAutoNum type="arabicPeriod"/>
            </a:pPr>
            <a:r>
              <a:rPr lang="en-US" sz="2200" dirty="0">
                <a:latin typeface="Consolas" panose="020B0609020204030204" pitchFamily="49" charset="0"/>
              </a:rPr>
              <a:t>Docker&gt; </a:t>
            </a:r>
            <a:r>
              <a:rPr lang="en-US" sz="2200" b="0" dirty="0">
                <a:latin typeface="Consolas" panose="020B0609020204030204" pitchFamily="49" charset="0"/>
              </a:rPr>
              <a:t>python3 main.py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DC6520-23C6-8F52-98BC-331BEAB4C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873" y="1905000"/>
            <a:ext cx="2941325" cy="137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92457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96C69F-18B7-5042-46E6-FF1A6DAFB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428919"/>
            <a:ext cx="4507717" cy="20001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C9C637-0813-4F8C-941F-8673E9FF3BE5}"/>
              </a:ext>
            </a:extLst>
          </p:cNvPr>
          <p:cNvSpPr txBox="1"/>
          <p:nvPr/>
        </p:nvSpPr>
        <p:spPr>
          <a:xfrm>
            <a:off x="457200" y="152400"/>
            <a:ext cx="8229600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Parameterized (“dynamic”) queries</a:t>
            </a:r>
            <a:endParaRPr kumimoji="0" lang="en-US" sz="32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4A95DF-275A-F7AC-EC1B-462F7C2E8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0" y="3124200"/>
            <a:ext cx="3028471" cy="3250601"/>
          </a:xfrm>
          <a:prstGeom prst="rect">
            <a:avLst/>
          </a:prstGeom>
        </p:spPr>
      </p:pic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A268C603-4839-531F-0A23-D38A7A1D1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6700" y="6273800"/>
            <a:ext cx="381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ontent Placeholder 10">
            <a:extLst>
              <a:ext uri="{FF2B5EF4-FFF2-40B4-BE49-F238E27FC236}">
                <a16:creationId xmlns:a16="http://schemas.microsoft.com/office/drawing/2014/main" id="{6B7A9981-E4CA-5D3B-276E-89459A740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1143000"/>
          </a:xfrm>
        </p:spPr>
        <p:txBody>
          <a:bodyPr/>
          <a:lstStyle/>
          <a:p>
            <a:pPr marL="227013" indent="-227013"/>
            <a:r>
              <a:rPr lang="en-US" dirty="0"/>
              <a:t>Most queries are dynamic, responding to user input </a:t>
            </a:r>
          </a:p>
        </p:txBody>
      </p:sp>
    </p:spTree>
    <p:extLst>
      <p:ext uri="{BB962C8B-B14F-4D97-AF65-F5344CB8AC3E}">
        <p14:creationId xmlns:p14="http://schemas.microsoft.com/office/powerpoint/2010/main" val="1690746771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C6C01F37-91EA-4410-BB7C-F30A29B7C857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05418" y="1314136"/>
            <a:ext cx="7772400" cy="54489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import sqlite3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dbConn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= sqlite3.connect("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chicago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-police-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stops.db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dbCursor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dbConn.cursor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genre =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input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("Enter genre: ")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sql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"""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Select Title, Round(avg(Rating),2) as Rating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From   Movies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Inner Join Ratings on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Movies.Movie_ID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Ratings.Movie_ID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Inner Join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Movie_Genres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on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Movies.Movie_ID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Movie_Genres.Movie_ID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Inner Join Genres on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Genres.Genre_ID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Movie_Genres.Genre_ID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Where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Genre_Name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?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Group By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Movies.Movie_ID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Having Count(Rating) &gt; 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Order By Rating DESC, Title ASC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Limit 10;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"""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dbCursor.execute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sql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[genre]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rows =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dbCursor.fetchall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row in rows: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print(row)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96C69F-18B7-5042-46E6-FF1A6DAFB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838200"/>
            <a:ext cx="4164257" cy="18477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C9C637-0813-4F8C-941F-8673E9FF3BE5}"/>
              </a:ext>
            </a:extLst>
          </p:cNvPr>
          <p:cNvSpPr txBox="1"/>
          <p:nvPr/>
        </p:nvSpPr>
        <p:spPr>
          <a:xfrm>
            <a:off x="457200" y="152400"/>
            <a:ext cx="8229600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prstClr val="black"/>
                </a:solidFill>
                <a:latin typeface="Calibri"/>
              </a:rPr>
              <a:t>Executing dynamic queries</a:t>
            </a:r>
            <a:endParaRPr kumimoji="0" lang="en-US" sz="32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EA18096-818B-7DFC-D1D5-35D02F146BE4}"/>
              </a:ext>
            </a:extLst>
          </p:cNvPr>
          <p:cNvCxnSpPr>
            <a:cxnSpLocks/>
          </p:cNvCxnSpPr>
          <p:nvPr/>
        </p:nvCxnSpPr>
        <p:spPr>
          <a:xfrm flipH="1" flipV="1">
            <a:off x="3048001" y="4149520"/>
            <a:ext cx="2133599" cy="12808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B66D76F-0EC8-985F-C2EE-2455EAB5CE6D}"/>
              </a:ext>
            </a:extLst>
          </p:cNvPr>
          <p:cNvCxnSpPr>
            <a:cxnSpLocks/>
          </p:cNvCxnSpPr>
          <p:nvPr/>
        </p:nvCxnSpPr>
        <p:spPr>
          <a:xfrm flipH="1" flipV="1">
            <a:off x="3429000" y="5710019"/>
            <a:ext cx="1143000" cy="172154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8081540B-4EF5-4538-A1D8-8112C052D9DA}"/>
              </a:ext>
            </a:extLst>
          </p:cNvPr>
          <p:cNvSpPr/>
          <p:nvPr/>
        </p:nvSpPr>
        <p:spPr>
          <a:xfrm>
            <a:off x="6981850" y="4876800"/>
            <a:ext cx="1933550" cy="609600"/>
          </a:xfrm>
          <a:prstGeom prst="wedgeRoundRectCallout">
            <a:avLst>
              <a:gd name="adj1" fmla="val -105833"/>
              <a:gd name="adj2" fmla="val -60203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with MySQL use 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%s instead of ?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9998AB8-1554-6EE4-627D-F6EFB6B8C496}"/>
              </a:ext>
            </a:extLst>
          </p:cNvPr>
          <p:cNvSpPr/>
          <p:nvPr/>
        </p:nvSpPr>
        <p:spPr>
          <a:xfrm>
            <a:off x="5257800" y="4151680"/>
            <a:ext cx="1430604" cy="344119"/>
          </a:xfrm>
          <a:prstGeom prst="wedgeRoundRectCallout">
            <a:avLst>
              <a:gd name="adj1" fmla="val -50199"/>
              <a:gd name="adj2" fmla="val -2647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400" b="1" i="1" noProof="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laceholder</a:t>
            </a:r>
            <a:r>
              <a:rPr lang="en-US" sz="1400" b="1" i="1" noProof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0" lang="en-US" sz="1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48B8FBA6-6859-C7E6-E924-F991BFA78A87}"/>
              </a:ext>
            </a:extLst>
          </p:cNvPr>
          <p:cNvSpPr/>
          <p:nvPr/>
        </p:nvSpPr>
        <p:spPr>
          <a:xfrm>
            <a:off x="4648200" y="5693732"/>
            <a:ext cx="2667000" cy="859468"/>
          </a:xfrm>
          <a:prstGeom prst="wedgeRoundRectCallout">
            <a:avLst>
              <a:gd name="adj1" fmla="val -50199"/>
              <a:gd name="adj2" fmla="val -2647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parameter value(s) in call so DBMS builds query and checks for injection attacks</a:t>
            </a:r>
            <a:endParaRPr kumimoji="0" lang="en-US" sz="1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5706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>
                <a:solidFill>
                  <a:srgbClr val="0000FF"/>
                </a:solidFill>
                <a:latin typeface="Calibri"/>
              </a:rPr>
              <a:t>Try it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5EE2330-ADD1-EB01-B8BA-418E69F74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89037"/>
            <a:ext cx="8000998" cy="44497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Modify "main.py" in your favorite editor</a:t>
            </a:r>
          </a:p>
          <a:p>
            <a:pPr marL="1025525" lvl="1" indent="-342900">
              <a:buFont typeface="+mj-lt"/>
              <a:buAutoNum type="arabicParenR"/>
            </a:pPr>
            <a:r>
              <a:rPr lang="en-US" sz="2000" dirty="0"/>
              <a:t>Modify SQL query string, replacing 'Drama' with </a:t>
            </a:r>
            <a:r>
              <a:rPr lang="en-US" sz="2000" b="1" dirty="0"/>
              <a:t>?</a:t>
            </a:r>
          </a:p>
          <a:p>
            <a:pPr marL="1025525" lvl="1" indent="-342900">
              <a:buFont typeface="+mj-lt"/>
              <a:buAutoNum type="arabicParenR"/>
            </a:pPr>
            <a:r>
              <a:rPr lang="en-US" sz="2000" dirty="0"/>
              <a:t>Pass genre value in call to execute( </a:t>
            </a:r>
            <a:r>
              <a:rPr lang="en-US" sz="2000" dirty="0" err="1"/>
              <a:t>sql</a:t>
            </a:r>
            <a:r>
              <a:rPr lang="en-US" sz="2000" dirty="0"/>
              <a:t>, </a:t>
            </a:r>
            <a:r>
              <a:rPr lang="en-US" sz="2000" b="1" dirty="0"/>
              <a:t>[genre] </a:t>
            </a:r>
            <a:r>
              <a:rPr lang="en-US" sz="2000" dirty="0"/>
              <a:t>)</a:t>
            </a:r>
          </a:p>
          <a:p>
            <a:pPr marL="1025525" lvl="1" indent="-342900">
              <a:buFont typeface="+mj-lt"/>
              <a:buAutoNum type="arabicParenR"/>
            </a:pPr>
            <a:r>
              <a:rPr lang="en-US" sz="2000" dirty="0"/>
              <a:t>Run and try different genres (Comedy, Horror, …)</a:t>
            </a:r>
          </a:p>
          <a:p>
            <a:pPr marL="857250" lvl="1" indent="-457200">
              <a:buFont typeface="+mj-lt"/>
              <a:buAutoNum type="arabicParenR"/>
            </a:pPr>
            <a:endParaRPr lang="en-US" sz="2000" dirty="0"/>
          </a:p>
          <a:p>
            <a:pPr marL="460375" indent="-457200">
              <a:spcBef>
                <a:spcPts val="1800"/>
              </a:spcBef>
              <a:buFont typeface="+mj-lt"/>
              <a:buAutoNum type="arabicPeriod"/>
            </a:pPr>
            <a:r>
              <a:rPr lang="en-US" sz="2200" dirty="0">
                <a:latin typeface="Consolas" panose="020B0609020204030204" pitchFamily="49" charset="0"/>
              </a:rPr>
              <a:t>Docker&gt; </a:t>
            </a:r>
            <a:r>
              <a:rPr lang="en-US" sz="2200" b="0" dirty="0">
                <a:latin typeface="Consolas" panose="020B0609020204030204" pitchFamily="49" charset="0"/>
              </a:rPr>
              <a:t>python3 main.py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24CE39-477B-248A-5D80-4C4DD584D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899" y="4114800"/>
            <a:ext cx="4164257" cy="184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314771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032DCE-F20E-438B-A8D7-119DBC6D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0" y="6324600"/>
            <a:ext cx="3937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6" name="Picture 2" descr="Please don't do it - Crying Baby | Meme Generator">
            <a:extLst>
              <a:ext uri="{FF2B5EF4-FFF2-40B4-BE49-F238E27FC236}">
                <a16:creationId xmlns:a16="http://schemas.microsoft.com/office/drawing/2014/main" id="{91CA0C4A-C06D-4FF3-A1E1-B224516ED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657601"/>
            <a:ext cx="2590257" cy="303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4">
            <a:extLst>
              <a:ext uri="{FF2B5EF4-FFF2-40B4-BE49-F238E27FC236}">
                <a16:creationId xmlns:a16="http://schemas.microsoft.com/office/drawing/2014/main" id="{5F812BF7-41E9-1019-6F0E-6575DC53744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609600" y="1027060"/>
            <a:ext cx="4267200" cy="240194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genre =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input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("Enter genre: ")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</a:rPr>
              <a:t>sql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</a:rPr>
              <a:t> = "…" + genre + "…"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noProof="0" dirty="0" err="1">
                <a:solidFill>
                  <a:srgbClr val="008000"/>
                </a:solidFill>
                <a:latin typeface="Consolas" panose="020B0609020204030204" pitchFamily="49" charset="0"/>
              </a:rPr>
              <a:t>sql</a:t>
            </a:r>
            <a:r>
              <a:rPr lang="en-US" sz="1600" b="1" noProof="0" dirty="0">
                <a:solidFill>
                  <a:srgbClr val="008000"/>
                </a:solidFill>
                <a:latin typeface="Consolas" panose="020B0609020204030204" pitchFamily="49" charset="0"/>
              </a:rPr>
              <a:t> = f"… {genre} …"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dbCursor.execute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sql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rows =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dbCursor.fetchall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row in rows: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print(row)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F8F53356-0233-BFBC-02B9-004C62E7CA80}"/>
              </a:ext>
            </a:extLst>
          </p:cNvPr>
          <p:cNvSpPr/>
          <p:nvPr/>
        </p:nvSpPr>
        <p:spPr>
          <a:xfrm>
            <a:off x="5410200" y="1636660"/>
            <a:ext cx="3048000" cy="914400"/>
          </a:xfrm>
          <a:prstGeom prst="wedgeRoundRectCallout">
            <a:avLst>
              <a:gd name="adj1" fmla="val -114077"/>
              <a:gd name="adj2" fmla="val -27378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NEVER build </a:t>
            </a:r>
            <a:r>
              <a:rPr lang="en-US" sz="1600" b="1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16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query strings yourself --- you open the door to </a:t>
            </a:r>
            <a:r>
              <a:rPr lang="en-US" sz="16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injection attacks</a:t>
            </a:r>
            <a:endParaRPr kumimoji="0" lang="en-US" sz="1600" b="1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69CCD7-2591-ADA1-AD78-237048576B39}"/>
              </a:ext>
            </a:extLst>
          </p:cNvPr>
          <p:cNvSpPr txBox="1"/>
          <p:nvPr/>
        </p:nvSpPr>
        <p:spPr>
          <a:xfrm>
            <a:off x="3505200" y="4648200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https://www.bleepingcomputer.com/news/security/researchers-find-sql-injection-to-bypass-airport-tsa-security-checks/</a:t>
            </a:r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1AC08B-785E-8042-1B72-C15BAE979769}"/>
              </a:ext>
            </a:extLst>
          </p:cNvPr>
          <p:cNvSpPr txBox="1"/>
          <p:nvPr/>
        </p:nvSpPr>
        <p:spPr>
          <a:xfrm>
            <a:off x="457200" y="152400"/>
            <a:ext cx="8229600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FF0000"/>
                </a:solidFill>
                <a:latin typeface="Calibri"/>
              </a:rPr>
              <a:t>Beware SQL injection attacks</a:t>
            </a:r>
            <a:endParaRPr kumimoji="0" lang="en-US" sz="3200" b="1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54395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2286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How about executing SQL with MySQL?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D632616A-3988-4580-A152-31FB8A3F57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2801648"/>
            <a:ext cx="3200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13" name="Group 5">
            <a:extLst>
              <a:ext uri="{FF2B5EF4-FFF2-40B4-BE49-F238E27FC236}">
                <a16:creationId xmlns:a16="http://schemas.microsoft.com/office/drawing/2014/main" id="{EF81BAFD-4B8A-022C-9E0A-EFEEF0A06F01}"/>
              </a:ext>
            </a:extLst>
          </p:cNvPr>
          <p:cNvGrpSpPr>
            <a:grpSpLocks/>
          </p:cNvGrpSpPr>
          <p:nvPr/>
        </p:nvGrpSpPr>
        <p:grpSpPr bwMode="auto">
          <a:xfrm>
            <a:off x="7444582" y="4775266"/>
            <a:ext cx="1392237" cy="1039813"/>
            <a:chOff x="4905" y="635"/>
            <a:chExt cx="541" cy="655"/>
          </a:xfrm>
          <a:solidFill>
            <a:srgbClr val="99FF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AutoShape 6">
              <a:extLst>
                <a:ext uri="{FF2B5EF4-FFF2-40B4-BE49-F238E27FC236}">
                  <a16:creationId xmlns:a16="http://schemas.microsoft.com/office/drawing/2014/main" id="{67EF59C6-B6E8-9542-DDE8-A1A681BC0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5" y="635"/>
              <a:ext cx="541" cy="655"/>
            </a:xfrm>
            <a:prstGeom prst="flowChartMagneticDisk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5" name="Rectangle 7">
              <a:extLst>
                <a:ext uri="{FF2B5EF4-FFF2-40B4-BE49-F238E27FC236}">
                  <a16:creationId xmlns:a16="http://schemas.microsoft.com/office/drawing/2014/main" id="{E78FC75A-C214-7C5F-75C7-3B38B78F4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2" y="905"/>
              <a:ext cx="508" cy="25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Database</a:t>
              </a:r>
            </a:p>
          </p:txBody>
        </p:sp>
      </p:grpSp>
      <p:sp>
        <p:nvSpPr>
          <p:cNvPr id="16" name="Rectangle 4">
            <a:extLst>
              <a:ext uri="{FF2B5EF4-FFF2-40B4-BE49-F238E27FC236}">
                <a16:creationId xmlns:a16="http://schemas.microsoft.com/office/drawing/2014/main" id="{D0C1363C-C98E-EA34-F9AF-68527AC233C3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437420" y="2922488"/>
            <a:ext cx="2250359" cy="40139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SELECT * FROM ...;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8AA1ECD-5858-353D-4F28-BE94377D7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242534"/>
            <a:ext cx="3540841" cy="119599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F4A283A-3D24-462D-E510-F83F57DF513C}"/>
              </a:ext>
            </a:extLst>
          </p:cNvPr>
          <p:cNvGrpSpPr/>
          <p:nvPr/>
        </p:nvGrpSpPr>
        <p:grpSpPr>
          <a:xfrm>
            <a:off x="7391400" y="2441681"/>
            <a:ext cx="1524000" cy="719933"/>
            <a:chOff x="2743200" y="4745665"/>
            <a:chExt cx="1789043" cy="84472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06C1A3E-3109-9ED8-BFF6-B5E591DEA172}"/>
                </a:ext>
              </a:extLst>
            </p:cNvPr>
            <p:cNvSpPr/>
            <p:nvPr/>
          </p:nvSpPr>
          <p:spPr>
            <a:xfrm>
              <a:off x="2743200" y="4745665"/>
              <a:ext cx="1789043" cy="8382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Rectangle 9">
              <a:extLst>
                <a:ext uri="{FF2B5EF4-FFF2-40B4-BE49-F238E27FC236}">
                  <a16:creationId xmlns:a16="http://schemas.microsoft.com/office/drawing/2014/main" id="{16424104-C8DA-B116-7015-D823CA60A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2103" y="4831272"/>
              <a:ext cx="1393826" cy="759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Database server</a:t>
              </a:r>
            </a:p>
          </p:txBody>
        </p:sp>
      </p:grpSp>
      <p:sp>
        <p:nvSpPr>
          <p:cNvPr id="5" name="Line 12">
            <a:extLst>
              <a:ext uri="{FF2B5EF4-FFF2-40B4-BE49-F238E27FC236}">
                <a16:creationId xmlns:a16="http://schemas.microsoft.com/office/drawing/2014/main" id="{21BA973F-2A3C-B28C-37ED-59CBCD10CDFF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3276600"/>
            <a:ext cx="0" cy="1676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8" name="Picture 7" descr="A dolphin and text on a white background&#10;&#10;Description automatically generated">
            <a:extLst>
              <a:ext uri="{FF2B5EF4-FFF2-40B4-BE49-F238E27FC236}">
                <a16:creationId xmlns:a16="http://schemas.microsoft.com/office/drawing/2014/main" id="{5085C1AC-05A8-033B-A192-51A0424412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4553622"/>
            <a:ext cx="1547899" cy="798756"/>
          </a:xfrm>
          <a:prstGeom prst="rect">
            <a:avLst/>
          </a:prstGeom>
        </p:spPr>
      </p:pic>
      <p:pic>
        <p:nvPicPr>
          <p:cNvPr id="10" name="Picture 9" descr="A logo of a cloud with a smile&#10;&#10;Description automatically generated">
            <a:extLst>
              <a:ext uri="{FF2B5EF4-FFF2-40B4-BE49-F238E27FC236}">
                <a16:creationId xmlns:a16="http://schemas.microsoft.com/office/drawing/2014/main" id="{CC112218-79B1-A1C3-B752-97095B6D06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560" y="5474237"/>
            <a:ext cx="1392237" cy="104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304223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BA54D2-B2B7-48E7-859C-21328ADBE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1676400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pymysql</a:t>
            </a:r>
            <a:r>
              <a:rPr lang="en-US" dirty="0"/>
              <a:t> module --- nearly identical API !</a:t>
            </a:r>
          </a:p>
          <a:p>
            <a:r>
              <a:rPr lang="en-US" dirty="0">
                <a:hlinkClick r:id="rId3"/>
              </a:rPr>
              <a:t>https://pymysql.readthedocs.io/en/latest/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4370CD-5954-41A1-8EB0-3FF4B1F96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2400" y="6324600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C9C637-0813-4F8C-941F-8673E9FF3BE5}"/>
              </a:ext>
            </a:extLst>
          </p:cNvPr>
          <p:cNvSpPr txBox="1"/>
          <p:nvPr/>
        </p:nvSpPr>
        <p:spPr>
          <a:xfrm>
            <a:off x="457200" y="253425"/>
            <a:ext cx="8305800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pymysql</a:t>
            </a:r>
            <a:endParaRPr kumimoji="0" lang="en-US" sz="32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A7E2953-1994-84A6-571D-57BF2FC0FEDC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524000" y="2627895"/>
            <a:ext cx="6629400" cy="3879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import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pymysql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try: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dbconn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pymysql.connect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host=ENDPOINT,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port=PORTNUM,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user=USERNAME,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passwd=PASSWORD,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database=DBNAME)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sql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"…"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dbCursor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dbconn.cursor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dbCursor.execute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sql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rows =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dbCursor.fetchall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or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fetchone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for row in rows: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print(row)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except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Exception as 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print("Database connection failed due to {}".format(e))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7C6004BA-F97B-C21D-EBE6-00620D716A30}"/>
              </a:ext>
            </a:extLst>
          </p:cNvPr>
          <p:cNvSpPr/>
          <p:nvPr/>
        </p:nvSpPr>
        <p:spPr>
          <a:xfrm>
            <a:off x="6788151" y="3694695"/>
            <a:ext cx="1933550" cy="609600"/>
          </a:xfrm>
          <a:prstGeom prst="wedgeRoundRectCallout">
            <a:avLst>
              <a:gd name="adj1" fmla="val -112692"/>
              <a:gd name="adj2" fmla="val 53156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dynamic queries use 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%s instead of ?</a:t>
            </a:r>
          </a:p>
        </p:txBody>
      </p:sp>
    </p:spTree>
    <p:extLst>
      <p:ext uri="{BB962C8B-B14F-4D97-AF65-F5344CB8AC3E}">
        <p14:creationId xmlns:p14="http://schemas.microsoft.com/office/powerpoint/2010/main" val="109591166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2286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Project 01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87EF1E-5CCB-49AF-8F33-ED7FC9609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309" y="1447800"/>
            <a:ext cx="7548889" cy="426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441871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>
                <a:solidFill>
                  <a:srgbClr val="0000FF"/>
                </a:solidFill>
                <a:latin typeface="Calibri"/>
              </a:rPr>
              <a:t>Try it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5EE2330-ADD1-EB01-B8BA-418E69F74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89037"/>
            <a:ext cx="8000998" cy="44497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Modify "</a:t>
            </a:r>
            <a:r>
              <a:rPr lang="en-US" sz="2400" dirty="0" err="1"/>
              <a:t>Dockerfile</a:t>
            </a:r>
            <a:r>
              <a:rPr lang="en-US" sz="2400" dirty="0"/>
              <a:t>" in your favorite editor</a:t>
            </a:r>
          </a:p>
          <a:p>
            <a:pPr marL="1025525" lvl="1" indent="-342900">
              <a:spcBef>
                <a:spcPts val="600"/>
              </a:spcBef>
              <a:buFont typeface="+mj-lt"/>
              <a:buAutoNum type="arabicParenR"/>
            </a:pPr>
            <a:r>
              <a:rPr lang="en-US" sz="2000" dirty="0"/>
              <a:t>On the last line add:  </a:t>
            </a:r>
            <a:r>
              <a:rPr lang="en-US" sz="2000" dirty="0">
                <a:latin typeface="Consolas" panose="020B0609020204030204" pitchFamily="49" charset="0"/>
              </a:rPr>
              <a:t>RUN pip3 install </a:t>
            </a:r>
            <a:r>
              <a:rPr lang="en-US" sz="2000" dirty="0" err="1">
                <a:latin typeface="Consolas" panose="020B0609020204030204" pitchFamily="49" charset="0"/>
              </a:rPr>
              <a:t>pymysql</a:t>
            </a:r>
            <a:endParaRPr lang="en-US" sz="2000" b="1" dirty="0">
              <a:latin typeface="Consolas" panose="020B0609020204030204" pitchFamily="49" charset="0"/>
            </a:endParaRPr>
          </a:p>
          <a:p>
            <a:pPr marL="1025525" lvl="1" indent="-342900">
              <a:spcBef>
                <a:spcPts val="600"/>
              </a:spcBef>
              <a:buFont typeface="+mj-lt"/>
              <a:buAutoNum type="arabicParenR"/>
            </a:pPr>
            <a:r>
              <a:rPr lang="en-US" sz="2000" dirty="0"/>
              <a:t>Exit your docker container:  </a:t>
            </a:r>
            <a:r>
              <a:rPr lang="en-US" sz="2000" dirty="0">
                <a:latin typeface="Consolas" panose="020B0609020204030204" pitchFamily="49" charset="0"/>
              </a:rPr>
              <a:t>exit</a:t>
            </a:r>
          </a:p>
          <a:p>
            <a:pPr marL="1025525" lvl="1" indent="-342900">
              <a:spcBef>
                <a:spcPts val="600"/>
              </a:spcBef>
              <a:buFont typeface="+mj-lt"/>
              <a:buAutoNum type="arabicParenR"/>
            </a:pPr>
            <a:r>
              <a:rPr lang="en-US" sz="2000" dirty="0"/>
              <a:t>Build docker image</a:t>
            </a:r>
          </a:p>
          <a:p>
            <a:pPr marL="1025525" lvl="1" indent="-342900">
              <a:spcBef>
                <a:spcPts val="600"/>
              </a:spcBef>
              <a:buFont typeface="+mj-lt"/>
              <a:buAutoNum type="arabicParenR"/>
            </a:pPr>
            <a:r>
              <a:rPr lang="en-US" sz="2000" dirty="0"/>
              <a:t>Run docker image</a:t>
            </a:r>
          </a:p>
          <a:p>
            <a:pPr marL="457200" indent="-457200">
              <a:spcBef>
                <a:spcPts val="2400"/>
              </a:spcBef>
              <a:buFont typeface="+mj-lt"/>
              <a:buAutoNum type="arabicPeriod"/>
            </a:pPr>
            <a:r>
              <a:rPr lang="en-US" sz="2400" dirty="0"/>
              <a:t>Download "main-mysql.py"</a:t>
            </a:r>
          </a:p>
          <a:p>
            <a:pPr marL="1025525" lvl="1" indent="-342900">
              <a:buFont typeface="+mj-lt"/>
              <a:buAutoNum type="arabicParenR"/>
            </a:pPr>
            <a:r>
              <a:rPr lang="en-US" sz="2000" dirty="0">
                <a:hlinkClick r:id="rId3"/>
              </a:rPr>
              <a:t>https://tinyurl.com/main-mysql</a:t>
            </a:r>
            <a:r>
              <a:rPr lang="en-US" sz="2000" dirty="0"/>
              <a:t> </a:t>
            </a:r>
          </a:p>
          <a:p>
            <a:pPr marL="1025525" lvl="1" indent="-342900">
              <a:buFont typeface="+mj-lt"/>
              <a:buAutoNum type="arabicParenR"/>
            </a:pPr>
            <a:r>
              <a:rPr lang="en-US" sz="2000" dirty="0"/>
              <a:t>Move "main-mysql.py" into your repo folder</a:t>
            </a:r>
          </a:p>
          <a:p>
            <a:pPr marL="460375" indent="-457200">
              <a:spcBef>
                <a:spcPts val="3000"/>
              </a:spcBef>
              <a:buFont typeface="+mj-lt"/>
              <a:buAutoNum type="arabicPeriod"/>
            </a:pPr>
            <a:r>
              <a:rPr lang="en-US" sz="2200" dirty="0">
                <a:latin typeface="Consolas" panose="020B0609020204030204" pitchFamily="49" charset="0"/>
              </a:rPr>
              <a:t>Docker&gt; </a:t>
            </a:r>
            <a:r>
              <a:rPr lang="en-US" sz="2200" b="0" dirty="0">
                <a:latin typeface="Consolas" panose="020B0609020204030204" pitchFamily="49" charset="0"/>
              </a:rPr>
              <a:t>python3 main-mysql.py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C6E470FF-D1E7-BCEF-2EA8-4A2F8569F837}"/>
              </a:ext>
            </a:extLst>
          </p:cNvPr>
          <p:cNvSpPr/>
          <p:nvPr/>
        </p:nvSpPr>
        <p:spPr>
          <a:xfrm>
            <a:off x="6373414" y="5057156"/>
            <a:ext cx="2279649" cy="1029706"/>
          </a:xfrm>
          <a:prstGeom prst="wedgeRoundRectCallout">
            <a:avLst>
              <a:gd name="adj1" fmla="val -70437"/>
              <a:gd name="adj2" fmla="val -2683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 it with these genres: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Music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Family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Horror</a:t>
            </a:r>
            <a:endParaRPr kumimoji="0" lang="en-US" sz="1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042142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1022" y="381000"/>
            <a:ext cx="8229600" cy="990600"/>
          </a:xfrm>
          <a:solidFill>
            <a:srgbClr val="FFC000"/>
          </a:solidFill>
        </p:spPr>
        <p:txBody>
          <a:bodyPr anchor="ctr" anchorCtr="0"/>
          <a:lstStyle/>
          <a:p>
            <a:pPr marL="0" indent="0" algn="ctr">
              <a:buNone/>
            </a:pPr>
            <a:r>
              <a:rPr lang="en-US" sz="3200" dirty="0">
                <a:solidFill>
                  <a:srgbClr val="0000FF"/>
                </a:solidFill>
              </a:rPr>
              <a:t>That's it, thank you!</a:t>
            </a:r>
            <a:endParaRPr lang="en-US" sz="3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819237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0DF1729-761E-495A-B7E9-F29D83BC0F92}"/>
              </a:ext>
            </a:extLst>
          </p:cNvPr>
          <p:cNvGrpSpPr/>
          <p:nvPr/>
        </p:nvGrpSpPr>
        <p:grpSpPr>
          <a:xfrm>
            <a:off x="748058" y="2500322"/>
            <a:ext cx="1143827" cy="1233478"/>
            <a:chOff x="252758" y="2500322"/>
            <a:chExt cx="1143827" cy="1233478"/>
          </a:xfrm>
        </p:grpSpPr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>
              <a:off x="252758" y="2500322"/>
              <a:ext cx="1143827" cy="1233478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84472" y="2934811"/>
              <a:ext cx="1074056" cy="6465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Movie</a:t>
              </a:r>
              <a:b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</a:b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Lens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283B449E-7E8C-4BCC-936A-E41F698233AA}"/>
              </a:ext>
            </a:extLst>
          </p:cNvPr>
          <p:cNvSpPr/>
          <p:nvPr/>
        </p:nvSpPr>
        <p:spPr>
          <a:xfrm>
            <a:off x="1863582" y="344011"/>
            <a:ext cx="1828800" cy="609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Movies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E71E1C-05EF-4DFE-8284-B6CE552BFD2E}"/>
              </a:ext>
            </a:extLst>
          </p:cNvPr>
          <p:cNvSpPr/>
          <p:nvPr/>
        </p:nvSpPr>
        <p:spPr>
          <a:xfrm>
            <a:off x="3009900" y="1284537"/>
            <a:ext cx="1828800" cy="609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Movie_Taglines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E113E6-9140-45C6-8CFB-4F140D626C41}"/>
              </a:ext>
            </a:extLst>
          </p:cNvPr>
          <p:cNvSpPr/>
          <p:nvPr/>
        </p:nvSpPr>
        <p:spPr>
          <a:xfrm>
            <a:off x="3692382" y="4034234"/>
            <a:ext cx="1828800" cy="609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Companies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D0832E5-8DFC-4936-B221-17F0EDF04BF7}"/>
              </a:ext>
            </a:extLst>
          </p:cNvPr>
          <p:cNvSpPr/>
          <p:nvPr/>
        </p:nvSpPr>
        <p:spPr>
          <a:xfrm>
            <a:off x="3009900" y="4970395"/>
            <a:ext cx="3543300" cy="609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Movie_Production_Companies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B1CABD-C367-4103-8170-4F66A47EEB76}"/>
              </a:ext>
            </a:extLst>
          </p:cNvPr>
          <p:cNvSpPr/>
          <p:nvPr/>
        </p:nvSpPr>
        <p:spPr>
          <a:xfrm>
            <a:off x="3692382" y="2225063"/>
            <a:ext cx="1828800" cy="609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Genres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D02304-EDF5-4A0C-A930-2ACA3E64CE10}"/>
              </a:ext>
            </a:extLst>
          </p:cNvPr>
          <p:cNvSpPr/>
          <p:nvPr/>
        </p:nvSpPr>
        <p:spPr>
          <a:xfrm>
            <a:off x="3694559" y="3089343"/>
            <a:ext cx="2505892" cy="609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Movie_Genres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98E44C4-798B-4824-9689-BB37F4BE449F}"/>
              </a:ext>
            </a:extLst>
          </p:cNvPr>
          <p:cNvSpPr/>
          <p:nvPr/>
        </p:nvSpPr>
        <p:spPr>
          <a:xfrm>
            <a:off x="1863582" y="5943600"/>
            <a:ext cx="1828800" cy="609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Ratings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C2D67AD-01C5-4881-A95C-A0BC7E0323C0}"/>
              </a:ext>
            </a:extLst>
          </p:cNvPr>
          <p:cNvCxnSpPr>
            <a:cxnSpLocks/>
            <a:stCxn id="7" idx="1"/>
          </p:cNvCxnSpPr>
          <p:nvPr/>
        </p:nvCxnSpPr>
        <p:spPr>
          <a:xfrm flipV="1">
            <a:off x="1319972" y="953611"/>
            <a:ext cx="543610" cy="15467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205DA67-EA72-4E4F-B4F0-75C7DBA4FD01}"/>
              </a:ext>
            </a:extLst>
          </p:cNvPr>
          <p:cNvCxnSpPr>
            <a:cxnSpLocks/>
          </p:cNvCxnSpPr>
          <p:nvPr/>
        </p:nvCxnSpPr>
        <p:spPr>
          <a:xfrm flipV="1">
            <a:off x="1887531" y="1894137"/>
            <a:ext cx="1122369" cy="7901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429FC1E-493F-45F4-ACEF-132EBA85088C}"/>
              </a:ext>
            </a:extLst>
          </p:cNvPr>
          <p:cNvCxnSpPr>
            <a:cxnSpLocks/>
            <a:stCxn id="7" idx="4"/>
            <a:endCxn id="27" idx="1"/>
          </p:cNvCxnSpPr>
          <p:nvPr/>
        </p:nvCxnSpPr>
        <p:spPr>
          <a:xfrm flipV="1">
            <a:off x="1891885" y="2529863"/>
            <a:ext cx="1800497" cy="5871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68A2569-2E04-47B4-A23D-ED7BE05661ED}"/>
              </a:ext>
            </a:extLst>
          </p:cNvPr>
          <p:cNvCxnSpPr>
            <a:cxnSpLocks/>
            <a:stCxn id="7" idx="4"/>
            <a:endCxn id="28" idx="1"/>
          </p:cNvCxnSpPr>
          <p:nvPr/>
        </p:nvCxnSpPr>
        <p:spPr>
          <a:xfrm>
            <a:off x="1891885" y="3117061"/>
            <a:ext cx="1802674" cy="2770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22531BE-9ED0-4845-93C0-EEEC94613044}"/>
              </a:ext>
            </a:extLst>
          </p:cNvPr>
          <p:cNvCxnSpPr>
            <a:cxnSpLocks/>
            <a:stCxn id="7" idx="4"/>
            <a:endCxn id="24" idx="1"/>
          </p:cNvCxnSpPr>
          <p:nvPr/>
        </p:nvCxnSpPr>
        <p:spPr>
          <a:xfrm>
            <a:off x="1891885" y="3117061"/>
            <a:ext cx="1800497" cy="12219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BD55826-D5A7-44F2-B796-828EC84566B1}"/>
              </a:ext>
            </a:extLst>
          </p:cNvPr>
          <p:cNvCxnSpPr>
            <a:cxnSpLocks/>
          </p:cNvCxnSpPr>
          <p:nvPr/>
        </p:nvCxnSpPr>
        <p:spPr>
          <a:xfrm>
            <a:off x="1714500" y="3676541"/>
            <a:ext cx="1295400" cy="12938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1685DB1-0207-4B23-B569-27F7275FA23D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319972" y="3733800"/>
            <a:ext cx="543610" cy="2209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773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0DF1729-761E-495A-B7E9-F29D83BC0F92}"/>
              </a:ext>
            </a:extLst>
          </p:cNvPr>
          <p:cNvGrpSpPr/>
          <p:nvPr/>
        </p:nvGrpSpPr>
        <p:grpSpPr>
          <a:xfrm>
            <a:off x="324269" y="2973060"/>
            <a:ext cx="1143827" cy="1233478"/>
            <a:chOff x="252758" y="2500322"/>
            <a:chExt cx="1143827" cy="1233478"/>
          </a:xfrm>
        </p:grpSpPr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>
              <a:off x="252758" y="2500322"/>
              <a:ext cx="1143827" cy="1233478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84472" y="2934811"/>
              <a:ext cx="1074056" cy="6465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Movie</a:t>
              </a:r>
              <a:b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</a:b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Lens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7F9B43C-997C-4FBD-843B-D3CE3150BEF2}"/>
              </a:ext>
            </a:extLst>
          </p:cNvPr>
          <p:cNvSpPr txBox="1"/>
          <p:nvPr/>
        </p:nvSpPr>
        <p:spPr>
          <a:xfrm>
            <a:off x="75250" y="2209677"/>
            <a:ext cx="962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Movies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0D586E1-6635-426D-AC53-4060DFADB914}"/>
              </a:ext>
            </a:extLst>
          </p:cNvPr>
          <p:cNvCxnSpPr>
            <a:cxnSpLocks/>
          </p:cNvCxnSpPr>
          <p:nvPr/>
        </p:nvCxnSpPr>
        <p:spPr>
          <a:xfrm flipV="1">
            <a:off x="893011" y="2044078"/>
            <a:ext cx="222345" cy="10665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A0EC59FF-302B-47EA-B58E-DC3EC6F79119}"/>
              </a:ext>
            </a:extLst>
          </p:cNvPr>
          <p:cNvGraphicFramePr>
            <a:graphicFrameLocks noGrp="1"/>
          </p:cNvGraphicFramePr>
          <p:nvPr/>
        </p:nvGraphicFramePr>
        <p:xfrm>
          <a:off x="1115356" y="215278"/>
          <a:ext cx="7924800" cy="18288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16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0647">
                  <a:extLst>
                    <a:ext uri="{9D8B030D-6E8A-4147-A177-3AD203B41FA5}">
                      <a16:colId xmlns:a16="http://schemas.microsoft.com/office/drawing/2014/main" val="278171779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70953284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147280475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834922600"/>
                    </a:ext>
                  </a:extLst>
                </a:gridCol>
                <a:gridCol w="1143001">
                  <a:extLst>
                    <a:ext uri="{9D8B030D-6E8A-4147-A177-3AD203B41FA5}">
                      <a16:colId xmlns:a16="http://schemas.microsoft.com/office/drawing/2014/main" val="1124072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Movie_ID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Release_Date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Runtime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Original_Language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Budget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Revenue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99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603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The Matrix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1999-03-30</a:t>
                      </a:r>
                      <a:br>
                        <a:rPr lang="en-US" sz="14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00:00:00.000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en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63000000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463517383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03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862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Toy Story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1995-10-30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00:00:00.000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en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30000000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373554033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473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8D35F46E-C677-4B1F-9A11-F76D12E44B5A}"/>
              </a:ext>
            </a:extLst>
          </p:cNvPr>
          <p:cNvGraphicFramePr>
            <a:graphicFrameLocks noGrp="1"/>
          </p:cNvGraphicFramePr>
          <p:nvPr/>
        </p:nvGraphicFramePr>
        <p:xfrm>
          <a:off x="3505200" y="2745866"/>
          <a:ext cx="5257800" cy="11887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Movie_ID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Tagline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+mn-lt"/>
                        </a:rPr>
                        <a:t>603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>
                          <a:latin typeface="+mn-lt"/>
                          <a:cs typeface="Times New Roman" panose="02020603050405020304" pitchFamily="18" charset="0"/>
                        </a:rPr>
                        <a:t>Welcome to the Real World.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Everything that has a beginning has an end.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692423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32CB4C53-E360-4F1E-9385-DD40C7559FB8}"/>
              </a:ext>
            </a:extLst>
          </p:cNvPr>
          <p:cNvSpPr txBox="1"/>
          <p:nvPr/>
        </p:nvSpPr>
        <p:spPr>
          <a:xfrm>
            <a:off x="1661240" y="2910608"/>
            <a:ext cx="1839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Movie_Taglines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38D11F-A0E9-4553-9F83-B9015C210FCA}"/>
              </a:ext>
            </a:extLst>
          </p:cNvPr>
          <p:cNvSpPr txBox="1"/>
          <p:nvPr/>
        </p:nvSpPr>
        <p:spPr>
          <a:xfrm>
            <a:off x="632275" y="4432501"/>
            <a:ext cx="966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Ratings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1E53BAF3-4E6D-4EFC-8439-02855C2CCB5A}"/>
              </a:ext>
            </a:extLst>
          </p:cNvPr>
          <p:cNvGraphicFramePr>
            <a:graphicFrameLocks noGrp="1"/>
          </p:cNvGraphicFramePr>
          <p:nvPr/>
        </p:nvGraphicFramePr>
        <p:xfrm>
          <a:off x="1661240" y="4756743"/>
          <a:ext cx="1752600" cy="189199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42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7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Movie_ID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Rating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21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+mn-lt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21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21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522714"/>
                  </a:ext>
                </a:extLst>
              </a:tr>
              <a:tr h="32821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980340"/>
                  </a:ext>
                </a:extLst>
              </a:tr>
              <a:tr h="269769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275632"/>
                  </a:ext>
                </a:extLst>
              </a:tr>
            </a:tbl>
          </a:graphicData>
        </a:graphic>
      </p:graphicFrame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5034435-59A6-4CAF-B625-5C94570DC4BA}"/>
              </a:ext>
            </a:extLst>
          </p:cNvPr>
          <p:cNvCxnSpPr>
            <a:cxnSpLocks/>
            <a:stCxn id="7" idx="4"/>
            <a:endCxn id="29" idx="1"/>
          </p:cNvCxnSpPr>
          <p:nvPr/>
        </p:nvCxnSpPr>
        <p:spPr>
          <a:xfrm flipV="1">
            <a:off x="1468096" y="3340226"/>
            <a:ext cx="2037104" cy="249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690177-FE12-45FF-8E57-C51796A593E1}"/>
              </a:ext>
            </a:extLst>
          </p:cNvPr>
          <p:cNvCxnSpPr>
            <a:cxnSpLocks/>
          </p:cNvCxnSpPr>
          <p:nvPr/>
        </p:nvCxnSpPr>
        <p:spPr>
          <a:xfrm>
            <a:off x="1343648" y="4153420"/>
            <a:ext cx="317592" cy="6033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8373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3" grpId="0"/>
      <p:bldP spid="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0DF1729-761E-495A-B7E9-F29D83BC0F92}"/>
              </a:ext>
            </a:extLst>
          </p:cNvPr>
          <p:cNvGrpSpPr/>
          <p:nvPr/>
        </p:nvGrpSpPr>
        <p:grpSpPr>
          <a:xfrm>
            <a:off x="324269" y="2973060"/>
            <a:ext cx="1143827" cy="1233478"/>
            <a:chOff x="252758" y="2500322"/>
            <a:chExt cx="1143827" cy="1233478"/>
          </a:xfrm>
        </p:grpSpPr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>
              <a:off x="252758" y="2500322"/>
              <a:ext cx="1143827" cy="1233478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84472" y="2934811"/>
              <a:ext cx="1074056" cy="6465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Movie</a:t>
              </a:r>
              <a:b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</a:b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Lens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7F9B43C-997C-4FBD-843B-D3CE3150BEF2}"/>
              </a:ext>
            </a:extLst>
          </p:cNvPr>
          <p:cNvSpPr txBox="1"/>
          <p:nvPr/>
        </p:nvSpPr>
        <p:spPr>
          <a:xfrm>
            <a:off x="1201468" y="1687224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Companies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0D586E1-6635-426D-AC53-4060DFADB914}"/>
              </a:ext>
            </a:extLst>
          </p:cNvPr>
          <p:cNvCxnSpPr>
            <a:cxnSpLocks/>
          </p:cNvCxnSpPr>
          <p:nvPr/>
        </p:nvCxnSpPr>
        <p:spPr>
          <a:xfrm flipV="1">
            <a:off x="893011" y="1552085"/>
            <a:ext cx="421953" cy="15585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2CB4C53-E360-4F1E-9385-DD40C7559FB8}"/>
              </a:ext>
            </a:extLst>
          </p:cNvPr>
          <p:cNvSpPr txBox="1"/>
          <p:nvPr/>
        </p:nvSpPr>
        <p:spPr>
          <a:xfrm rot="20308926">
            <a:off x="1628691" y="2450901"/>
            <a:ext cx="3468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Movie_Production_Companies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38D11F-A0E9-4553-9F83-B9015C210FCA}"/>
              </a:ext>
            </a:extLst>
          </p:cNvPr>
          <p:cNvSpPr txBox="1"/>
          <p:nvPr/>
        </p:nvSpPr>
        <p:spPr>
          <a:xfrm>
            <a:off x="580804" y="4415791"/>
            <a:ext cx="93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Genres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5034435-59A6-4CAF-B625-5C94570DC4BA}"/>
              </a:ext>
            </a:extLst>
          </p:cNvPr>
          <p:cNvCxnSpPr>
            <a:cxnSpLocks/>
            <a:stCxn id="7" idx="4"/>
            <a:endCxn id="17" idx="1"/>
          </p:cNvCxnSpPr>
          <p:nvPr/>
        </p:nvCxnSpPr>
        <p:spPr>
          <a:xfrm flipV="1">
            <a:off x="1468096" y="2126622"/>
            <a:ext cx="3789704" cy="1463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690177-FE12-45FF-8E57-C51796A593E1}"/>
              </a:ext>
            </a:extLst>
          </p:cNvPr>
          <p:cNvCxnSpPr>
            <a:cxnSpLocks/>
          </p:cNvCxnSpPr>
          <p:nvPr/>
        </p:nvCxnSpPr>
        <p:spPr>
          <a:xfrm>
            <a:off x="1343648" y="4153420"/>
            <a:ext cx="347902" cy="723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1C3AA33-9142-462A-8844-126F0C7F7B76}"/>
              </a:ext>
            </a:extLst>
          </p:cNvPr>
          <p:cNvGraphicFramePr>
            <a:graphicFrameLocks noGrp="1"/>
          </p:cNvGraphicFramePr>
          <p:nvPr/>
        </p:nvGraphicFramePr>
        <p:xfrm>
          <a:off x="1314964" y="287413"/>
          <a:ext cx="2967321" cy="126467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38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err="1">
                          <a:solidFill>
                            <a:schemeClr val="tx1"/>
                          </a:solidFill>
                          <a:latin typeface="+mn-lt"/>
                        </a:rPr>
                        <a:t>Company_ID</a:t>
                      </a:r>
                      <a:endParaRPr lang="en-US" sz="14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err="1">
                          <a:solidFill>
                            <a:schemeClr val="tx1"/>
                          </a:solidFill>
                          <a:latin typeface="+mn-lt"/>
                        </a:rPr>
                        <a:t>Company_Name</a:t>
                      </a:r>
                      <a:endParaRPr lang="en-US" sz="14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712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+mn-lt"/>
                        </a:rPr>
                        <a:t>1885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>
                          <a:latin typeface="+mn-lt"/>
                          <a:cs typeface="Times New Roman" panose="02020603050405020304" pitchFamily="18" charset="0"/>
                        </a:rPr>
                        <a:t>Silver Pictures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472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+mn-lt"/>
                        </a:rPr>
                        <a:t>6194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>
                          <a:latin typeface="+mn-lt"/>
                        </a:rPr>
                        <a:t>Warner Bros.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723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200" b="1" i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3B55455-4361-4F26-B5C4-C79A3AA7B70A}"/>
              </a:ext>
            </a:extLst>
          </p:cNvPr>
          <p:cNvGraphicFramePr>
            <a:graphicFrameLocks noGrp="1"/>
          </p:cNvGraphicFramePr>
          <p:nvPr/>
        </p:nvGraphicFramePr>
        <p:xfrm>
          <a:off x="5257800" y="1371600"/>
          <a:ext cx="2209800" cy="151004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77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56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Movie_ID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Company_ID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60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+mn-lt"/>
                          <a:cs typeface="Times New Roman" panose="02020603050405020304" pitchFamily="18" charset="0"/>
                        </a:rPr>
                        <a:t>1885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677537"/>
                  </a:ext>
                </a:extLst>
              </a:tr>
              <a:tr h="27560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+mn-lt"/>
                          <a:cs typeface="Times New Roman" panose="02020603050405020304" pitchFamily="18" charset="0"/>
                        </a:rPr>
                        <a:t>6194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60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+mn-lt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844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513530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BB6B0D7A-36BD-425E-B5CB-EFF16D85B2D5}"/>
              </a:ext>
            </a:extLst>
          </p:cNvPr>
          <p:cNvGraphicFramePr>
            <a:graphicFrameLocks noGrp="1"/>
          </p:cNvGraphicFramePr>
          <p:nvPr/>
        </p:nvGraphicFramePr>
        <p:xfrm>
          <a:off x="1691550" y="4876800"/>
          <a:ext cx="2260532" cy="17983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88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9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Genre_ID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Genre_Name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+mn-lt"/>
                          <a:cs typeface="Times New Roman" panose="02020603050405020304" pitchFamily="18" charset="0"/>
                        </a:rPr>
                        <a:t>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Science Fiction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Animation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522714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Comedy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980340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275632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6B2193FB-188C-4DDC-B4D8-937E82F27B41}"/>
              </a:ext>
            </a:extLst>
          </p:cNvPr>
          <p:cNvGraphicFramePr>
            <a:graphicFrameLocks noGrp="1"/>
          </p:cNvGraphicFramePr>
          <p:nvPr/>
        </p:nvGraphicFramePr>
        <p:xfrm>
          <a:off x="5263200" y="3245998"/>
          <a:ext cx="2204400" cy="181484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8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56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Movie_ID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Genre_ID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60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+mn-lt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677537"/>
                  </a:ext>
                </a:extLst>
              </a:tr>
              <a:tr h="27560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+mn-lt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60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+mn-lt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84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878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513530"/>
                  </a:ext>
                </a:extLst>
              </a:tr>
              <a:tr h="290844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173950"/>
                  </a:ext>
                </a:extLst>
              </a:tr>
            </a:tbl>
          </a:graphicData>
        </a:graphic>
      </p:graphicFrame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36C70AF-0022-4D18-8207-A22EED68E4CE}"/>
              </a:ext>
            </a:extLst>
          </p:cNvPr>
          <p:cNvCxnSpPr>
            <a:cxnSpLocks/>
            <a:stCxn id="7" idx="4"/>
            <a:endCxn id="24" idx="1"/>
          </p:cNvCxnSpPr>
          <p:nvPr/>
        </p:nvCxnSpPr>
        <p:spPr>
          <a:xfrm>
            <a:off x="1468096" y="3589799"/>
            <a:ext cx="3795104" cy="563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B12BCD6-B3BB-42DB-927A-DA07DCF73727}"/>
              </a:ext>
            </a:extLst>
          </p:cNvPr>
          <p:cNvSpPr txBox="1"/>
          <p:nvPr/>
        </p:nvSpPr>
        <p:spPr>
          <a:xfrm rot="480418">
            <a:off x="2728702" y="3889863"/>
            <a:ext cx="17407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Movie_Genres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859408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3" grpId="0"/>
      <p:bldP spid="35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93DB89-43C4-457C-914A-56552BAFB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47CE69-1FA1-BB65-81AD-7688923F5199}"/>
              </a:ext>
            </a:extLst>
          </p:cNvPr>
          <p:cNvSpPr txBox="1">
            <a:spLocks/>
          </p:cNvSpPr>
          <p:nvPr/>
        </p:nvSpPr>
        <p:spPr bwMode="auto">
          <a:xfrm>
            <a:off x="381000" y="152399"/>
            <a:ext cx="8305800" cy="6080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yriad Pro" pitchFamily="34" charset="0"/>
                <a:ea typeface="+mj-ea"/>
                <a:cs typeface="Segoe UI" pitchFamily="34" charset="0"/>
              </a:defRPr>
            </a:lvl1pPr>
            <a:lvl2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2pPr>
            <a:lvl3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3pPr>
            <a:lvl4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4pPr>
            <a:lvl5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5pPr>
            <a:lvl6pPr marL="4572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6pPr>
            <a:lvl7pPr marL="9144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7pPr>
            <a:lvl8pPr marL="13716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8pPr>
            <a:lvl9pPr marL="18288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9pPr>
          </a:lstStyle>
          <a:p>
            <a:pPr marL="342900" marR="0" lvl="0" indent="-342900" algn="ctr" defTabSz="-13873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" pitchFamily="34" charset="0"/>
                <a:ea typeface="+mj-ea"/>
                <a:cs typeface="Segoe UI" pitchFamily="34" charset="0"/>
              </a:rPr>
              <a:t>Goals for today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Myriad Pro" pitchFamily="34" charset="0"/>
              <a:ea typeface="+mj-ea"/>
              <a:cs typeface="Segoe UI" pitchFamily="34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926C0E8-DFB2-B807-8F37-EC047E564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4724400"/>
          </a:xfrm>
        </p:spPr>
        <p:txBody>
          <a:bodyPr/>
          <a:lstStyle/>
          <a:p>
            <a:pPr marL="227013" indent="-227013"/>
            <a:r>
              <a:rPr lang="en-US" dirty="0"/>
              <a:t>Executing SQL from Python</a:t>
            </a:r>
          </a:p>
          <a:p>
            <a:pPr marL="627063" lvl="1" indent="-227013"/>
            <a:r>
              <a:rPr lang="en-US" sz="2200" dirty="0"/>
              <a:t>With sqlite3, a local file-based DBMS</a:t>
            </a:r>
          </a:p>
          <a:p>
            <a:pPr marL="627063" lvl="1" indent="-227013"/>
            <a:r>
              <a:rPr lang="en-US" sz="2200" dirty="0"/>
              <a:t>With MySQL running on a server in AWS</a:t>
            </a:r>
          </a:p>
          <a:p>
            <a:pPr marL="627063" lvl="1" indent="-227013"/>
            <a:endParaRPr lang="en-US" dirty="0"/>
          </a:p>
          <a:p>
            <a:pPr marL="227013" indent="-227013"/>
            <a:r>
              <a:rPr lang="en-US" dirty="0"/>
              <a:t>Work with Docker</a:t>
            </a:r>
          </a:p>
          <a:p>
            <a:pPr marL="627063" lvl="1" indent="-227013">
              <a:spcBef>
                <a:spcPts val="600"/>
              </a:spcBef>
            </a:pPr>
            <a:r>
              <a:rPr lang="en-US" sz="2200" dirty="0"/>
              <a:t>Docker Desktop must be installed</a:t>
            </a:r>
          </a:p>
          <a:p>
            <a:pPr marL="627063" lvl="1" indent="-227013">
              <a:spcBef>
                <a:spcPts val="600"/>
              </a:spcBef>
            </a:pPr>
            <a:r>
              <a:rPr lang="en-US" sz="2200" dirty="0"/>
              <a:t>Download files from GitHub:</a:t>
            </a:r>
          </a:p>
          <a:p>
            <a:pPr marL="1027113" lvl="2" indent="-227013"/>
            <a:r>
              <a:rPr lang="en-US" sz="1600" dirty="0">
                <a:hlinkClick r:id="rId3"/>
              </a:rPr>
              <a:t>https://github.com/joe-hummel/intro-to-db-sql</a:t>
            </a:r>
            <a:endParaRPr lang="en-US" sz="1600" dirty="0"/>
          </a:p>
          <a:p>
            <a:pPr marL="1027113" lvl="2" indent="-227013"/>
            <a:r>
              <a:rPr lang="en-US" sz="1600" dirty="0"/>
              <a:t>Clone repo or download ZIP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083A11-D6AC-6E5C-5666-B5181507AA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3039" y="4852798"/>
            <a:ext cx="1941241" cy="1498573"/>
          </a:xfrm>
          <a:prstGeom prst="rect">
            <a:avLst/>
          </a:prstGeom>
        </p:spPr>
      </p:pic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B08B210C-EDC9-CD17-8003-8F79718B01CE}"/>
              </a:ext>
            </a:extLst>
          </p:cNvPr>
          <p:cNvSpPr/>
          <p:nvPr/>
        </p:nvSpPr>
        <p:spPr>
          <a:xfrm>
            <a:off x="6325439" y="3327210"/>
            <a:ext cx="2390669" cy="990600"/>
          </a:xfrm>
          <a:prstGeom prst="wedgeRoundRectCallout">
            <a:avLst>
              <a:gd name="adj1" fmla="val -78696"/>
              <a:gd name="adj2" fmla="val 5603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/>
              </a:rPr>
              <a:t>Same files as Tuesday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, no need to clone/download again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1159251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B47CE69-1FA1-BB65-81AD-7688923F5199}"/>
              </a:ext>
            </a:extLst>
          </p:cNvPr>
          <p:cNvSpPr txBox="1">
            <a:spLocks/>
          </p:cNvSpPr>
          <p:nvPr/>
        </p:nvSpPr>
        <p:spPr bwMode="auto">
          <a:xfrm>
            <a:off x="381000" y="152399"/>
            <a:ext cx="8305800" cy="6080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yriad Pro" pitchFamily="34" charset="0"/>
                <a:ea typeface="+mj-ea"/>
                <a:cs typeface="Segoe UI" pitchFamily="34" charset="0"/>
              </a:defRPr>
            </a:lvl1pPr>
            <a:lvl2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2pPr>
            <a:lvl3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3pPr>
            <a:lvl4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4pPr>
            <a:lvl5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5pPr>
            <a:lvl6pPr marL="4572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6pPr>
            <a:lvl7pPr marL="9144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7pPr>
            <a:lvl8pPr marL="13716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8pPr>
            <a:lvl9pPr marL="18288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9pPr>
          </a:lstStyle>
          <a:p>
            <a:pPr marL="342900" marR="0" lvl="0" indent="-342900" algn="ctr" defTabSz="-13873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" pitchFamily="34" charset="0"/>
                <a:ea typeface="+mj-ea"/>
                <a:cs typeface="Segoe UI" pitchFamily="34" charset="0"/>
              </a:rPr>
              <a:t>Getting the necessary software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Myriad Pro" pitchFamily="34" charset="0"/>
              <a:ea typeface="+mj-ea"/>
              <a:cs typeface="Segoe UI" pitchFamily="34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926C0E8-DFB2-B807-8F37-EC047E564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2819400"/>
          </a:xfrm>
        </p:spPr>
        <p:txBody>
          <a:bodyPr/>
          <a:lstStyle/>
          <a:p>
            <a:pPr marL="460375" indent="-460375">
              <a:buFont typeface="+mj-lt"/>
              <a:buAutoNum type="arabicPeriod"/>
            </a:pPr>
            <a:r>
              <a:rPr lang="en-US" dirty="0"/>
              <a:t>Download files you need for today</a:t>
            </a:r>
          </a:p>
          <a:p>
            <a:pPr marL="914400" lvl="2" indent="-230188"/>
            <a:r>
              <a:rPr lang="en-US" sz="2000" dirty="0">
                <a:hlinkClick r:id="rId3"/>
              </a:rPr>
              <a:t>https://github.com/joe-hummel/intro-to-db-sql</a:t>
            </a:r>
            <a:endParaRPr lang="en-US" sz="2000" dirty="0"/>
          </a:p>
          <a:p>
            <a:pPr marL="914400" lvl="2" indent="-230188"/>
            <a:r>
              <a:rPr lang="en-US" sz="2000" dirty="0"/>
              <a:t>Clone repo or download ZIP</a:t>
            </a:r>
          </a:p>
          <a:p>
            <a:pPr marL="460375" indent="-460375">
              <a:buFont typeface="+mj-lt"/>
              <a:buAutoNum type="arabicPeriod"/>
            </a:pPr>
            <a:r>
              <a:rPr lang="en-US" dirty="0"/>
              <a:t>Make sure Docker Desktop is running</a:t>
            </a:r>
          </a:p>
          <a:p>
            <a:pPr marL="460375" indent="-460375">
              <a:buFont typeface="+mj-lt"/>
              <a:buAutoNum type="arabicPeriod"/>
            </a:pPr>
            <a:r>
              <a:rPr lang="en-US" dirty="0"/>
              <a:t>Build Docker image and run container: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083A11-D6AC-6E5C-5666-B5181507AA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0" y="914400"/>
            <a:ext cx="1620544" cy="1251006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4540392E-2EC4-5A00-1EFD-24E0EE15479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81000" y="3579879"/>
            <a:ext cx="3962400" cy="1601721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Linux/Mac/Windows WSL:</a:t>
            </a:r>
          </a:p>
          <a:p>
            <a:pPr marL="460375" marR="0" lvl="0" indent="-3492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Open terminal, navigate to repo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folder</a:t>
            </a:r>
          </a:p>
          <a:p>
            <a:pPr marL="460375" marR="0" lvl="0" indent="-3492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chmod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755 *.bash</a:t>
            </a:r>
          </a:p>
          <a:p>
            <a:pPr marL="460375" marR="0" lvl="0" indent="-3492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./docker-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build.bash</a:t>
            </a:r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60375" marR="0" lvl="0" indent="-3492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./docker-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run.bash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04A6FF1C-C232-C2C1-40CB-8DAEF7DD8C2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648200" y="3579880"/>
            <a:ext cx="4191000" cy="1317027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Windows:</a:t>
            </a:r>
          </a:p>
          <a:p>
            <a:pPr marL="460375" marR="0" lvl="0" indent="-3492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Powershell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navigate to repo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folder</a:t>
            </a:r>
          </a:p>
          <a:p>
            <a:pPr marL="460375" marR="0" lvl="0" indent="-3492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.\docker-build.bat</a:t>
            </a:r>
          </a:p>
          <a:p>
            <a:pPr marL="460375" marR="0" lvl="0" indent="-3492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.\docker-run.bat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CE92D1-D6B5-0E12-CEB2-C1F5E86E80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100" y="5465010"/>
            <a:ext cx="8229600" cy="124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151184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B47CE69-1FA1-BB65-81AD-7688923F5199}"/>
              </a:ext>
            </a:extLst>
          </p:cNvPr>
          <p:cNvSpPr txBox="1">
            <a:spLocks/>
          </p:cNvSpPr>
          <p:nvPr/>
        </p:nvSpPr>
        <p:spPr bwMode="auto">
          <a:xfrm>
            <a:off x="381000" y="152399"/>
            <a:ext cx="8305800" cy="6080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yriad Pro" pitchFamily="34" charset="0"/>
                <a:ea typeface="+mj-ea"/>
                <a:cs typeface="Segoe UI" pitchFamily="34" charset="0"/>
              </a:defRPr>
            </a:lvl1pPr>
            <a:lvl2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2pPr>
            <a:lvl3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3pPr>
            <a:lvl4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4pPr>
            <a:lvl5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5pPr>
            <a:lvl6pPr marL="4572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6pPr>
            <a:lvl7pPr marL="9144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7pPr>
            <a:lvl8pPr marL="13716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8pPr>
            <a:lvl9pPr marL="18288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9pPr>
          </a:lstStyle>
          <a:p>
            <a:pPr marL="342900" marR="0" lvl="0" indent="-342900" algn="ctr" defTabSz="-13873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" pitchFamily="34" charset="0"/>
                <a:ea typeface="+mj-ea"/>
                <a:cs typeface="Segoe UI" pitchFamily="34" charset="0"/>
              </a:rPr>
              <a:t>Common docker errors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Myriad Pro" pitchFamily="34" charset="0"/>
              <a:ea typeface="+mj-ea"/>
              <a:cs typeface="Segoe UI" pitchFamily="34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926C0E8-DFB2-B807-8F37-EC047E564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181600"/>
          </a:xfrm>
        </p:spPr>
        <p:txBody>
          <a:bodyPr/>
          <a:lstStyle/>
          <a:p>
            <a:pPr marL="460375" indent="-460375">
              <a:buFont typeface="+mj-lt"/>
              <a:buAutoNum type="arabicPeriod"/>
            </a:pPr>
            <a:r>
              <a:rPr lang="en-US" dirty="0"/>
              <a:t>"docker" command not found</a:t>
            </a:r>
          </a:p>
          <a:p>
            <a:pPr marL="914400" lvl="2" indent="-230188"/>
            <a:r>
              <a:rPr lang="en-US" sz="2000" i="1" dirty="0"/>
              <a:t>Uninstall and reinstall Docker Desktop</a:t>
            </a:r>
          </a:p>
          <a:p>
            <a:pPr marL="914400" lvl="2" indent="-230188"/>
            <a:endParaRPr lang="en-US" sz="2000" dirty="0"/>
          </a:p>
          <a:p>
            <a:pPr marL="460375" indent="-460375">
              <a:buFont typeface="+mj-lt"/>
              <a:buAutoNum type="arabicPeriod"/>
            </a:pPr>
            <a:r>
              <a:rPr lang="en-US" dirty="0"/>
              <a:t>When you try to build, you are not authorized</a:t>
            </a:r>
          </a:p>
          <a:p>
            <a:pPr marL="914400" lvl="1" indent="-2286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pitchFamily="49" charset="0"/>
              </a:rPr>
              <a:t>docker login -u docker-username</a:t>
            </a:r>
          </a:p>
          <a:p>
            <a:pPr marL="460375" indent="-460375">
              <a:buFont typeface="+mj-lt"/>
              <a:buAutoNum type="arabicPeriod"/>
            </a:pPr>
            <a:endParaRPr lang="en-US" dirty="0"/>
          </a:p>
          <a:p>
            <a:pPr marL="460375" indent="-460375">
              <a:buFont typeface="+mj-lt"/>
              <a:buAutoNum type="arabicPeriod"/>
            </a:pPr>
            <a:r>
              <a:rPr lang="en-US" dirty="0"/>
              <a:t>When you try to run, you get errors like "bash: $\r: command not found"</a:t>
            </a:r>
          </a:p>
          <a:p>
            <a:pPr marL="1143000" lvl="1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800" dirty="0"/>
              <a:t>If you see the </a:t>
            </a:r>
            <a:r>
              <a:rPr lang="en-US" sz="1800" b="1" dirty="0"/>
              <a:t>docker&gt;</a:t>
            </a:r>
            <a:r>
              <a:rPr lang="en-US" sz="1800" dirty="0"/>
              <a:t> prompt, type </a:t>
            </a:r>
            <a:r>
              <a:rPr lang="en-US" sz="1800" b="1" dirty="0"/>
              <a:t>exit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sz="1400" i="0" dirty="0">
                <a:latin typeface="Consolas" panose="020B0609020204030204" pitchFamily="49" charset="0"/>
              </a:rPr>
              <a:t>((Get-Content .</a:t>
            </a:r>
            <a:r>
              <a:rPr lang="en-US" sz="1400" i="0" dirty="0" err="1">
                <a:latin typeface="Consolas" panose="020B0609020204030204" pitchFamily="49" charset="0"/>
              </a:rPr>
              <a:t>bashrc</a:t>
            </a:r>
            <a:r>
              <a:rPr lang="en-US" sz="1400" i="0" dirty="0">
                <a:latin typeface="Consolas" panose="020B0609020204030204" pitchFamily="49" charset="0"/>
              </a:rPr>
              <a:t>) -join "`n") + "`n" | Set-Content -</a:t>
            </a:r>
            <a:r>
              <a:rPr lang="en-US" sz="1400" i="0" dirty="0" err="1">
                <a:latin typeface="Consolas" panose="020B0609020204030204" pitchFamily="49" charset="0"/>
              </a:rPr>
              <a:t>NoNewLine</a:t>
            </a:r>
            <a:r>
              <a:rPr lang="en-US" sz="1400" i="0" dirty="0">
                <a:latin typeface="Consolas" panose="020B0609020204030204" pitchFamily="49" charset="0"/>
              </a:rPr>
              <a:t> .</a:t>
            </a:r>
            <a:r>
              <a:rPr lang="en-US" sz="1400" i="0" dirty="0" err="1">
                <a:latin typeface="Consolas" panose="020B0609020204030204" pitchFamily="49" charset="0"/>
              </a:rPr>
              <a:t>bashrc</a:t>
            </a:r>
            <a:endParaRPr lang="en-US" sz="1400" i="0" dirty="0">
              <a:latin typeface="Consolas" panose="020B0609020204030204" pitchFamily="49" charset="0"/>
            </a:endParaRP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E847020C-69FD-EAD0-042D-90B3F817C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5785" y="6219279"/>
            <a:ext cx="6096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7076096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BA54D2-B2B7-48E7-859C-21328ADBE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89037"/>
            <a:ext cx="8458200" cy="4983163"/>
          </a:xfrm>
        </p:spPr>
        <p:txBody>
          <a:bodyPr/>
          <a:lstStyle/>
          <a:p>
            <a:r>
              <a:rPr lang="en-US" dirty="0"/>
              <a:t>SQL is a powerful language, but lacking in other areas</a:t>
            </a:r>
          </a:p>
          <a:p>
            <a:pPr lvl="1"/>
            <a:r>
              <a:rPr lang="en-US" dirty="0"/>
              <a:t>No UI support, no graphics, no web, no mobile</a:t>
            </a:r>
          </a:p>
          <a:p>
            <a:pPr lvl="1"/>
            <a:endParaRPr lang="en-US" dirty="0"/>
          </a:p>
          <a:p>
            <a:r>
              <a:rPr lang="en-US" dirty="0"/>
              <a:t>SQL is commonly embedded within other languages</a:t>
            </a:r>
          </a:p>
          <a:p>
            <a:pPr lvl="1"/>
            <a:r>
              <a:rPr lang="en-US" dirty="0"/>
              <a:t>JavaScript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/>
              <a:t>Swift</a:t>
            </a:r>
          </a:p>
          <a:p>
            <a:pPr lvl="1"/>
            <a:r>
              <a:rPr lang="en-US" dirty="0"/>
              <a:t>C#</a:t>
            </a:r>
          </a:p>
          <a:p>
            <a:pPr lvl="1"/>
            <a:r>
              <a:rPr lang="en-US" dirty="0"/>
              <a:t>etc.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4370CD-5954-41A1-8EB0-3FF4B1F96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6700" y="6273800"/>
            <a:ext cx="381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C9C637-0813-4F8C-941F-8673E9FF3BE5}"/>
              </a:ext>
            </a:extLst>
          </p:cNvPr>
          <p:cNvSpPr txBox="1"/>
          <p:nvPr/>
        </p:nvSpPr>
        <p:spPr>
          <a:xfrm>
            <a:off x="457200" y="253425"/>
            <a:ext cx="8305800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Executing SQL within other languages</a:t>
            </a:r>
            <a:endParaRPr kumimoji="0" lang="en-US" sz="32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B19BA8-2A46-08F1-0472-9DE21B99C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038" y="3700685"/>
            <a:ext cx="3967162" cy="27652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61466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2286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Executing SQL from Python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D632616A-3988-4580-A152-31FB8A3F57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2801648"/>
            <a:ext cx="3200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13" name="Group 5">
            <a:extLst>
              <a:ext uri="{FF2B5EF4-FFF2-40B4-BE49-F238E27FC236}">
                <a16:creationId xmlns:a16="http://schemas.microsoft.com/office/drawing/2014/main" id="{EF81BAFD-4B8A-022C-9E0A-EFEEF0A06F01}"/>
              </a:ext>
            </a:extLst>
          </p:cNvPr>
          <p:cNvGrpSpPr>
            <a:grpSpLocks/>
          </p:cNvGrpSpPr>
          <p:nvPr/>
        </p:nvGrpSpPr>
        <p:grpSpPr bwMode="auto">
          <a:xfrm>
            <a:off x="7444582" y="4775266"/>
            <a:ext cx="1392237" cy="1039813"/>
            <a:chOff x="4905" y="635"/>
            <a:chExt cx="541" cy="655"/>
          </a:xfrm>
          <a:solidFill>
            <a:srgbClr val="99FF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AutoShape 6">
              <a:extLst>
                <a:ext uri="{FF2B5EF4-FFF2-40B4-BE49-F238E27FC236}">
                  <a16:creationId xmlns:a16="http://schemas.microsoft.com/office/drawing/2014/main" id="{67EF59C6-B6E8-9542-DDE8-A1A681BC0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5" y="635"/>
              <a:ext cx="541" cy="655"/>
            </a:xfrm>
            <a:prstGeom prst="flowChartMagneticDisk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5" name="Rectangle 7">
              <a:extLst>
                <a:ext uri="{FF2B5EF4-FFF2-40B4-BE49-F238E27FC236}">
                  <a16:creationId xmlns:a16="http://schemas.microsoft.com/office/drawing/2014/main" id="{E78FC75A-C214-7C5F-75C7-3B38B78F4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2" y="905"/>
              <a:ext cx="508" cy="25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Database</a:t>
              </a:r>
            </a:p>
          </p:txBody>
        </p:sp>
      </p:grpSp>
      <p:sp>
        <p:nvSpPr>
          <p:cNvPr id="16" name="Rectangle 4">
            <a:extLst>
              <a:ext uri="{FF2B5EF4-FFF2-40B4-BE49-F238E27FC236}">
                <a16:creationId xmlns:a16="http://schemas.microsoft.com/office/drawing/2014/main" id="{D0C1363C-C98E-EA34-F9AF-68527AC233C3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437420" y="2922488"/>
            <a:ext cx="2250359" cy="40139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SELECT * FROM ...;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8AA1ECD-5858-353D-4F28-BE94377D7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242534"/>
            <a:ext cx="3540841" cy="119599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F4A283A-3D24-462D-E510-F83F57DF513C}"/>
              </a:ext>
            </a:extLst>
          </p:cNvPr>
          <p:cNvGrpSpPr/>
          <p:nvPr/>
        </p:nvGrpSpPr>
        <p:grpSpPr>
          <a:xfrm>
            <a:off x="7391400" y="2441681"/>
            <a:ext cx="1524000" cy="719933"/>
            <a:chOff x="2743200" y="4745665"/>
            <a:chExt cx="1789043" cy="84472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06C1A3E-3109-9ED8-BFF6-B5E591DEA172}"/>
                </a:ext>
              </a:extLst>
            </p:cNvPr>
            <p:cNvSpPr/>
            <p:nvPr/>
          </p:nvSpPr>
          <p:spPr>
            <a:xfrm>
              <a:off x="2743200" y="4745665"/>
              <a:ext cx="1789043" cy="8382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Rectangle 9">
              <a:extLst>
                <a:ext uri="{FF2B5EF4-FFF2-40B4-BE49-F238E27FC236}">
                  <a16:creationId xmlns:a16="http://schemas.microsoft.com/office/drawing/2014/main" id="{16424104-C8DA-B116-7015-D823CA60A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2103" y="4831272"/>
              <a:ext cx="1393826" cy="759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Database server</a:t>
              </a:r>
            </a:p>
          </p:txBody>
        </p:sp>
      </p:grpSp>
      <p:sp>
        <p:nvSpPr>
          <p:cNvPr id="5" name="Line 12">
            <a:extLst>
              <a:ext uri="{FF2B5EF4-FFF2-40B4-BE49-F238E27FC236}">
                <a16:creationId xmlns:a16="http://schemas.microsoft.com/office/drawing/2014/main" id="{21BA973F-2A3C-B28C-37ED-59CBCD10CDFF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3276600"/>
            <a:ext cx="0" cy="1676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1044454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BA54D2-B2B7-48E7-859C-21328ADBE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4114800"/>
          </a:xfrm>
        </p:spPr>
        <p:txBody>
          <a:bodyPr/>
          <a:lstStyle/>
          <a:p>
            <a:r>
              <a:rPr lang="en-US" dirty="0"/>
              <a:t>Open connection</a:t>
            </a:r>
          </a:p>
          <a:p>
            <a:r>
              <a:rPr lang="en-US" dirty="0"/>
              <a:t>Create a cursor</a:t>
            </a:r>
          </a:p>
          <a:p>
            <a:r>
              <a:rPr lang="en-US" dirty="0"/>
              <a:t>Execute SQL</a:t>
            </a:r>
          </a:p>
          <a:p>
            <a:r>
              <a:rPr lang="en-US" dirty="0"/>
              <a:t>Fetch result</a:t>
            </a:r>
          </a:p>
          <a:p>
            <a:pPr lvl="1"/>
            <a:r>
              <a:rPr lang="en-US" dirty="0" err="1"/>
              <a:t>fetchone</a:t>
            </a:r>
            <a:r>
              <a:rPr lang="en-US" dirty="0"/>
              <a:t>( )</a:t>
            </a:r>
          </a:p>
          <a:p>
            <a:pPr lvl="2"/>
            <a:r>
              <a:rPr lang="en-US" dirty="0"/>
              <a:t>Returns a tuple (...)</a:t>
            </a:r>
          </a:p>
          <a:p>
            <a:pPr lvl="1"/>
            <a:r>
              <a:rPr lang="en-US" dirty="0" err="1"/>
              <a:t>fetchall</a:t>
            </a:r>
            <a:r>
              <a:rPr lang="en-US" dirty="0"/>
              <a:t>( )</a:t>
            </a:r>
          </a:p>
          <a:p>
            <a:pPr lvl="2"/>
            <a:r>
              <a:rPr lang="en-US" dirty="0"/>
              <a:t>Returns a list of tuples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4370CD-5954-41A1-8EB0-3FF4B1F96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2400" y="6324600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C9C637-0813-4F8C-941F-8673E9FF3BE5}"/>
              </a:ext>
            </a:extLst>
          </p:cNvPr>
          <p:cNvSpPr txBox="1"/>
          <p:nvPr/>
        </p:nvSpPr>
        <p:spPr>
          <a:xfrm>
            <a:off x="165556" y="206281"/>
            <a:ext cx="3805066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sqlite3 Python library</a:t>
            </a:r>
            <a:endParaRPr kumimoji="0" lang="en-US" sz="32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B41A954-6C7F-B89B-E587-4330D0C1D74D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382870" y="111170"/>
            <a:ext cx="4495800" cy="3633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import sqlite3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dbConn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sqlite3.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connect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("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filename.db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dbCursor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dbConn.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cursor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# query to retrieve 1 row from DB: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sql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"""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Select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…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From …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Where … 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"""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dbCursor.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execute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sql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row =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dbCursor.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fetchone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print(row</a:t>
            </a:r>
            <a:r>
              <a:rPr lang="en-US" sz="1400" noProof="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0615DE8-D9CA-C3AA-D637-B2BEF651060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382870" y="3905273"/>
            <a:ext cx="4495800" cy="27712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# query to retrieve N values from DB: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sql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"""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Select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…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From …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Where … 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"""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dbCursor.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execute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sql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rows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dbCursor.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fetchall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row in rows: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print(row)</a:t>
            </a:r>
          </a:p>
        </p:txBody>
      </p:sp>
    </p:spTree>
    <p:extLst>
      <p:ext uri="{BB962C8B-B14F-4D97-AF65-F5344CB8AC3E}">
        <p14:creationId xmlns:p14="http://schemas.microsoft.com/office/powerpoint/2010/main" val="10327577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52402" y="6324600"/>
            <a:ext cx="457198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MovieLens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database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5B4ED2-4472-7E9B-592C-301A0EDE2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82439"/>
            <a:ext cx="4045075" cy="43417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B7DB5D-E68A-02F4-501C-87614C84CC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825006"/>
            <a:ext cx="4785852" cy="11148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7351F0-DB35-3A58-4A80-BFBF922D96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2800" y="5257800"/>
            <a:ext cx="1423493" cy="153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171884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3970</TotalTime>
  <Words>1560</Words>
  <Application>Microsoft Office PowerPoint</Application>
  <PresentationFormat>On-screen Show (4:3)</PresentationFormat>
  <Paragraphs>363</Paragraphs>
  <Slides>24</Slides>
  <Notes>24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Consolas</vt:lpstr>
      <vt:lpstr>Myriad Pro</vt:lpstr>
      <vt:lpstr>Times New Roman</vt:lpstr>
      <vt:lpstr>1_Office Theme</vt:lpstr>
      <vt:lpstr>Office Theme</vt:lpstr>
      <vt:lpstr>8_Office Theme</vt:lpstr>
      <vt:lpstr>7_Office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joe.hummel</dc:creator>
  <cp:lastModifiedBy>Joe Hummel, PhD</cp:lastModifiedBy>
  <cp:revision>1096</cp:revision>
  <cp:lastPrinted>2024-10-03T14:06:21Z</cp:lastPrinted>
  <dcterms:created xsi:type="dcterms:W3CDTF">2013-01-13T00:19:11Z</dcterms:created>
  <dcterms:modified xsi:type="dcterms:W3CDTF">2024-10-03T14:07:40Z</dcterms:modified>
</cp:coreProperties>
</file>