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67" r:id="rId3"/>
    <p:sldMasterId id="2147483669" r:id="rId4"/>
  </p:sldMasterIdLst>
  <p:notesMasterIdLst>
    <p:notesMasterId r:id="rId21"/>
  </p:notesMasterIdLst>
  <p:handoutMasterIdLst>
    <p:handoutMasterId r:id="rId22"/>
  </p:handoutMasterIdLst>
  <p:sldIdLst>
    <p:sldId id="915" r:id="rId5"/>
    <p:sldId id="982" r:id="rId6"/>
    <p:sldId id="739" r:id="rId7"/>
    <p:sldId id="746" r:id="rId8"/>
    <p:sldId id="696" r:id="rId9"/>
    <p:sldId id="984" r:id="rId10"/>
    <p:sldId id="891" r:id="rId11"/>
    <p:sldId id="752" r:id="rId12"/>
    <p:sldId id="742" r:id="rId13"/>
    <p:sldId id="651" r:id="rId14"/>
    <p:sldId id="989" r:id="rId15"/>
    <p:sldId id="990" r:id="rId16"/>
    <p:sldId id="965" r:id="rId17"/>
    <p:sldId id="377" r:id="rId18"/>
    <p:sldId id="735" r:id="rId19"/>
    <p:sldId id="73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99FF66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88767" autoAdjust="0"/>
  </p:normalViewPr>
  <p:slideViewPr>
    <p:cSldViewPr>
      <p:cViewPr varScale="1">
        <p:scale>
          <a:sx n="83" d="100"/>
          <a:sy n="83" d="100"/>
        </p:scale>
        <p:origin x="15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r>
              <a:rPr lang="en-US" sz="14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 with main-concat.py and enter this input</a:t>
            </a:r>
          </a:p>
          <a:p>
            <a:endParaRPr lang="en-US" b="1" dirty="0"/>
          </a:p>
          <a:p>
            <a:r>
              <a:rPr lang="en-US" b="1" dirty="0"/>
              <a:t>ignore'; delete from ratings; --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14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7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730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54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8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8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6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5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7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217  :  Data Mgmt and Info Processing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05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7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41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488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556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2895600" cy="365125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fr-FR"/>
              <a:t>Lecture 36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717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480: http://www.joehummel.net/cs480.html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07 -- 05 July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341: http://www.cs.uic.edu/~i341/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Lecture 36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leepingcomputer.com/news/security/researchers-find-sql-injection-to-bypass-airport-tsa-security-check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mysql.readthedocs.io/en/lates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Programmatic Execution of SQL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Programmatic access to a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Executing SQL from Python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sqlite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32DCE-F20E-438B-A8D7-119DBC6D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3937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Please don't do it - Crying Baby | Meme Generator">
            <a:extLst>
              <a:ext uri="{FF2B5EF4-FFF2-40B4-BE49-F238E27FC236}">
                <a16:creationId xmlns:a16="http://schemas.microsoft.com/office/drawing/2014/main" id="{91CA0C4A-C06D-4FF3-A1E1-B224516E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1"/>
            <a:ext cx="2590257" cy="30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5F812BF7-41E9-1019-6F0E-6575DC5374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9600" y="1027060"/>
            <a:ext cx="4267200" cy="24019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genre =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("Enter genre: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sql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 = "…" + genre + "…"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 err="1">
                <a:solidFill>
                  <a:srgbClr val="008000"/>
                </a:solidFill>
                <a:latin typeface="Consolas" panose="020B0609020204030204" pitchFamily="49" charset="0"/>
              </a:rPr>
              <a:t>sql</a:t>
            </a:r>
            <a:r>
              <a:rPr lang="en-US" sz="1600" b="1" noProof="0" dirty="0">
                <a:solidFill>
                  <a:srgbClr val="008000"/>
                </a:solidFill>
                <a:latin typeface="Consolas" panose="020B0609020204030204" pitchFamily="49" charset="0"/>
              </a:rPr>
              <a:t> = f"… {genre} …"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dbCursor.fetchall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row in rows: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print(row)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8F53356-0233-BFBC-02B9-004C62E7CA80}"/>
              </a:ext>
            </a:extLst>
          </p:cNvPr>
          <p:cNvSpPr/>
          <p:nvPr/>
        </p:nvSpPr>
        <p:spPr>
          <a:xfrm>
            <a:off x="5410200" y="1636660"/>
            <a:ext cx="3048000" cy="914400"/>
          </a:xfrm>
          <a:prstGeom prst="wedgeRoundRectCallout">
            <a:avLst>
              <a:gd name="adj1" fmla="val -114077"/>
              <a:gd name="adj2" fmla="val -2737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build </a:t>
            </a:r>
            <a:r>
              <a:rPr lang="en-US" sz="16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strings yourself --- you open the door to </a:t>
            </a:r>
            <a:r>
              <a:rPr 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attacks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9CCD7-2591-ADA1-AD78-237048576B39}"/>
              </a:ext>
            </a:extLst>
          </p:cNvPr>
          <p:cNvSpPr txBox="1"/>
          <p:nvPr/>
        </p:nvSpPr>
        <p:spPr>
          <a:xfrm>
            <a:off x="3505200" y="46482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https://www.bleepingcomputer.com/news/security/researchers-find-sql-injection-to-bypass-airport-tsa-security-checks/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AC08B-785E-8042-1B72-C15BAE979769}"/>
              </a:ext>
            </a:extLst>
          </p:cNvPr>
          <p:cNvSpPr txBox="1"/>
          <p:nvPr/>
        </p:nvSpPr>
        <p:spPr>
          <a:xfrm>
            <a:off x="457200" y="152400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0000"/>
                </a:solidFill>
                <a:latin typeface="Calibri"/>
              </a:rPr>
              <a:t>Beware SQL injection attacks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439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about executing SQL with MySQL?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632616A-3988-4580-A152-31FB8A3F5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01648"/>
            <a:ext cx="320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EF81BAFD-4B8A-022C-9E0A-EFEEF0A06F01}"/>
              </a:ext>
            </a:extLst>
          </p:cNvPr>
          <p:cNvGrpSpPr>
            <a:grpSpLocks/>
          </p:cNvGrpSpPr>
          <p:nvPr/>
        </p:nvGrpSpPr>
        <p:grpSpPr bwMode="auto">
          <a:xfrm>
            <a:off x="7444582" y="4775266"/>
            <a:ext cx="1392237" cy="1039813"/>
            <a:chOff x="4905" y="635"/>
            <a:chExt cx="541" cy="655"/>
          </a:xfr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67EF59C6-B6E8-9542-DDE8-A1A681BC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635"/>
              <a:ext cx="541" cy="655"/>
            </a:xfrm>
            <a:prstGeom prst="flowChartMagneticDisk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E78FC75A-C214-7C5F-75C7-3B38B78F4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905"/>
              <a:ext cx="50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D0C1363C-C98E-EA34-F9AF-68527AC233C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37420" y="2922488"/>
            <a:ext cx="2250359" cy="4013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* FROM ...;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AA1ECD-5858-353D-4F28-BE94377D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42534"/>
            <a:ext cx="3540841" cy="11959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F4A283A-3D24-462D-E510-F83F57DF513C}"/>
              </a:ext>
            </a:extLst>
          </p:cNvPr>
          <p:cNvGrpSpPr/>
          <p:nvPr/>
        </p:nvGrpSpPr>
        <p:grpSpPr>
          <a:xfrm>
            <a:off x="7391400" y="2441681"/>
            <a:ext cx="1524000" cy="719933"/>
            <a:chOff x="2743200" y="4745665"/>
            <a:chExt cx="1789043" cy="8447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06C1A3E-3109-9ED8-BFF6-B5E591DEA172}"/>
                </a:ext>
              </a:extLst>
            </p:cNvPr>
            <p:cNvSpPr/>
            <p:nvPr/>
          </p:nvSpPr>
          <p:spPr>
            <a:xfrm>
              <a:off x="2743200" y="4745665"/>
              <a:ext cx="1789043" cy="838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6424104-C8DA-B116-7015-D823CA60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103" y="4831272"/>
              <a:ext cx="1393826" cy="75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 server</a:t>
              </a:r>
            </a:p>
          </p:txBody>
        </p:sp>
      </p:grpSp>
      <p:sp>
        <p:nvSpPr>
          <p:cNvPr id="5" name="Line 12">
            <a:extLst>
              <a:ext uri="{FF2B5EF4-FFF2-40B4-BE49-F238E27FC236}">
                <a16:creationId xmlns:a16="http://schemas.microsoft.com/office/drawing/2014/main" id="{21BA973F-2A3C-B28C-37ED-59CBCD10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0" cy="167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7" descr="A dolphin and text on a white background&#10;&#10;Description automatically generated">
            <a:extLst>
              <a:ext uri="{FF2B5EF4-FFF2-40B4-BE49-F238E27FC236}">
                <a16:creationId xmlns:a16="http://schemas.microsoft.com/office/drawing/2014/main" id="{5085C1AC-05A8-033B-A192-51A042441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53622"/>
            <a:ext cx="1547899" cy="798756"/>
          </a:xfrm>
          <a:prstGeom prst="rect">
            <a:avLst/>
          </a:prstGeom>
        </p:spPr>
      </p:pic>
      <p:pic>
        <p:nvPicPr>
          <p:cNvPr id="10" name="Picture 9" descr="A logo of a cloud with a smile&#10;&#10;Description automatically generated">
            <a:extLst>
              <a:ext uri="{FF2B5EF4-FFF2-40B4-BE49-F238E27FC236}">
                <a16:creationId xmlns:a16="http://schemas.microsoft.com/office/drawing/2014/main" id="{CC112218-79B1-A1C3-B752-97095B6D0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60" y="5474237"/>
            <a:ext cx="1392237" cy="10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0422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6764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pymysql</a:t>
            </a:r>
            <a:r>
              <a:rPr lang="en-US" dirty="0"/>
              <a:t> module --- nearly identical API !</a:t>
            </a:r>
          </a:p>
          <a:p>
            <a:r>
              <a:rPr lang="en-US" dirty="0">
                <a:hlinkClick r:id="rId3"/>
              </a:rPr>
              <a:t>https://pymysql.readthedocs.io/en/latest/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253425"/>
            <a:ext cx="83058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pymysql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7E2953-1994-84A6-571D-57BF2FC0FED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24000" y="2627895"/>
            <a:ext cx="6629400" cy="3879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pymysql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pymysql.connect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host=ENDPOINT,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port=PORTNUM,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user=USERNAME,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passwd=PASSWORD,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database=DBNAME)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"…"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dbconn.cursor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dbCursor.execute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rows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dbCursor.fetchall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for row in rows: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print(row)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Exception as 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print("Database connection failed due to {}".format(e))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C6004BA-F97B-C21D-EBE6-00620D716A30}"/>
              </a:ext>
            </a:extLst>
          </p:cNvPr>
          <p:cNvSpPr/>
          <p:nvPr/>
        </p:nvSpPr>
        <p:spPr>
          <a:xfrm>
            <a:off x="6788151" y="3694695"/>
            <a:ext cx="1933550" cy="609600"/>
          </a:xfrm>
          <a:prstGeom prst="wedgeRoundRectCallout">
            <a:avLst>
              <a:gd name="adj1" fmla="val -112692"/>
              <a:gd name="adj2" fmla="val 5315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dynamic queries use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%s instead of ?</a:t>
            </a:r>
          </a:p>
        </p:txBody>
      </p:sp>
    </p:spTree>
    <p:extLst>
      <p:ext uri="{BB962C8B-B14F-4D97-AF65-F5344CB8AC3E}">
        <p14:creationId xmlns:p14="http://schemas.microsoft.com/office/powerpoint/2010/main" val="1095911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748058" y="2500322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3B449E-7E8C-4BCC-936A-E41F698233AA}"/>
              </a:ext>
            </a:extLst>
          </p:cNvPr>
          <p:cNvSpPr/>
          <p:nvPr/>
        </p:nvSpPr>
        <p:spPr>
          <a:xfrm>
            <a:off x="1863582" y="344011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71E1C-05EF-4DFE-8284-B6CE552BFD2E}"/>
              </a:ext>
            </a:extLst>
          </p:cNvPr>
          <p:cNvSpPr/>
          <p:nvPr/>
        </p:nvSpPr>
        <p:spPr>
          <a:xfrm>
            <a:off x="3009900" y="1284537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E113E6-9140-45C6-8CFB-4F140D626C41}"/>
              </a:ext>
            </a:extLst>
          </p:cNvPr>
          <p:cNvSpPr/>
          <p:nvPr/>
        </p:nvSpPr>
        <p:spPr>
          <a:xfrm>
            <a:off x="3692382" y="4034234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0832E5-8DFC-4936-B221-17F0EDF04BF7}"/>
              </a:ext>
            </a:extLst>
          </p:cNvPr>
          <p:cNvSpPr/>
          <p:nvPr/>
        </p:nvSpPr>
        <p:spPr>
          <a:xfrm>
            <a:off x="3009900" y="4970395"/>
            <a:ext cx="35433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1CABD-C367-4103-8170-4F66A47EEB76}"/>
              </a:ext>
            </a:extLst>
          </p:cNvPr>
          <p:cNvSpPr/>
          <p:nvPr/>
        </p:nvSpPr>
        <p:spPr>
          <a:xfrm>
            <a:off x="3692382" y="2225063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D02304-EDF5-4A0C-A930-2ACA3E64CE10}"/>
              </a:ext>
            </a:extLst>
          </p:cNvPr>
          <p:cNvSpPr/>
          <p:nvPr/>
        </p:nvSpPr>
        <p:spPr>
          <a:xfrm>
            <a:off x="3694559" y="3089343"/>
            <a:ext cx="2505892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E44C4-798B-4824-9689-BB37F4BE449F}"/>
              </a:ext>
            </a:extLst>
          </p:cNvPr>
          <p:cNvSpPr/>
          <p:nvPr/>
        </p:nvSpPr>
        <p:spPr>
          <a:xfrm>
            <a:off x="1863582" y="5943600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2D67AD-01C5-4881-A95C-A0BC7E0323C0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1319972" y="953611"/>
            <a:ext cx="543610" cy="1546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5DA67-EA72-4E4F-B4F0-75C7DBA4FD01}"/>
              </a:ext>
            </a:extLst>
          </p:cNvPr>
          <p:cNvCxnSpPr>
            <a:cxnSpLocks/>
          </p:cNvCxnSpPr>
          <p:nvPr/>
        </p:nvCxnSpPr>
        <p:spPr>
          <a:xfrm flipV="1">
            <a:off x="1887531" y="1894137"/>
            <a:ext cx="1122369" cy="790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29FC1E-493F-45F4-ACEF-132EBA85088C}"/>
              </a:ext>
            </a:extLst>
          </p:cNvPr>
          <p:cNvCxnSpPr>
            <a:cxnSpLocks/>
            <a:stCxn id="7" idx="4"/>
            <a:endCxn id="27" idx="1"/>
          </p:cNvCxnSpPr>
          <p:nvPr/>
        </p:nvCxnSpPr>
        <p:spPr>
          <a:xfrm flipV="1">
            <a:off x="1891885" y="2529863"/>
            <a:ext cx="1800497" cy="587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8A2569-2E04-47B4-A23D-ED7BE05661ED}"/>
              </a:ext>
            </a:extLst>
          </p:cNvPr>
          <p:cNvCxnSpPr>
            <a:cxnSpLocks/>
            <a:stCxn id="7" idx="4"/>
            <a:endCxn id="28" idx="1"/>
          </p:cNvCxnSpPr>
          <p:nvPr/>
        </p:nvCxnSpPr>
        <p:spPr>
          <a:xfrm>
            <a:off x="1891885" y="3117061"/>
            <a:ext cx="1802674" cy="277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2531BE-9ED0-4845-93C0-EEEC94613044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891885" y="3117061"/>
            <a:ext cx="1800497" cy="1221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55826-D5A7-44F2-B796-828EC84566B1}"/>
              </a:ext>
            </a:extLst>
          </p:cNvPr>
          <p:cNvCxnSpPr>
            <a:cxnSpLocks/>
          </p:cNvCxnSpPr>
          <p:nvPr/>
        </p:nvCxnSpPr>
        <p:spPr>
          <a:xfrm>
            <a:off x="1714500" y="3676541"/>
            <a:ext cx="1295400" cy="1293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685DB1-0207-4B23-B569-27F7275FA23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19972" y="3733800"/>
            <a:ext cx="543610" cy="2209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7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75250" y="2209677"/>
            <a:ext cx="96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2044078"/>
            <a:ext cx="222345" cy="1066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0EC59FF-302B-47EA-B58E-DC3EC6F79119}"/>
              </a:ext>
            </a:extLst>
          </p:cNvPr>
          <p:cNvGraphicFramePr>
            <a:graphicFrameLocks noGrp="1"/>
          </p:cNvGraphicFramePr>
          <p:nvPr/>
        </p:nvGraphicFramePr>
        <p:xfrm>
          <a:off x="1115356" y="215278"/>
          <a:ext cx="7924800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647">
                  <a:extLst>
                    <a:ext uri="{9D8B030D-6E8A-4147-A177-3AD203B41FA5}">
                      <a16:colId xmlns:a16="http://schemas.microsoft.com/office/drawing/2014/main" val="27817177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0953284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472804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349226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12407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Release_Date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Original_Language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1999-03-30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463517383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Toy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1995-10-30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00:00:00.000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373554033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7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D35F46E-C677-4B1F-9A11-F76D12E44B5A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745866"/>
          <a:ext cx="5257800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Tagline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Welcome to the Real World.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Everything that has a beginning has an 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9242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>
            <a:off x="1661240" y="2910608"/>
            <a:ext cx="183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Movie_Taglines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632275" y="4432501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Ratings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E53BAF3-4E6D-4EFC-8439-02855C2CCB5A}"/>
              </a:ext>
            </a:extLst>
          </p:cNvPr>
          <p:cNvGraphicFramePr>
            <a:graphicFrameLocks noGrp="1"/>
          </p:cNvGraphicFramePr>
          <p:nvPr/>
        </p:nvGraphicFramePr>
        <p:xfrm>
          <a:off x="1661240" y="4756743"/>
          <a:ext cx="1752600" cy="18919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7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3282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7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29" idx="1"/>
          </p:cNvCxnSpPr>
          <p:nvPr/>
        </p:nvCxnSpPr>
        <p:spPr>
          <a:xfrm flipV="1">
            <a:off x="1468096" y="3340226"/>
            <a:ext cx="2037104" cy="24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17592" cy="60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7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DF1729-761E-495A-B7E9-F29D83BC0F92}"/>
              </a:ext>
            </a:extLst>
          </p:cNvPr>
          <p:cNvGrpSpPr/>
          <p:nvPr/>
        </p:nvGrpSpPr>
        <p:grpSpPr>
          <a:xfrm>
            <a:off x="324269" y="2973060"/>
            <a:ext cx="1143827" cy="1233478"/>
            <a:chOff x="252758" y="2500322"/>
            <a:chExt cx="1143827" cy="123347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F9B43C-997C-4FBD-843B-D3CE3150BEF2}"/>
              </a:ext>
            </a:extLst>
          </p:cNvPr>
          <p:cNvSpPr txBox="1"/>
          <p:nvPr/>
        </p:nvSpPr>
        <p:spPr>
          <a:xfrm>
            <a:off x="1201468" y="168722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586E1-6635-426D-AC53-4060DFADB914}"/>
              </a:ext>
            </a:extLst>
          </p:cNvPr>
          <p:cNvCxnSpPr>
            <a:cxnSpLocks/>
          </p:cNvCxnSpPr>
          <p:nvPr/>
        </p:nvCxnSpPr>
        <p:spPr>
          <a:xfrm flipV="1">
            <a:off x="893011" y="1552085"/>
            <a:ext cx="421953" cy="1558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CB4C53-E360-4F1E-9385-DD40C7559FB8}"/>
              </a:ext>
            </a:extLst>
          </p:cNvPr>
          <p:cNvSpPr txBox="1"/>
          <p:nvPr/>
        </p:nvSpPr>
        <p:spPr>
          <a:xfrm rot="20308926">
            <a:off x="1628691" y="2450901"/>
            <a:ext cx="3468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Movie_Production_Companies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38D11F-A0E9-4553-9F83-B9015C210FCA}"/>
              </a:ext>
            </a:extLst>
          </p:cNvPr>
          <p:cNvSpPr txBox="1"/>
          <p:nvPr/>
        </p:nvSpPr>
        <p:spPr>
          <a:xfrm>
            <a:off x="580804" y="4415791"/>
            <a:ext cx="93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034435-59A6-4CAF-B625-5C94570DC4BA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 flipV="1">
            <a:off x="1468096" y="2126622"/>
            <a:ext cx="3789704" cy="146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90177-FE12-45FF-8E57-C51796A593E1}"/>
              </a:ext>
            </a:extLst>
          </p:cNvPr>
          <p:cNvCxnSpPr>
            <a:cxnSpLocks/>
          </p:cNvCxnSpPr>
          <p:nvPr/>
        </p:nvCxnSpPr>
        <p:spPr>
          <a:xfrm>
            <a:off x="1343648" y="4153420"/>
            <a:ext cx="347902" cy="723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C3AA33-9142-462A-8844-126F0C7F7B76}"/>
              </a:ext>
            </a:extLst>
          </p:cNvPr>
          <p:cNvGraphicFramePr>
            <a:graphicFrameLocks noGrp="1"/>
          </p:cNvGraphicFramePr>
          <p:nvPr/>
        </p:nvGraphicFramePr>
        <p:xfrm>
          <a:off x="1314964" y="287413"/>
          <a:ext cx="2967321" cy="1264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Company_ID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>
                          <a:solidFill>
                            <a:schemeClr val="tx1"/>
                          </a:solidFill>
                          <a:latin typeface="+mn-lt"/>
                        </a:rPr>
                        <a:t>Company_Name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1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  <a:cs typeface="Times New Roman" panose="02020603050405020304" pitchFamily="18" charset="0"/>
                        </a:rPr>
                        <a:t>Silver Pictures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+mn-lt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latin typeface="+mn-lt"/>
                        </a:rPr>
                        <a:t>Warner Bros.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2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B55455-4361-4F26-B5C4-C79A3AA7B70A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371600"/>
          <a:ext cx="2209800" cy="15100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7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Company_ID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1885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6194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B6B0D7A-36BD-425E-B5CB-EFF16D85B2D5}"/>
              </a:ext>
            </a:extLst>
          </p:cNvPr>
          <p:cNvGraphicFramePr>
            <a:graphicFrameLocks noGrp="1"/>
          </p:cNvGraphicFramePr>
          <p:nvPr/>
        </p:nvGraphicFramePr>
        <p:xfrm>
          <a:off x="1691550" y="4876800"/>
          <a:ext cx="2260532" cy="1798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Science Fiction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Animation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2271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Comedy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8034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7563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B2193FB-188C-4DDC-B4D8-937E82F27B41}"/>
              </a:ext>
            </a:extLst>
          </p:cNvPr>
          <p:cNvGraphicFramePr>
            <a:graphicFrameLocks noGrp="1"/>
          </p:cNvGraphicFramePr>
          <p:nvPr/>
        </p:nvGraphicFramePr>
        <p:xfrm>
          <a:off x="5263200" y="3245998"/>
          <a:ext cx="2204400" cy="18148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Genre_ID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77537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+mn-lt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3530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73950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6C70AF-0022-4D18-8207-A22EED68E4CE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468096" y="3589799"/>
            <a:ext cx="3795104" cy="5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12BCD6-B3BB-42DB-927A-DA07DCF73727}"/>
              </a:ext>
            </a:extLst>
          </p:cNvPr>
          <p:cNvSpPr txBox="1"/>
          <p:nvPr/>
        </p:nvSpPr>
        <p:spPr>
          <a:xfrm rot="480418">
            <a:off x="2728702" y="3889863"/>
            <a:ext cx="1740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Movie_Genres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594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5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9037"/>
            <a:ext cx="8458200" cy="4983163"/>
          </a:xfrm>
        </p:spPr>
        <p:txBody>
          <a:bodyPr/>
          <a:lstStyle/>
          <a:p>
            <a:r>
              <a:rPr lang="en-US" dirty="0"/>
              <a:t>SQL is a powerful language, but lacking in other areas</a:t>
            </a:r>
          </a:p>
          <a:p>
            <a:pPr lvl="1"/>
            <a:r>
              <a:rPr lang="en-US" dirty="0"/>
              <a:t>No UI support, no graphics, no web, no mobile</a:t>
            </a:r>
          </a:p>
          <a:p>
            <a:pPr lvl="1"/>
            <a:endParaRPr lang="en-US" dirty="0"/>
          </a:p>
          <a:p>
            <a:r>
              <a:rPr lang="en-US" dirty="0"/>
              <a:t>SQL is commonly embedded within other languages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Swift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" y="62738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253425"/>
            <a:ext cx="83058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Executing SQL within other languages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19BA8-2A46-08F1-0472-9DE21B99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8" y="3700685"/>
            <a:ext cx="3967162" cy="2765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46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Executing SQL from Python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632616A-3988-4580-A152-31FB8A3F5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01648"/>
            <a:ext cx="320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EF81BAFD-4B8A-022C-9E0A-EFEEF0A06F01}"/>
              </a:ext>
            </a:extLst>
          </p:cNvPr>
          <p:cNvGrpSpPr>
            <a:grpSpLocks/>
          </p:cNvGrpSpPr>
          <p:nvPr/>
        </p:nvGrpSpPr>
        <p:grpSpPr bwMode="auto">
          <a:xfrm>
            <a:off x="7444582" y="4775266"/>
            <a:ext cx="1392237" cy="1039813"/>
            <a:chOff x="4905" y="635"/>
            <a:chExt cx="541" cy="655"/>
          </a:xfr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67EF59C6-B6E8-9542-DDE8-A1A681BC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635"/>
              <a:ext cx="541" cy="655"/>
            </a:xfrm>
            <a:prstGeom prst="flowChartMagneticDisk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E78FC75A-C214-7C5F-75C7-3B38B78F4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905"/>
              <a:ext cx="50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D0C1363C-C98E-EA34-F9AF-68527AC233C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37420" y="2922488"/>
            <a:ext cx="2250359" cy="4013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 * FROM ...;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AA1ECD-5858-353D-4F28-BE94377D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42534"/>
            <a:ext cx="3540841" cy="11959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F4A283A-3D24-462D-E510-F83F57DF513C}"/>
              </a:ext>
            </a:extLst>
          </p:cNvPr>
          <p:cNvGrpSpPr/>
          <p:nvPr/>
        </p:nvGrpSpPr>
        <p:grpSpPr>
          <a:xfrm>
            <a:off x="7391400" y="2441681"/>
            <a:ext cx="1524000" cy="719933"/>
            <a:chOff x="2743200" y="4745665"/>
            <a:chExt cx="1789043" cy="8447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06C1A3E-3109-9ED8-BFF6-B5E591DEA172}"/>
                </a:ext>
              </a:extLst>
            </p:cNvPr>
            <p:cNvSpPr/>
            <p:nvPr/>
          </p:nvSpPr>
          <p:spPr>
            <a:xfrm>
              <a:off x="2743200" y="4745665"/>
              <a:ext cx="1789043" cy="838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6424104-C8DA-B116-7015-D823CA60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103" y="4831272"/>
              <a:ext cx="1393826" cy="75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Database server</a:t>
              </a:r>
            </a:p>
          </p:txBody>
        </p:sp>
      </p:grpSp>
      <p:sp>
        <p:nvSpPr>
          <p:cNvPr id="5" name="Line 12">
            <a:extLst>
              <a:ext uri="{FF2B5EF4-FFF2-40B4-BE49-F238E27FC236}">
                <a16:creationId xmlns:a16="http://schemas.microsoft.com/office/drawing/2014/main" id="{21BA973F-2A3C-B28C-37ED-59CBCD10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0" cy="167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04445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A54D2-B2B7-48E7-859C-21328ADB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114800"/>
          </a:xfrm>
        </p:spPr>
        <p:txBody>
          <a:bodyPr/>
          <a:lstStyle/>
          <a:p>
            <a:r>
              <a:rPr lang="en-US" dirty="0"/>
              <a:t>Open connection</a:t>
            </a:r>
          </a:p>
          <a:p>
            <a:r>
              <a:rPr lang="en-US" dirty="0"/>
              <a:t>Create a cursor</a:t>
            </a:r>
          </a:p>
          <a:p>
            <a:r>
              <a:rPr lang="en-US" dirty="0"/>
              <a:t>Execute SQL</a:t>
            </a:r>
          </a:p>
          <a:p>
            <a:r>
              <a:rPr lang="en-US" dirty="0"/>
              <a:t>Fetch result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 )</a:t>
            </a:r>
          </a:p>
          <a:p>
            <a:pPr lvl="2"/>
            <a:r>
              <a:rPr lang="en-US" dirty="0"/>
              <a:t>Returns a tuple (...)</a:t>
            </a:r>
          </a:p>
          <a:p>
            <a:pPr lvl="1"/>
            <a:r>
              <a:rPr lang="en-US" dirty="0" err="1"/>
              <a:t>fetchall</a:t>
            </a:r>
            <a:r>
              <a:rPr lang="en-US" dirty="0"/>
              <a:t>( )</a:t>
            </a:r>
          </a:p>
          <a:p>
            <a:pPr lvl="2"/>
            <a:r>
              <a:rPr lang="en-US" dirty="0"/>
              <a:t>Returns a list of tuples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70CD-5954-41A1-8EB0-3FF4B1F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165556" y="206281"/>
            <a:ext cx="380506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sqlite3 Python library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41A954-6C7F-B89B-E587-4330D0C1D74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382870" y="111170"/>
            <a:ext cx="4495800" cy="3633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sqlite3.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filename.db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cursor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query to retrieve 1 row from DB: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Select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…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From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Where …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fetchone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print(row</a:t>
            </a:r>
            <a:r>
              <a:rPr lang="en-US" sz="1400" noProof="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615DE8-D9CA-C3AA-D637-B2BEF651060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382870" y="3905273"/>
            <a:ext cx="4495800" cy="27712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# query to retrieve N values from DB: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Select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…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From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Where …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row in rows: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print(row)</a:t>
            </a:r>
          </a:p>
        </p:txBody>
      </p:sp>
    </p:spTree>
    <p:extLst>
      <p:ext uri="{BB962C8B-B14F-4D97-AF65-F5344CB8AC3E}">
        <p14:creationId xmlns:p14="http://schemas.microsoft.com/office/powerpoint/2010/main" val="10327577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MovieLens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database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B4ED2-4472-7E9B-592C-301A0EDE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12" y="1524000"/>
            <a:ext cx="4045075" cy="4341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7DB5D-E68A-02F4-501C-87614C84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027" y="966567"/>
            <a:ext cx="4785852" cy="11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718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2AC47A-A7FB-5B2D-6D18-4AF67F20316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14400" y="1143000"/>
            <a:ext cx="4724400" cy="32021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import sqlite3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dbConn</a:t>
            </a:r>
            <a:r>
              <a:rPr lang="en-US" sz="1400" dirty="0">
                <a:latin typeface="Consolas" panose="020B0609020204030204" pitchFamily="49" charset="0"/>
              </a:rPr>
              <a:t> = sqlite3.connect("</a:t>
            </a:r>
            <a:r>
              <a:rPr lang="en-US" sz="1400" dirty="0" err="1">
                <a:latin typeface="Consolas" panose="020B0609020204030204" pitchFamily="49" charset="0"/>
              </a:rPr>
              <a:t>movielens.db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dbCursor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dbConn.cursor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sql</a:t>
            </a:r>
            <a:r>
              <a:rPr lang="en-US" sz="1400" dirty="0">
                <a:latin typeface="Consolas" panose="020B0609020204030204" pitchFamily="49" charset="0"/>
              </a:rPr>
              <a:t> = """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latin typeface="Consolas" panose="020B0609020204030204" pitchFamily="49" charset="0"/>
              </a:rPr>
              <a:t>select * from movies </a:t>
            </a:r>
          </a:p>
          <a:p>
            <a:pPr lvl="0">
              <a:defRPr/>
            </a:pPr>
            <a:r>
              <a:rPr lang="en-US" sz="1400" b="1" dirty="0">
                <a:latin typeface="Consolas" panose="020B0609020204030204" pitchFamily="49" charset="0"/>
              </a:rPr>
              <a:t>      where title = 'Sleepless in Seattle';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      """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sz="1400" dirty="0" err="1">
                <a:latin typeface="Consolas" panose="020B0609020204030204" pitchFamily="49" charset="0"/>
              </a:rPr>
              <a:t>dbCursor.execute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sql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row = </a:t>
            </a:r>
            <a:r>
              <a:rPr lang="en-US" sz="1400" dirty="0" err="1">
                <a:latin typeface="Consolas" panose="020B0609020204030204" pitchFamily="49" charset="0"/>
              </a:rPr>
              <a:t>dbCursor.fetchone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latin typeface="Consolas" panose="020B0609020204030204" pitchFamily="49" charset="0"/>
              </a:rPr>
              <a:t>print(row)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FC639-FB64-E2A8-3DC7-F589B54D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6159"/>
            <a:ext cx="8382000" cy="10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617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22D00-D022-DCDF-0621-FF3B1AE0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25" y="914400"/>
            <a:ext cx="3028471" cy="3250601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Top-10 movies in Drama genre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271B4-B284-F8E2-04A4-7005A41E6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75" y="2707940"/>
            <a:ext cx="4694781" cy="2694004"/>
          </a:xfrm>
          <a:prstGeom prst="rect">
            <a:avLst/>
          </a:prstGeom>
        </p:spPr>
      </p:pic>
      <p:sp>
        <p:nvSpPr>
          <p:cNvPr id="5" name="Right Arrow 9">
            <a:extLst>
              <a:ext uri="{FF2B5EF4-FFF2-40B4-BE49-F238E27FC236}">
                <a16:creationId xmlns:a16="http://schemas.microsoft.com/office/drawing/2014/main" id="{6DA52267-EF15-D724-DBDC-BB6AB84F2B69}"/>
              </a:ext>
            </a:extLst>
          </p:cNvPr>
          <p:cNvSpPr/>
          <p:nvPr/>
        </p:nvSpPr>
        <p:spPr>
          <a:xfrm>
            <a:off x="4110625" y="4876759"/>
            <a:ext cx="1219086" cy="52109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323430-8B5F-C5B6-75C5-2121CA3AB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425" y="4452302"/>
            <a:ext cx="2941325" cy="1370009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B4817F2-158C-673F-D30E-45913D8E555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81000" y="2076753"/>
            <a:ext cx="4008981" cy="46294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Top-10 Drama movies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7933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96C69F-18B7-5042-46E6-FF1A6DAF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8919"/>
            <a:ext cx="4507717" cy="2000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52400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Parameterized (“dynamic”) queries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A95DF-275A-F7AC-EC1B-462F7C2E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124200"/>
            <a:ext cx="3028471" cy="3250601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268C603-4839-531F-0A23-D38A7A1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" y="62738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6B7A9981-E4CA-5D3B-276E-89459A74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143000"/>
          </a:xfrm>
        </p:spPr>
        <p:txBody>
          <a:bodyPr/>
          <a:lstStyle/>
          <a:p>
            <a:pPr marL="227013" indent="-227013"/>
            <a:r>
              <a:rPr lang="en-US" dirty="0"/>
              <a:t>Most queries are dynamic, responding to user input </a:t>
            </a:r>
          </a:p>
        </p:txBody>
      </p:sp>
    </p:spTree>
    <p:extLst>
      <p:ext uri="{BB962C8B-B14F-4D97-AF65-F5344CB8AC3E}">
        <p14:creationId xmlns:p14="http://schemas.microsoft.com/office/powerpoint/2010/main" val="169074677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6C01F37-91EA-4410-BB7C-F30A29B7C8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5418" y="1314136"/>
            <a:ext cx="7772400" cy="54489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sqlite3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= sqlite3.connect("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chicago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-police-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stops.db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dbConn.cursor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genre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("Enter genre: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Select Title, Round(avg(Rating),2) as Rating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From   Movies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Inner Join Ratings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Movies.Movie_ID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Ratings.Movie_ID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Inner Join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Movie_Genres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Movies.Movie_ID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Movie_Genres.Movie_ID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Inner Join Genres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Genres.Genre_ID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Movie_Genres.Genre_ID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Where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Genre_Name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Group By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Movies.Movie_ID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Having Count(Rating) &gt;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Order By Rating DESC, Title ASC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Limit 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[genre]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dbCursor.fetchall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row in rows: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print(row)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96C69F-18B7-5042-46E6-FF1A6DAF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838200"/>
            <a:ext cx="4164257" cy="1847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9C637-0813-4F8C-941F-8673E9FF3BE5}"/>
              </a:ext>
            </a:extLst>
          </p:cNvPr>
          <p:cNvSpPr txBox="1"/>
          <p:nvPr/>
        </p:nvSpPr>
        <p:spPr>
          <a:xfrm>
            <a:off x="457200" y="152400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Executing dynamic queries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A18096-818B-7DFC-D1D5-35D02F146BE4}"/>
              </a:ext>
            </a:extLst>
          </p:cNvPr>
          <p:cNvCxnSpPr>
            <a:cxnSpLocks/>
          </p:cNvCxnSpPr>
          <p:nvPr/>
        </p:nvCxnSpPr>
        <p:spPr>
          <a:xfrm flipH="1" flipV="1">
            <a:off x="3048001" y="4149520"/>
            <a:ext cx="2133599" cy="12808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66D76F-0EC8-985F-C2EE-2455EAB5CE6D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5710019"/>
            <a:ext cx="1143000" cy="17215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081540B-4EF5-4538-A1D8-8112C052D9DA}"/>
              </a:ext>
            </a:extLst>
          </p:cNvPr>
          <p:cNvSpPr/>
          <p:nvPr/>
        </p:nvSpPr>
        <p:spPr>
          <a:xfrm>
            <a:off x="6981850" y="4876800"/>
            <a:ext cx="1933550" cy="609600"/>
          </a:xfrm>
          <a:prstGeom prst="wedgeRoundRectCallout">
            <a:avLst>
              <a:gd name="adj1" fmla="val -105833"/>
              <a:gd name="adj2" fmla="val -602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with MySQL use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%s instead of ?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9998AB8-1554-6EE4-627D-F6EFB6B8C496}"/>
              </a:ext>
            </a:extLst>
          </p:cNvPr>
          <p:cNvSpPr/>
          <p:nvPr/>
        </p:nvSpPr>
        <p:spPr>
          <a:xfrm>
            <a:off x="5257800" y="4151680"/>
            <a:ext cx="1430604" cy="344119"/>
          </a:xfrm>
          <a:prstGeom prst="wedgeRoundRectCallout">
            <a:avLst>
              <a:gd name="adj1" fmla="val -50199"/>
              <a:gd name="adj2" fmla="val -264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i="1" noProof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laceholder</a:t>
            </a:r>
            <a:r>
              <a:rPr lang="en-US" sz="1400" b="1" i="1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8B8FBA6-6859-C7E6-E924-F991BFA78A87}"/>
              </a:ext>
            </a:extLst>
          </p:cNvPr>
          <p:cNvSpPr/>
          <p:nvPr/>
        </p:nvSpPr>
        <p:spPr>
          <a:xfrm>
            <a:off x="4648200" y="5693732"/>
            <a:ext cx="2667000" cy="859468"/>
          </a:xfrm>
          <a:prstGeom prst="wedgeRoundRectCallout">
            <a:avLst>
              <a:gd name="adj1" fmla="val -50199"/>
              <a:gd name="adj2" fmla="val -264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parameter value(s) in call so DBMS builds query and checks for injection attacks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70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</TotalTime>
  <Words>949</Words>
  <Application>Microsoft Office PowerPoint</Application>
  <PresentationFormat>On-screen Show (4:3)</PresentationFormat>
  <Paragraphs>257</Paragraphs>
  <Slides>16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1_Office Theme</vt:lpstr>
      <vt:lpstr>Office Theme</vt:lpstr>
      <vt:lpstr>8_Office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1103</cp:revision>
  <cp:lastPrinted>2024-10-03T14:06:21Z</cp:lastPrinted>
  <dcterms:created xsi:type="dcterms:W3CDTF">2013-01-13T00:19:11Z</dcterms:created>
  <dcterms:modified xsi:type="dcterms:W3CDTF">2024-10-04T23:15:39Z</dcterms:modified>
</cp:coreProperties>
</file>