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1"/>
  </p:notesMasterIdLst>
  <p:handoutMasterIdLst>
    <p:handoutMasterId r:id="rId22"/>
  </p:handoutMasterIdLst>
  <p:sldIdLst>
    <p:sldId id="311" r:id="rId3"/>
    <p:sldId id="1210" r:id="rId4"/>
    <p:sldId id="1249" r:id="rId5"/>
    <p:sldId id="1137" r:id="rId6"/>
    <p:sldId id="1250" r:id="rId7"/>
    <p:sldId id="1248" r:id="rId8"/>
    <p:sldId id="1253" r:id="rId9"/>
    <p:sldId id="1254" r:id="rId10"/>
    <p:sldId id="1255" r:id="rId11"/>
    <p:sldId id="1256" r:id="rId12"/>
    <p:sldId id="1257" r:id="rId13"/>
    <p:sldId id="1263" r:id="rId14"/>
    <p:sldId id="1258" r:id="rId15"/>
    <p:sldId id="1259" r:id="rId16"/>
    <p:sldId id="1260" r:id="rId17"/>
    <p:sldId id="1262" r:id="rId18"/>
    <p:sldId id="965" r:id="rId19"/>
    <p:sldId id="1180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FF66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2102" autoAdjust="0"/>
  </p:normalViewPr>
  <p:slideViewPr>
    <p:cSldViewPr>
      <p:cViewPr varScale="1">
        <p:scale>
          <a:sx n="142" d="100"/>
          <a:sy n="142" d="100"/>
        </p:scale>
        <p:origin x="12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r>
              <a:rPr lang="en-US" sz="14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6620B-2371-7945-B272-3CC40615B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DD7BE-6132-FAA7-8FF8-8C773737D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31C32-B82C-9A82-3368-6E6DA6D8B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18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6620B-2371-7945-B272-3CC40615B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DD7BE-6132-FAA7-8FF8-8C773737D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31C32-B82C-9A82-3368-6E6DA6D8B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9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74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6620B-2371-7945-B272-3CC40615B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DD7BE-6132-FAA7-8FF8-8C773737D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31C32-B82C-9A82-3368-6E6DA6D8B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33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19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6620B-2371-7945-B272-3CC40615B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DD7BE-6132-FAA7-8FF8-8C773737D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31C32-B82C-9A82-3368-6E6DA6D8B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5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68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881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8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701B-8933-A7D5-4320-5F67185F6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89B49-76BF-D9FC-7800-2E4FF7DB6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4B9AE9-396E-EF45-6CF2-C937E7B57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25C7DC1-1378-E777-5F08-3C560F1FCC0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97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19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doesn't :-(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11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6620B-2371-7945-B272-3CC40615B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DD7BE-6132-FAA7-8FF8-8C773737D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31C32-B82C-9A82-3368-6E6DA6D8B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8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3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00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0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s310-shor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cs310-shor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s310-mult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s310-sho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s310-sho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s310-mult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cs310-mult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cs310-sh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Class session on Tuesday, November 26</a:t>
            </a:r>
            <a:r>
              <a:rPr lang="en-US" sz="2400" b="0" i="1" baseline="30000" dirty="0">
                <a:solidFill>
                  <a:srgbClr val="0000FF"/>
                </a:solidFill>
              </a:rPr>
              <a:t>th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330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Notes: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3225" marR="0" lvl="0" indent="-17303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What's left?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02 on Tuesday 12/03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Final project due Friday 12/06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#04 due Friday 12/13 (finals week)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today?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 for next Tuesday's exam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covers all </a:t>
            </a:r>
            <a:r>
              <a:rPr kumimoji="0" lang="en-US" sz="16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material since last exam</a:t>
            </a:r>
          </a:p>
          <a:p>
            <a:pPr marL="687388" marR="0" lvl="1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1775A-3983-C78B-7B13-0BC20B62E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371600"/>
            <a:ext cx="3356982" cy="2590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8460F-C3E6-DCED-05C7-98FABFAE4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773366"/>
            <a:ext cx="3356982" cy="259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0" y="5715000"/>
            <a:ext cx="1799293" cy="1012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995866" y="3341377"/>
            <a:ext cx="609600" cy="460349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 functions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96DAE1D-2E6C-A940-4E98-FD78905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C86DF8A-ABA6-6834-B4DC-E60406F738F6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8001000" cy="388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>
              <a:spcBef>
                <a:spcPts val="0"/>
              </a:spcBef>
            </a:pPr>
            <a:r>
              <a:rPr lang="en-US" sz="2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our web service written in JavaScript + Node.js, we understood that the code ran on a single-thread. Async programming allowed our web service to handle requests from multiple users in a timely way.</a:t>
            </a:r>
          </a:p>
          <a:p>
            <a:pPr marL="0" marR="0" algn="l">
              <a:spcBef>
                <a:spcPts val="0"/>
              </a:spcBef>
            </a:pPr>
            <a:endParaRPr lang="en-US" sz="2200" b="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</a:pPr>
            <a:r>
              <a:rPr lang="en-US" sz="2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we rewrote our web service using API Gateway + Lambda functions, the lambda functions were configured to run on the same virtual HW as Node.js --- simple 2-core virtual CPUs. From the perspective of supporting execution requests from multiple users in a timely way, should we have programmed our Lambda functions in an async manner? Why or why not?</a:t>
            </a:r>
          </a:p>
          <a:p>
            <a:pPr marL="627063" marR="0" lvl="1" indent="-2270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8488C-DAD5-2DA8-7202-CA8786323DD1}"/>
              </a:ext>
            </a:extLst>
          </p:cNvPr>
          <p:cNvSpPr txBox="1"/>
          <p:nvPr/>
        </p:nvSpPr>
        <p:spPr>
          <a:xfrm>
            <a:off x="185705" y="6267390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https://tinyurl.com/cs310-short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399B5-9574-6D88-4C4E-7F6EBAD1F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729413"/>
            <a:ext cx="2438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715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84AB8-D76C-C1F2-439C-80778836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3DC3B43-A577-F9D0-968A-2DFFC9CA1DDD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 Theorem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BF2A50B-22F1-EB73-F732-04582491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E7707-783C-E4A4-64C8-376D168B0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6" y="1447800"/>
            <a:ext cx="8920228" cy="2324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758B3E-6DE5-36D6-A824-67441A2F47DD}"/>
              </a:ext>
            </a:extLst>
          </p:cNvPr>
          <p:cNvSpPr txBox="1"/>
          <p:nvPr/>
        </p:nvSpPr>
        <p:spPr>
          <a:xfrm>
            <a:off x="185705" y="6267390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https://tinyurl.com/cs310-short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CAD3A08-1172-EA6C-261D-0796046E7ACA}"/>
              </a:ext>
            </a:extLst>
          </p:cNvPr>
          <p:cNvSpPr/>
          <p:nvPr/>
        </p:nvSpPr>
        <p:spPr>
          <a:xfrm>
            <a:off x="5272466" y="4572000"/>
            <a:ext cx="3505200" cy="1066800"/>
          </a:xfrm>
          <a:prstGeom prst="wedgeRoundRectCallout">
            <a:avLst>
              <a:gd name="adj1" fmla="val -42443"/>
              <a:gd name="adj2" fmla="val -10484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systems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the most common: CA, CP, or AP?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9351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84AB8-D76C-C1F2-439C-80778836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3DC3B43-A577-F9D0-968A-2DFFC9CA1DDD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 Theorem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BF2A50B-22F1-EB73-F732-04582491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CAD3A08-1172-EA6C-261D-0796046E7ACA}"/>
              </a:ext>
            </a:extLst>
          </p:cNvPr>
          <p:cNvSpPr/>
          <p:nvPr/>
        </p:nvSpPr>
        <p:spPr>
          <a:xfrm>
            <a:off x="4724400" y="4038600"/>
            <a:ext cx="3505200" cy="1066800"/>
          </a:xfrm>
          <a:prstGeom prst="wedgeRoundRectCallout">
            <a:avLst>
              <a:gd name="adj1" fmla="val -42443"/>
              <a:gd name="adj2" fmla="val -10484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systems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the most common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?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FE162-C98D-D784-A7F9-27A365C39CA0}"/>
              </a:ext>
            </a:extLst>
          </p:cNvPr>
          <p:cNvSpPr txBox="1"/>
          <p:nvPr/>
        </p:nvSpPr>
        <p:spPr>
          <a:xfrm>
            <a:off x="762000" y="1219200"/>
            <a:ext cx="73914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Bef>
                <a:spcPts val="1800"/>
              </a:spcBef>
            </a:pPr>
            <a:r>
              <a:rPr lang="en-US" b="1" dirty="0">
                <a:solidFill>
                  <a:srgbClr val="0000FF"/>
                </a:solidFill>
              </a:rPr>
              <a:t>C</a:t>
            </a:r>
            <a:r>
              <a:rPr lang="en-US" sz="1800" b="1" dirty="0"/>
              <a:t>onsistency</a:t>
            </a:r>
            <a:r>
              <a:rPr lang="en-US" sz="1800" dirty="0"/>
              <a:t>: reads always return the most recent write (or an error)</a:t>
            </a:r>
          </a:p>
          <a:p>
            <a:pPr marL="285750">
              <a:spcBef>
                <a:spcPts val="1800"/>
              </a:spcBef>
            </a:pP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sz="1800" b="1" dirty="0"/>
              <a:t>vailability: </a:t>
            </a:r>
            <a:r>
              <a:rPr lang="en-US" sz="1800" dirty="0"/>
              <a:t>every request receives a timely, non-error response</a:t>
            </a:r>
          </a:p>
          <a:p>
            <a:pPr marL="285750">
              <a:spcBef>
                <a:spcPts val="1800"/>
              </a:spcBef>
            </a:pP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en-US" sz="1800" b="1" dirty="0"/>
              <a:t>artition tolerance: </a:t>
            </a:r>
            <a:r>
              <a:rPr lang="en-US" sz="1800" dirty="0"/>
              <a:t>the system continues to operate even in the presence of failures (software, hardware, network, power, etc.)</a:t>
            </a:r>
          </a:p>
        </p:txBody>
      </p:sp>
    </p:spTree>
    <p:extLst>
      <p:ext uri="{BB962C8B-B14F-4D97-AF65-F5344CB8AC3E}">
        <p14:creationId xmlns:p14="http://schemas.microsoft.com/office/powerpoint/2010/main" val="2334996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S3 design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96DAE1D-2E6C-A940-4E98-FD78905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0F8E9-67A8-FDD0-2453-35C821BA1E41}"/>
              </a:ext>
            </a:extLst>
          </p:cNvPr>
          <p:cNvSpPr txBox="1"/>
          <p:nvPr/>
        </p:nvSpPr>
        <p:spPr>
          <a:xfrm>
            <a:off x="185705" y="6267390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https://tinyurl.com/cs310-multi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739F2-C360-7595-0056-159768019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02" y="1447800"/>
            <a:ext cx="8723936" cy="31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691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84AB8-D76C-C1F2-439C-80778836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3DC3B43-A577-F9D0-968A-2DFFC9CA1DDD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BF2A50B-22F1-EB73-F732-04582491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C4FA7490-5D6F-4B91-0551-8A289C2D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990600"/>
          </a:xfrm>
        </p:spPr>
        <p:txBody>
          <a:bodyPr/>
          <a:lstStyle/>
          <a:p>
            <a:pPr marL="0" marR="0" indent="0" algn="l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create a Docker image. Explain each line of this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09687-2A52-C355-250F-5F87E7CC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38400"/>
            <a:ext cx="550494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1376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VMs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96DAE1D-2E6C-A940-4E98-FD78905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8AA4-E37D-A61F-10A1-8282BF1F5B18}"/>
              </a:ext>
            </a:extLst>
          </p:cNvPr>
          <p:cNvSpPr txBox="1"/>
          <p:nvPr/>
        </p:nvSpPr>
        <p:spPr>
          <a:xfrm>
            <a:off x="185705" y="6267390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https://tinyurl.com/cs310-short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00CB7E2-592E-B43B-4533-50556317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1600200"/>
          </a:xfrm>
        </p:spPr>
        <p:txBody>
          <a:bodyPr/>
          <a:lstStyle/>
          <a:p>
            <a:r>
              <a:rPr lang="en-US" sz="2600" dirty="0"/>
              <a:t>Why are Virtual Machine images so much </a:t>
            </a:r>
            <a:r>
              <a:rPr lang="en-US" sz="2600" dirty="0">
                <a:solidFill>
                  <a:srgbClr val="0000FF"/>
                </a:solidFill>
              </a:rPr>
              <a:t>larger</a:t>
            </a:r>
            <a:r>
              <a:rPr lang="en-US" sz="2600" dirty="0"/>
              <a:t> than Docker images?</a:t>
            </a:r>
          </a:p>
        </p:txBody>
      </p:sp>
    </p:spTree>
    <p:extLst>
      <p:ext uri="{BB962C8B-B14F-4D97-AF65-F5344CB8AC3E}">
        <p14:creationId xmlns:p14="http://schemas.microsoft.com/office/powerpoint/2010/main" val="183368637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84AB8-D76C-C1F2-439C-80778836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3DC3B43-A577-F9D0-968A-2DFFC9CA1DDD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 layers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BF2A50B-22F1-EB73-F732-04582491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D9122-E9EE-88C8-879D-FB55FDFD9892}"/>
              </a:ext>
            </a:extLst>
          </p:cNvPr>
          <p:cNvSpPr txBox="1"/>
          <p:nvPr/>
        </p:nvSpPr>
        <p:spPr>
          <a:xfrm>
            <a:off x="185705" y="6267390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https://tinyurl.com/cs310-short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ACC26F4-6405-4C6C-E096-9955C472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1600200"/>
          </a:xfrm>
        </p:spPr>
        <p:txBody>
          <a:bodyPr/>
          <a:lstStyle/>
          <a:p>
            <a:r>
              <a:rPr lang="en-US" sz="2600" dirty="0"/>
              <a:t>Why are Lambda layers so much </a:t>
            </a:r>
            <a:r>
              <a:rPr lang="en-US" sz="2600" dirty="0">
                <a:solidFill>
                  <a:srgbClr val="0000FF"/>
                </a:solidFill>
              </a:rPr>
              <a:t>smaller</a:t>
            </a:r>
            <a:r>
              <a:rPr lang="en-US" sz="2600" dirty="0"/>
              <a:t> than Docker images?</a:t>
            </a:r>
          </a:p>
        </p:txBody>
      </p:sp>
    </p:spTree>
    <p:extLst>
      <p:ext uri="{BB962C8B-B14F-4D97-AF65-F5344CB8AC3E}">
        <p14:creationId xmlns:p14="http://schemas.microsoft.com/office/powerpoint/2010/main" val="6567689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923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598" y="6337669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905000"/>
          </a:xfrm>
        </p:spPr>
        <p:txBody>
          <a:bodyPr/>
          <a:lstStyle/>
          <a:p>
            <a:r>
              <a:rPr lang="en-US" dirty="0"/>
              <a:t>Project 04 adds authentication (users &amp; </a:t>
            </a:r>
            <a:r>
              <a:rPr lang="en-US" dirty="0" err="1"/>
              <a:t>pwds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303B88-6ADE-2D8C-124A-37097CB5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6926258" cy="48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2773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Security in Multi-tier Systems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4051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Trust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 handshake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Certificates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Encryption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Practices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Authentication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B27A8-C99C-0152-AC1A-DDDAF0391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70CDE18-80D9-F6A0-D253-468A6023D296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Public/private key encryption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6070EB3-2978-012A-A04D-1BE999AB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1600200"/>
          </a:xfrm>
        </p:spPr>
        <p:txBody>
          <a:bodyPr/>
          <a:lstStyle/>
          <a:p>
            <a:r>
              <a:rPr lang="en-US" sz="2400" dirty="0"/>
              <a:t>Encryption is performed using a </a:t>
            </a:r>
            <a:r>
              <a:rPr lang="en-US" sz="2400" dirty="0">
                <a:solidFill>
                  <a:srgbClr val="0000FF"/>
                </a:solidFill>
              </a:rPr>
              <a:t>pair</a:t>
            </a:r>
            <a:r>
              <a:rPr lang="en-US" sz="2400" dirty="0"/>
              <a:t> of keys</a:t>
            </a:r>
          </a:p>
          <a:p>
            <a:r>
              <a:rPr lang="en-US" sz="2400" dirty="0"/>
              <a:t>Private, secure communication is only guaranteed in one direction. Which direction is NOT private/secure? Why?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5A77C5B-2A5A-4C45-8749-1DD98A641FEE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EA399-26A9-A4A6-F496-DDC16A9A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82" y="4482959"/>
            <a:ext cx="4096227" cy="22385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7DF95-493C-215F-D1BE-0DF1AA22C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40" y="3332230"/>
            <a:ext cx="891703" cy="1676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679EA-6E70-7542-14B8-AE294C20B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004" y="3466289"/>
            <a:ext cx="1879992" cy="14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88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 "handshake"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1600200"/>
          </a:xfrm>
        </p:spPr>
        <p:txBody>
          <a:bodyPr/>
          <a:lstStyle/>
          <a:p>
            <a:r>
              <a:rPr lang="en-US" sz="2600" dirty="0"/>
              <a:t>HTTPS is designed for a client to securely obtain the server's </a:t>
            </a:r>
            <a:r>
              <a:rPr lang="en-US" sz="2600" dirty="0">
                <a:solidFill>
                  <a:srgbClr val="0000FF"/>
                </a:solidFill>
              </a:rPr>
              <a:t>public key</a:t>
            </a:r>
            <a:endParaRPr lang="en-US" sz="2600" dirty="0"/>
          </a:p>
          <a:p>
            <a:r>
              <a:rPr lang="en-US" sz="2600" dirty="0"/>
              <a:t>How does it prevent "person-in-the-middle" attacks?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08EDC-5060-61A9-3AED-9096FF4B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352800"/>
            <a:ext cx="1297021" cy="2438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6248400" y="3516075"/>
            <a:ext cx="2743200" cy="211185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7362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 "handshake"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1600200"/>
          </a:xfrm>
        </p:spPr>
        <p:txBody>
          <a:bodyPr/>
          <a:lstStyle/>
          <a:p>
            <a:r>
              <a:rPr lang="en-US" sz="2600" dirty="0"/>
              <a:t>How does the handshake prevent attacks where the user is encouraged to enter/click the wrong URL?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08EDC-5060-61A9-3AED-9096FF4B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0"/>
            <a:ext cx="1297021" cy="2438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6248400" y="3211275"/>
            <a:ext cx="2743200" cy="211185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8021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05FCA-503F-8586-8BF3-A9878379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A notebook with writing on it&#10;&#10;Description automatically generated">
            <a:extLst>
              <a:ext uri="{FF2B5EF4-FFF2-40B4-BE49-F238E27FC236}">
                <a16:creationId xmlns:a16="http://schemas.microsoft.com/office/drawing/2014/main" id="{CEA320CE-C62A-F210-D023-7868CAFB4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90" y="838200"/>
            <a:ext cx="476481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14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84AB8-D76C-C1F2-439C-80778836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3DC3B43-A577-F9D0-968A-2DFFC9CA1DDD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Serverless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BF2A50B-22F1-EB73-F732-04582491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DCB31-6543-671E-05B2-4B84EEF0E70D}"/>
              </a:ext>
            </a:extLst>
          </p:cNvPr>
          <p:cNvSpPr txBox="1"/>
          <p:nvPr/>
        </p:nvSpPr>
        <p:spPr>
          <a:xfrm>
            <a:off x="18638" y="6260068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https://tinyurl.com/cs310-multi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1496A-2FE6-348D-5F1A-32E17A760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5" y="1678768"/>
            <a:ext cx="8772589" cy="35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196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Design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96DAE1D-2E6C-A940-4E98-FD78905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4EFC1-BA8B-DF29-429E-736B47C7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5" y="1535892"/>
            <a:ext cx="8772589" cy="378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F8E9-67A8-FDD0-2453-35C821BA1E41}"/>
              </a:ext>
            </a:extLst>
          </p:cNvPr>
          <p:cNvSpPr txBox="1"/>
          <p:nvPr/>
        </p:nvSpPr>
        <p:spPr>
          <a:xfrm>
            <a:off x="185705" y="6267390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https://tinyurl.com/cs310-multi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7695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Polling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818C8A8-8D62-DBD6-848D-D13B05D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81D5A56-35C8-0CC1-3E76-CA4D6156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1066800"/>
          </a:xfrm>
        </p:spPr>
        <p:txBody>
          <a:bodyPr/>
          <a:lstStyle/>
          <a:p>
            <a:pPr marL="0" marR="0" indent="0" algn="l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function retries GET requests at most 3 times, returning the response. It doesn’t work. How would you fix the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3D934-7E5D-4BF7-6C61-863C173C9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73624"/>
            <a:ext cx="4352957" cy="3976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C4896-029F-DF2C-6096-6117756CAD49}"/>
              </a:ext>
            </a:extLst>
          </p:cNvPr>
          <p:cNvSpPr txBox="1"/>
          <p:nvPr/>
        </p:nvSpPr>
        <p:spPr>
          <a:xfrm>
            <a:off x="185705" y="6267390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https://tinyurl.com/cs310-short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971113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4747</TotalTime>
  <Words>559</Words>
  <Application>Microsoft Office PowerPoint</Application>
  <PresentationFormat>On-screen Show (4:3)</PresentationFormat>
  <Paragraphs>80</Paragraphs>
  <Slides>18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1310</cp:revision>
  <cp:lastPrinted>2024-10-03T14:06:21Z</cp:lastPrinted>
  <dcterms:created xsi:type="dcterms:W3CDTF">2013-01-13T00:19:11Z</dcterms:created>
  <dcterms:modified xsi:type="dcterms:W3CDTF">2024-11-26T06:17:10Z</dcterms:modified>
</cp:coreProperties>
</file>