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2"/>
  </p:notesMasterIdLst>
  <p:handoutMasterIdLst>
    <p:handoutMasterId r:id="rId23"/>
  </p:handoutMasterIdLst>
  <p:sldIdLst>
    <p:sldId id="1210" r:id="rId4"/>
    <p:sldId id="1192" r:id="rId5"/>
    <p:sldId id="1219" r:id="rId6"/>
    <p:sldId id="558" r:id="rId7"/>
    <p:sldId id="1220" r:id="rId8"/>
    <p:sldId id="583" r:id="rId9"/>
    <p:sldId id="1164" r:id="rId10"/>
    <p:sldId id="1189" r:id="rId11"/>
    <p:sldId id="1167" r:id="rId12"/>
    <p:sldId id="1151" r:id="rId13"/>
    <p:sldId id="580" r:id="rId14"/>
    <p:sldId id="1176" r:id="rId15"/>
    <p:sldId id="445" r:id="rId16"/>
    <p:sldId id="446" r:id="rId17"/>
    <p:sldId id="447" r:id="rId18"/>
    <p:sldId id="964" r:id="rId19"/>
    <p:sldId id="449" r:id="rId20"/>
    <p:sldId id="1165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808080"/>
    <a:srgbClr val="0000FF"/>
    <a:srgbClr val="98FB98"/>
    <a:srgbClr val="33CCFF"/>
    <a:srgbClr val="92BE50"/>
    <a:srgbClr val="FFFF66"/>
    <a:srgbClr val="666699"/>
    <a:srgbClr val="9900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69" autoAdjust="0"/>
    <p:restoredTop sz="96368" autoAdjust="0"/>
  </p:normalViewPr>
  <p:slideViewPr>
    <p:cSldViewPr>
      <p:cViewPr varScale="1">
        <p:scale>
          <a:sx n="89" d="100"/>
          <a:sy n="89" d="100"/>
        </p:scale>
        <p:origin x="1311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1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5064" y="9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30T16:42:48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1378 8751 0 0,'0'0'6682'0'0,"0"-1"-6535"0"0,0 1 0 0 0,-1-1 0 0 0,1 1 0 0 0,0-1 0 0 0,0 1 1 0 0,0-1-1 0 0,0 0 0 0 0,0 1 0 0 0,0-1 0 0 0,0 1 0 0 0,0-1 1 0 0,0 0-1 0 0,0 1 0 0 0,0-1 0 0 0,0 1 0 0 0,0-1 1 0 0,0 0-1 0 0,1 1 0 0 0,-1-1 0 0 0,0 0 0 0 0,48-49 1985 0 0,-45 48-1844 0 0,1 0 0 0 0,78-51 1135 0 0,-18 19-974 0 0,8-9-57 0 0,-2 3-160 0 0,33-24 123 0 0,67-39 167 0 0,-106 69-362 0 0,-32 18-149 0 0,17-6 42 0 0,-22 9-42 0 0,17-6 42 0 0,-6 3-42 0 0,10-6 0 0 0,-1 4 42 0 0,-2 0 14 0 0,-6 3 13 0 0,-2-1 12 0 0,-2 1-4 0 0,0-1-20 0 0,6-3-2 0 0,-12 5-55 0 0,7-3-11 0 0,1 1 0 0 0,-2 0 0 0 0,-1 2 0 0 0,-2 0 0 0 0,0 1 0 0 0,3-2 11 0 0,0-1 31 0 0,7-2 42 0 0,-7 4-2 0 0,-5 2-69 0 0,7-3-13 0 0,-2-1 0 0 0,-2 3 0 0 0,-1 0 0 0 0,-3 1 0 0 0,1 1 0 0 0,7-3 0 0 0,-1-1 0 0 0,-7 2 0 0 0,5-3 0 0 0,-6 3 0 0 0,-2 0 0 0 0,-3 0 0 0 0,0 2 0 0 0,2 0 0 0 0,0 0 0 0 0,1-1 0 0 0,2 0 0 0 0,-7 0 0 0 0,2 1 0 0 0,-2 2-11 0 0,-14 5-31 0 0,10-5 31 0 0,-3 1 0 0 0,-8 4-31 0 0,11-5 31 0 0,4-1 11 0 0,2 1-12 0 0,-14 6-36 0 0,3-5 36 0 0,-11 8 12 0 0,-1 0 0 0 0,0-1 0 0 0,0 1 0 0 0,0 0 0 0 0,0 0 0 0 0,0 0 0 0 0,0 0 0 0 0,0-1 0 0 0,0 1 0 0 0,0 0 0 0 0,0 0 0 0 0,0 0 0 0 0,0 0 0 0 0,0-1 0 0 0,0 1 0 0 0,0 0 0 0 0,0 0 0 0 0,0 0 0 0 0,0 0 0 0 0,0-1 0 0 0,0 1 0 0 0,0 0 0 0 0,0 0 0 0 0,0 0 0 0 0,0 0 0 0 0,0-1 0 0 0,-1 1 0 0 0,1 0 0 0 0,0 0 0 0 0,0 0 0 0 0,0 0 0 0 0,0 0 0 0 0,0 0 0 0 0,0-1 0 0 0,0 1 0 0 0,-1 0 0 0 0,1 0 0 0 0,0 0 0 0 0,0 0 0 0 0,0 0 0 0 0,0 0 0 0 0,-1 0 0 0 0,1 0 0 0 0,0 0 0 0 0,-9-5 0 0 0,4 2 12 0 0,0 1 0 0 0,-1 0 0 0 0,1 0 0 0 0,0 1 0 0 0,-11-3 0 0 0,3 2-20 0 0,-65-15 52 0 0,-142-26 176 0 0,-88 8-292 0 0,298 35 68 0 0,3-1-6 0 0,-1 0 0 0 0,1-1 0 0 0,0 0 1 0 0,-7-2-1 0 0,-2-1-1 0 0,6 2 0 0 0,8 2-47 0 0,6 0-148 0 0,-1-2 172 0 0,-2 2 23 0 0,0 1 0 0 0,0-1-1 0 0,0 0 1 0 0,0 1-1 0 0,0-1 1 0 0,0 1-1 0 0,0-1 1 0 0,0 1-1 0 0,0-1 1 0 0,0 1 0 0 0,0 0-1 0 0,0-1 1 0 0,1 1-1 0 0,-1 0 1 0 0,0 0-1 0 0,0 0 1 0 0,2 0-1 0 0,31-3-1 0 0,4 0 13 0 0,1-3 0 0 0,3 0 0 0 0,3-1 0 0 0,10-2 53 0 0,-14 4-42 0 0,7-2-11 0 0,-3 2 0 0 0,0 3 0 0 0,7 2 0 0 0,-3 4 0 0 0,-40-2 0 0 0,-1-1 0 0 0,0 1 0 0 0,15 6 0 0 0,17 13-13 0 0,-32-16-58 0 0,-7 6-108 0 0,4 29 106 0 0,-4-30 1 0 0,-4-1-5 0 0,-1 2 46 0 0,-12 33-106 0 0,1-8 46 0 0,8-21 38 0 0,-7 16 10 0 0,0-1-30 0 0,10-21 62 0 0,-12 23-46 0 0,-9 10-7 0 0,-3 1 0 0 0,-1-1 40 0 0,-5 9-30 0 0,0-2 41 0 0,2 1 13 0 0,0-3-11 0 0,5-2-31 0 0,5-2 31 0 0,3 5 11 0 0,9-5-19 0 0,9-35-73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30T16:42:5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4320 5983 0 0,'0'0'724'0'0,"-2"0"-184"0"0,-16 0 1451 0 0,7 8 6856 0 0,12-8-8729 0 0,32 31 110 0 0,-24-23 444 0 0,1-2-449 0 0,32 16-6 0 0,-31-17 209 0 0,-1-1-245 0 0,32 11-12 0 0,-31-11-1 0 0,-1-2-6 0 0,29 5-28 0 0,-29-5-7 0 0,0-1-6 0 0,51 5 86 0 0,-13-2-46 0 0,4 1-27 0 0,-1 2-33 0 0,-5-1-42 0 0,20 2 11 0 0,-18-2-46 0 0,15 1 24 0 0,12 1 24 0 0,-22-4-48 0 0,9-2 24 0 0,-3-4-25 0 0,1-1 30 0 0,3-2 11 0 0,0 0 5 0 0,-1 2 22 0 0,-1 2-11 0 0,-4 3-53 0 0,0 1 15 0 0,3 0-31 0 0,2-3 0 0 0,2-1 31 0 0,-1-3-20 0 0,-2-3 20 0 0,-41 6-33 0 0,34-7 46 0 0,16-4 9 0 0,-16 3-40 0 0,-4 2 46 0 0,17-4 19 0 0,6 0-25 0 0,11-1 8 0 0,-23 3-60 0 0,11-3-12 0 0,-61 10 0 0 0,81-19 0 0 0,40-20 86 0 0,22-5 41 0 0,-114 34-61 0 0,46-12 44 0 0,0-3-1 0 0,81-40 1 0 0,-124 47-18 0 0,188-97 267 0 0,-224 113-357 0 0,232-134 196 0 0,-196 109-140 0 0,-2-1 0 0 0,-1-2 0 0 0,51-51 0 0 0,-28 15-5 0 0,-22 21 0 0 0,-12 12 23 0 0,-3-1 0 0 0,0-1 0 0 0,-3-1-1 0 0,23-50 1 0 0,-13 12 360 0 0,31-105 0 0 0,34-76-241 0 0,-25 73-198 0 0,-56 129 2 0 0,12-70-1 0 0,-18 72 36 0 0,30-86-1 0 0,-6 32-3 0 0,24-117 1 0 0,-45 166-17 0 0,85-276 103 0 0,-32 101-200 0 0,-20 59 30 0 0,25-40-132 0 0,-27 84 98 0 0,-35 100 70 0 0,24-81-110 0 0,-12-20-98 0 0,-3 14 15 0 0,-13 94 173 0 0,2 0-1 0 0,13-31 1 0 0,3-8-8 0 0,-1-31-235 0 0,-22 92 276 0 0,4-18 15 0 0,-5 18-15 0 0,0 0 0 0 0,0 1-1 0 0,0-1 1 0 0,0 0-1 0 0,0 0 1 0 0,0 0 0 0 0,0 0-1 0 0,0 0 1 0 0,0 0 0 0 0,0 0-1 0 0,0 0 1 0 0,0 0-1 0 0,-1 0 1 0 0,1 1 0 0 0,0-1-1 0 0,-1 0 1 0 0,1 0 0 0 0,-2-1-1 0 0,1 2-43 0 0,-3 0 36 0 0,-6 3 1 0 0,-10 9-31 0 0,-6 5 31 0 0,-8 7-42 0 0,27-19 44 0 0,-20 15-53 0 0,-1 3 35 0 0,-11 10-42 0 0,-6 5 1 0 0,-4 2 4 0 0,0 2 11 0 0,-10 8-18 0 0,18-14 59 0 0,-4 5 12 0 0,0 6-53 0 0,18-16 42 0 0,-8 12 11 0 0,29-36 0 0 0,0 1 0 0 0,1-1 0 0 0,-4 10 0 0 0,9-13 0 0 0,6-6 0 0 0,8-10 0 0 0,95-167 70 0 0,33-47-76 0 0,-139 223 6 0 0,17-26 0 0 0,1 2 0 0 0,1 0 0 0 0,38-35 0 0 0,-44 47 13 0 0,1 1 0 0 0,1 1 0 0 0,0 0-1 0 0,30-15 1 0 0,-35 23-13 0 0,7 0 0 0 0,3 3 0 0 0,-19 2 0 0 0,0 1 0 0 0,-1-1 0 0 0,1 1 0 0 0,-1 0 0 0 0,1 0 0 0 0,-1 0 0 0 0,5 2 0 0 0,24 16 11 0 0,-19-6 31 0 0,21 27-31 0 0,-21-23-11 0 0,14 23 0 0 0,10 34 0 0 0,-8 3 0 0 0,-4 8 0 0 0,-2 2 0 0 0,-1-3 0 0 0,1-7 0 0 0,-1-3 0 0 0,-2-7 0 0 0,-4-9 13 0 0,-13-47 57 0 0,0 0 7 0 0,2 2-65 0 0,-1-4 3 0 0,-1 0-1 0 0,0 1 0 0 0,2 15 0 0 0,6 22-15 0 0,-9-35-63 0 0,0 52-124 0 0,-2-51 48 0 0,-2-2-2493 0 0,-6 45-5146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5T03:22:21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1844 13134 10127 0,'0'0'896'0,"0"0"-704"0,0 0-192 0,-5 6 0 0,5-6 800 0,0 0 128 16,0 0 32-16,0 0 0 0,-6 8 992 0,6-8 208 15,0 0 32-15,-3 4 16 0,3-4-192 0,0 0-32 16,0 0-16-16,0 0 0 0,0-9-512 0,0 9-112 15,-2-8 0-15,2 8-16 0,-1-10-528 0,-1 3-96 16,0 1-32-16,-1 0 0 0,1 1-112 0,-1-2-32 0,0 0 0 0,0 1 0 16,0-1-16-16,1-1-16 0,-1 0 0 0,1 0 0 15,-1-1-144-15,1 1-32 0,-1-2 0 0,0 0 0 16,0-3-112-16,0 1-16 16,1-3-16-16,-1 1 0 0,1-1-16 0,-1-1 0 0,1 0 0 15,-1-2 0-15,1-1 16 0,-2-1 0 16,4 1 0-16,-3-3 0 0,3 0-176 0,-2 0 0 0,2-1 0 15,-1 0 128-15,1 0-128 0,0-1 128 0,0 1-128 16,0-1 128-16,1 2-128 16,1-2 0-16,-2 1 144 0,1-2-144 0,1 0 0 15,-2-1 0-15,0 1 0 0,0 0 128 0,0 0-128 0,0 0 0 0,0 1 128 16,0-1-128-16,0 2 160 0,0-2-32 16,0-2-128-16,0 2 192 0,0 2-192 15,2 0 144-15,0-2-144 0,-2 2 128 0,2 0-128 0,0-1 0 16,-1 0 0-16,-1-2 0 0,2 2 0 0,-2 1 0 15,3-1 0-15,-3 0 0 0,2 1 0 0,0-1 0 16,-1 3 0-16,1 0 0 0,-1 1 0 0,-1 0 0 0,2 2 0 16,-2 0 0-16,2 1 128 0,-2 2-128 15,1-2 192-15,2 1-64 0,-3 1 0 0,3-1-128 0,-3 1 192 16,2 2-64-16,0 1-128 0,-1-1 0 0,1-1 0 0,0 1 0 16,-1-1 0-16,-1 0 0 0,2 1 0 0,-1-3 0 0,1 2 0 15,-2-2 0-15,3-1 0 0,-3 2 0 0,3 0 0 0,-1 0 0 16,-1 1 0-16,-1-2 0 0,0 2 0 0,0-1 0 15,0 0 0-15,0 3 0 0,0 0 0 0,0 1 0 16,-1 3 0-16,1-2 0 0,0 3 0 0,0-1 0 0,-2 0 0 16,2 0 0-16,0 1 0 0,0-1 128 0,-3 1-128 0,3 1 0 15,0-2 0-15,-1 1 0 0,-1 0 0 0,0 1 0 16,1-2 0-16,1 2 0 16,-2 0-176-16,1-2 176 0,-1 0 0 15,0 0-128-15,1-1 128 0,-1 2 0 16,0-2 0-16,2 0 0 0,-1 1 0 0,-1 0-128 15,2-1 128-15,0 2 0 0,-3 1 0 0,3-1 0 0,0 0 0 16,0 1 0-16,0 2 0 0,-1-1 0 0,1 5 0 16,-2-8 0-16,2 5 0 0,-2-1 0 0,2 4 0 15,-1-6 0-15,1 6 0 0,0-8 0 0,0 8 0 0,0-6 0 16,0 3 0-16,-2-1 0 0,2-1 0 16,0 0 0-16,0 1 0 0,0 0-128 0,0 0 128 0,0 0 0 15,0 0 0-15,0-2 0 0,0 2 0 0,0 0 0 16,-1 1 0-16,-1 0-128 0,2 0 128 0,0 3 0 15,0-5 0-15,-2 4 0 0,2 1 0 0,0 0 0 0,0-3 0 0,0 3-128 16,-1-2 128-16,1 2 0 0,0 0 0 0,0 0 0 0,0 0 0 16,0-4 0-16,0 4 0 0,0 0 0 15,0 0 0-15,0 0 0 0,0 0 0 0,0-2 0 0,0 2 0 0,0 0 0 16,0 0 0-16,0 0 0 0,0 0 0 0,0 0 0 16,0 0 0-16,0 0-128 0,0 0 128 0,0 0 0 15,0 0 0-15,0 0 0 0,0 0 0 0,0 0 0 16,0 0 0-16,0 0 0 0,0 0 0 0,0 0 0 15,0 0 0-15,0 0 128 0,0 0-128 0,0 0 0 16,0 0 0-16,0 0 0 0,0 0 0 0,0 0 0 16,0 0 0-16,0 0 0 0,0 0 0 0,0 0 0 0,0 0 0 0,0 0 0 15,0 0 0-15,0 0 128 0,0 0-128 0,0 0 128 16,0 0 16-16,0 0 16 0,0 0 0 0,0 0 0 16,0 0-160-16,0 0 160 0,0 0-160 0,0 0 160 15,0 0-160-15,0 0 0 0,-2 0 0 16,2 0 128-16,0 0-128 0,0 0 0 0,0 0 0 0,0 0 0 15,-5 5 0-15,5-5 0 0,0 0 0 0,-6 9 0 16,6-9 0-16,-6 11 0 0,6-11 0 0,-7 13 0 16,4-5 0-16,-1 0 0 0,-5 5 0 0,3 0 0 15,-3 3 0-15,0-2 0 0,1-1 0 0,-1 5 0 16,-3 5 0-16,-3 4 0 0,-2 2 0 0,0 0 0 16,-1 1 752-16,-1 1 208 0,3-1 64 0,-2-1 0 15,1-1-1632 1,2 0-320-16,-1-2-64 0,2-3-16 0,3-4 816 0,-2-1 192 0,5-2 0 0,-2-3 0 0,4-1 0 15,0-2 0-15,1-2 0 0,5-8 0 0,-7 10 0 16,7-10 0-16,0 0 0 0,0 0 0 0,0 0 0 0,0 0 160 16,0-4-160-16,2-1 128 0,-1-3-128 0,3-1 128 15,-1-3-128-15,2-1 128 0,1 0-128 0,-1-3 0 16,3-3 0-16,0-2 0 0,3-1 0 0,-3 1 0 16,3-1-128-16,-1 2 128 0,-2 4 0 15,3-2 0-15,-3-1-144 0,3 2 144 0,-3-1 752 0,2-2 208 16,-1 0 32-16,1-1 16 0,1 0-848 15,-1 1-160-15,4-2 0 0,-4 0 0 16,4 2-1040-16,-4 0-128 0,0 0-32 0,1 4 0 0,-3 0 896 0,1 2 304 16,-1 2-192-16,-1 0 192 0,0 2 0 0,-2 2 0 0,0 0-128 15,0 1 128-15,-5 7 0 0,9-13 0 16,-4 7 0-16,-5 6 0 0,9-10 0 0,-9 10 0 0,0 0 0 16,0 0 0-16,19-12 0 0,-19 12 0 0,0 0 0 15,0 0 0-15,0 0 0 0,0 0 0 0,0 0 0 0,0 0 0 16,38 9 0-16,-38-9 0 0,0 0 0 0,0 0 0 15,0 0 0-15,0 0 0 0,35 34 0 16,-35-34 0-16,0 0 0 0,21 31 0 16,-21-31 0-16,0 0 0 0,24 38 0 0,-24-38 0 15,0 0 0-15,27 43 0 0,-27-43 0 0,0 0 0 0,26 45 0 16,-26-45 0-16,21 33 0 0,-21-33 0 16,0 0 0-16,25 44 0 0,-25-44 0 0,19 37 0 15,-19-37 0-15,23 37 0 0,-23-37 192 0,19 33-192 0,-19-33 192 16,0 0-192-16,30 42 240 0,-30-42-64 15,0 0-16-15,26 33 0 0,-26-33-160 0,0 0 0 16,0 0 0-16,32 36 0 0,-32-36 0 0,0 0 0 0,0 0 0 16,0 0-176-16,29 26-512 15,-29-26-96-15,0 0-32 0,0 0-18416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881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74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FA0CD-104C-0DF9-B72A-569890C51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0E4AB-7483-E29B-A323-E1AC739848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E64FA9-E743-BFAD-F42D-2D45A67C4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DA9FFA9-ED6E-29FA-D42B-6E9D4627F2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881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544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881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269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881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751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881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3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89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46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877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1552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28673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90890"/>
      </p:ext>
    </p:extLst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28CB909-01C5-0048-81B0-8604E356718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7FE8D68A-910C-AD49-B346-DB2506993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37773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6918105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104324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779757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4" y="154984"/>
            <a:ext cx="8729420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604" y="1084882"/>
            <a:ext cx="4317247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84882"/>
            <a:ext cx="4297874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78399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57" y="139486"/>
            <a:ext cx="8810786" cy="8834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356" y="1143795"/>
            <a:ext cx="4323826" cy="530023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357" y="1794724"/>
            <a:ext cx="4323826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43795"/>
            <a:ext cx="4355992" cy="530023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794723"/>
            <a:ext cx="4355991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78388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3918607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956281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slow">
    <p:pull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pull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604" y="154984"/>
            <a:ext cx="8729420" cy="883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604" y="1146875"/>
            <a:ext cx="8729420" cy="559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C0E10-1515-C94F-963C-79D3695741B5}"/>
              </a:ext>
            </a:extLst>
          </p:cNvPr>
          <p:cNvSpPr txBox="1">
            <a:spLocks/>
          </p:cNvSpPr>
          <p:nvPr userDrawn="1"/>
        </p:nvSpPr>
        <p:spPr>
          <a:xfrm>
            <a:off x="8695592" y="1"/>
            <a:ext cx="44840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FE8D68A-910C-AD49-B346-DB2506993EA7}" type="slidenum">
              <a:rPr lang="en-US" sz="1350" smtClean="0"/>
              <a:pPr algn="r"/>
              <a:t>‹#›</a:t>
            </a:fld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50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 spd="slow">
    <p:pull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Asynchronous architectures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39F286A-CC9D-4BAB-809E-5F08557B4E23}"/>
              </a:ext>
            </a:extLst>
          </p:cNvPr>
          <p:cNvSpPr txBox="1">
            <a:spLocks/>
          </p:cNvSpPr>
          <p:nvPr/>
        </p:nvSpPr>
        <p:spPr>
          <a:xfrm>
            <a:off x="685800" y="1815646"/>
            <a:ext cx="7010400" cy="321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Examples of asynchronous architectures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Common design options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Push notifications and iOS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 Android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Queueing and Twitter (aka 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1E00E-19E6-8771-AE74-609F5426E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8" y="5796339"/>
            <a:ext cx="1615382" cy="909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5830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options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DCC76DE-4B4B-4603-AF56-97AF82D0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114800"/>
          </a:xfrm>
        </p:spPr>
        <p:txBody>
          <a:bodyPr/>
          <a:lstStyle/>
          <a:p>
            <a:r>
              <a:rPr lang="en-US" dirty="0"/>
              <a:t>Classis async architectures use queueing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AWS </a:t>
            </a:r>
            <a:r>
              <a:rPr lang="en-US" sz="2200" b="1" dirty="0"/>
              <a:t>SQS</a:t>
            </a:r>
            <a:r>
              <a:rPr lang="en-US" sz="2200" dirty="0"/>
              <a:t> == simple queueing service</a:t>
            </a:r>
          </a:p>
          <a:p>
            <a:pPr>
              <a:spcBef>
                <a:spcPts val="3000"/>
              </a:spcBef>
            </a:pPr>
            <a:r>
              <a:rPr lang="en-US" dirty="0"/>
              <a:t>Other options:</a:t>
            </a:r>
          </a:p>
          <a:p>
            <a:pPr lvl="1"/>
            <a:r>
              <a:rPr lang="en-US" sz="2200" dirty="0"/>
              <a:t>Use a </a:t>
            </a:r>
            <a:r>
              <a:rPr lang="en-US" sz="2200" b="1" dirty="0"/>
              <a:t>database</a:t>
            </a:r>
            <a:r>
              <a:rPr lang="en-US" sz="2200" dirty="0"/>
              <a:t> to store / retrieve notifications</a:t>
            </a:r>
          </a:p>
          <a:p>
            <a:pPr lvl="1"/>
            <a:r>
              <a:rPr lang="en-US" sz="2200" b="1" dirty="0"/>
              <a:t>SNS</a:t>
            </a:r>
            <a:r>
              <a:rPr lang="en-US" sz="2200" dirty="0"/>
              <a:t> == simple notification service (real-time, e.g. chat </a:t>
            </a:r>
            <a:r>
              <a:rPr lang="en-US" sz="2200" dirty="0" err="1"/>
              <a:t>msgs</a:t>
            </a:r>
            <a:r>
              <a:rPr lang="en-US" sz="2200" dirty="0"/>
              <a:t>)</a:t>
            </a:r>
          </a:p>
          <a:p>
            <a:pPr lvl="1"/>
            <a:r>
              <a:rPr lang="en-US" sz="2200" b="1" dirty="0"/>
              <a:t>S3</a:t>
            </a:r>
            <a:r>
              <a:rPr lang="en-US" sz="2200" dirty="0"/>
              <a:t> / </a:t>
            </a:r>
            <a:r>
              <a:rPr lang="en-US" sz="2200" b="1" dirty="0"/>
              <a:t>DynamoDB</a:t>
            </a:r>
            <a:r>
              <a:rPr lang="en-US" sz="2200" dirty="0"/>
              <a:t> / </a:t>
            </a:r>
            <a:r>
              <a:rPr lang="en-US" sz="2200" b="1" dirty="0"/>
              <a:t>Kinesis</a:t>
            </a:r>
            <a:r>
              <a:rPr lang="en-US" sz="2200" dirty="0"/>
              <a:t> == predefined event-based triggers</a:t>
            </a:r>
          </a:p>
          <a:p>
            <a:pPr lvl="1"/>
            <a:r>
              <a:rPr lang="en-US" sz="2200" b="1" dirty="0" err="1"/>
              <a:t>EventBridge</a:t>
            </a:r>
            <a:r>
              <a:rPr lang="en-US" sz="2200" dirty="0"/>
              <a:t> == custom event service </a:t>
            </a:r>
          </a:p>
          <a:p>
            <a:pPr lvl="1"/>
            <a:r>
              <a:rPr lang="en-US" sz="2200" b="1" dirty="0"/>
              <a:t>Step Functions </a:t>
            </a:r>
            <a:r>
              <a:rPr lang="en-US" sz="2200" dirty="0"/>
              <a:t>== build workflows with Lambda functions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F1C58F-AE19-FDC7-99A2-BA6CBB3B1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5391038"/>
            <a:ext cx="3881486" cy="11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879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0822895-376A-BB43-BC21-279401F83F0A}"/>
              </a:ext>
            </a:extLst>
          </p:cNvPr>
          <p:cNvGrpSpPr/>
          <p:nvPr/>
        </p:nvGrpSpPr>
        <p:grpSpPr>
          <a:xfrm>
            <a:off x="5510905" y="5246977"/>
            <a:ext cx="2294576" cy="1270105"/>
            <a:chOff x="6803344" y="3296209"/>
            <a:chExt cx="2708087" cy="13672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720E8E-6473-1444-B4ED-E76564D9C53E}"/>
                </a:ext>
              </a:extLst>
            </p:cNvPr>
            <p:cNvSpPr/>
            <p:nvPr/>
          </p:nvSpPr>
          <p:spPr>
            <a:xfrm rot="21339089">
              <a:off x="7196076" y="3409159"/>
              <a:ext cx="2315355" cy="1254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Garamond" panose="02020404030301010803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E9DC38-5620-B74B-9598-AB405271D67B}"/>
                </a:ext>
              </a:extLst>
            </p:cNvPr>
            <p:cNvSpPr/>
            <p:nvPr/>
          </p:nvSpPr>
          <p:spPr>
            <a:xfrm rot="21339089">
              <a:off x="6803344" y="3296209"/>
              <a:ext cx="639284" cy="1254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Garamond" panose="02020404030301010803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C83F6-5FF4-0D42-8152-4ADB2DE5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90" y="990600"/>
            <a:ext cx="8729420" cy="2082053"/>
          </a:xfrm>
        </p:spPr>
        <p:txBody>
          <a:bodyPr>
            <a:normAutofit/>
          </a:bodyPr>
          <a:lstStyle/>
          <a:p>
            <a:r>
              <a:rPr lang="en-US" dirty="0"/>
              <a:t>Message queues store requests that need to be processed</a:t>
            </a:r>
          </a:p>
          <a:p>
            <a:pPr>
              <a:spcBef>
                <a:spcPts val="1800"/>
              </a:spcBef>
            </a:pPr>
            <a:r>
              <a:rPr lang="en-US" dirty="0"/>
              <a:t>Client calls server --- server enqueues a work message</a:t>
            </a:r>
          </a:p>
          <a:p>
            <a:pPr>
              <a:spcBef>
                <a:spcPts val="1800"/>
              </a:spcBef>
            </a:pPr>
            <a:r>
              <a:rPr lang="en-US" dirty="0"/>
              <a:t>Another server dequeues message &amp; processes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951A83-0D67-CA19-9BB7-3787AE502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04" y="154985"/>
            <a:ext cx="8729420" cy="65026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Message queues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3148CC-ADA8-323C-C96D-A6B631486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31702"/>
            <a:ext cx="6333291" cy="1371600"/>
          </a:xfrm>
          <a:prstGeom prst="rect">
            <a:avLst/>
          </a:prstGeom>
        </p:spPr>
      </p:pic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1DE3AD89-E8A0-D1C5-51FB-72D1D4925041}"/>
              </a:ext>
            </a:extLst>
          </p:cNvPr>
          <p:cNvSpPr txBox="1">
            <a:spLocks/>
          </p:cNvSpPr>
          <p:nvPr/>
        </p:nvSpPr>
        <p:spPr>
          <a:xfrm>
            <a:off x="8534400" y="6400800"/>
            <a:ext cx="45719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F3F2160-C5C6-45A4-BB7E-B7916CE9DCEA}" type="slidenum">
              <a:rPr lang="en-US" sz="1400" b="1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>
                <a:defRPr/>
              </a:pPr>
              <a:t>11</a:t>
            </a:fld>
            <a:endParaRPr lang="en-US" sz="1400" b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A39528-B050-3B6E-1D64-2408A8879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245199"/>
            <a:ext cx="1272040" cy="233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355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B1C7-6DF1-DC47-9614-21C43542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04" y="154985"/>
            <a:ext cx="8729420" cy="60701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Queueing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D99CF-3F2A-324C-9177-6FDF934E8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90" y="3026573"/>
            <a:ext cx="8729420" cy="324703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Message queues are a simple kind of database – store work requests</a:t>
            </a:r>
          </a:p>
          <a:p>
            <a:pPr>
              <a:spcBef>
                <a:spcPts val="1200"/>
              </a:spcBef>
            </a:pPr>
            <a:r>
              <a:rPr lang="en-US" dirty="0"/>
              <a:t>Queues </a:t>
            </a:r>
            <a:r>
              <a:rPr lang="en-US" i="1" dirty="0"/>
              <a:t>smooth</a:t>
            </a:r>
            <a:r>
              <a:rPr lang="en-US" dirty="0"/>
              <a:t> demand peaks by </a:t>
            </a:r>
            <a:r>
              <a:rPr lang="en-US" b="1" dirty="0"/>
              <a:t>decoupling</a:t>
            </a:r>
            <a:r>
              <a:rPr lang="en-US" dirty="0"/>
              <a:t> producers &amp; consumers</a:t>
            </a:r>
          </a:p>
          <a:p>
            <a:pPr>
              <a:spcBef>
                <a:spcPts val="1200"/>
              </a:spcBef>
            </a:pPr>
            <a:r>
              <a:rPr lang="en-US" dirty="0"/>
              <a:t>Many producers and many consumers can connect to a queue</a:t>
            </a:r>
          </a:p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dirty="0"/>
              <a:t>AWS </a:t>
            </a:r>
            <a:r>
              <a:rPr lang="en-US" b="1" dirty="0"/>
              <a:t>SQS</a:t>
            </a:r>
            <a:r>
              <a:rPr lang="en-US" dirty="0"/>
              <a:t>  ==  Simple Queueing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1196F-0D38-D94A-A370-C5C690E91B18}"/>
              </a:ext>
            </a:extLst>
          </p:cNvPr>
          <p:cNvSpPr/>
          <p:nvPr/>
        </p:nvSpPr>
        <p:spPr>
          <a:xfrm>
            <a:off x="1524000" y="1139894"/>
            <a:ext cx="1013792" cy="9129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rgbClr val="FFFFFF"/>
                </a:solidFill>
                <a:latin typeface="Garamond" panose="02020404030301010803"/>
              </a:rPr>
              <a:t>Producer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7E98F7-AC17-8646-802C-43392C111C64}"/>
              </a:ext>
            </a:extLst>
          </p:cNvPr>
          <p:cNvSpPr/>
          <p:nvPr/>
        </p:nvSpPr>
        <p:spPr>
          <a:xfrm>
            <a:off x="1638300" y="1254194"/>
            <a:ext cx="1013792" cy="9129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rgbClr val="FFFFFF"/>
                </a:solidFill>
                <a:latin typeface="Garamond" panose="02020404030301010803"/>
              </a:rPr>
              <a:t>Producer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869B5A-5E5E-964A-9AA0-653D6058017C}"/>
              </a:ext>
            </a:extLst>
          </p:cNvPr>
          <p:cNvSpPr/>
          <p:nvPr/>
        </p:nvSpPr>
        <p:spPr>
          <a:xfrm>
            <a:off x="1752600" y="1368494"/>
            <a:ext cx="1013792" cy="9129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rgbClr val="FFFFFF"/>
                </a:solidFill>
                <a:latin typeface="Garamond" panose="02020404030301010803"/>
              </a:rPr>
              <a:t>Producer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8CFFB3-A03B-B34D-80AA-B6ED1743EE43}"/>
              </a:ext>
            </a:extLst>
          </p:cNvPr>
          <p:cNvSpPr/>
          <p:nvPr/>
        </p:nvSpPr>
        <p:spPr>
          <a:xfrm>
            <a:off x="1866900" y="1482794"/>
            <a:ext cx="1013792" cy="9129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rgbClr val="FFFFFF"/>
                </a:solidFill>
                <a:latin typeface="Garamond" panose="02020404030301010803"/>
              </a:rPr>
              <a:t>Producer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B3370F-D9E0-404E-8CC9-8A56BDCEF9E5}"/>
              </a:ext>
            </a:extLst>
          </p:cNvPr>
          <p:cNvSpPr/>
          <p:nvPr/>
        </p:nvSpPr>
        <p:spPr>
          <a:xfrm>
            <a:off x="1981200" y="1597094"/>
            <a:ext cx="1013792" cy="9129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500" dirty="0">
                <a:solidFill>
                  <a:srgbClr val="FFFFFF"/>
                </a:solidFill>
                <a:latin typeface="Garamond" panose="02020404030301010803"/>
              </a:rPr>
              <a:t>Producer</a:t>
            </a:r>
            <a:endParaRPr lang="en-US" sz="1350" dirty="0">
              <a:solidFill>
                <a:srgbClr val="FFFFFF"/>
              </a:solidFill>
              <a:latin typeface="Garamond" panose="02020404030301010803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B41D13-B5DC-6444-BA31-9B0C3381F1CE}"/>
              </a:ext>
            </a:extLst>
          </p:cNvPr>
          <p:cNvSpPr/>
          <p:nvPr/>
        </p:nvSpPr>
        <p:spPr>
          <a:xfrm>
            <a:off x="5777949" y="1323862"/>
            <a:ext cx="1013792" cy="9129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rgbClr val="FFFFFF"/>
                </a:solidFill>
                <a:latin typeface="Garamond" panose="02020404030301010803"/>
              </a:rPr>
              <a:t>Producer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1F2415-5BBF-FB4F-B49D-6838D476B80B}"/>
              </a:ext>
            </a:extLst>
          </p:cNvPr>
          <p:cNvSpPr/>
          <p:nvPr/>
        </p:nvSpPr>
        <p:spPr>
          <a:xfrm>
            <a:off x="5892249" y="1438162"/>
            <a:ext cx="1013792" cy="9129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rgbClr val="FFFFFF"/>
                </a:solidFill>
                <a:latin typeface="Garamond" panose="02020404030301010803"/>
              </a:rPr>
              <a:t>Producer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00BC0A-D864-0A42-B9B0-67987BC777E4}"/>
              </a:ext>
            </a:extLst>
          </p:cNvPr>
          <p:cNvSpPr/>
          <p:nvPr/>
        </p:nvSpPr>
        <p:spPr>
          <a:xfrm>
            <a:off x="6006549" y="1552462"/>
            <a:ext cx="1013792" cy="9129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500" dirty="0">
                <a:solidFill>
                  <a:srgbClr val="FFFFFF"/>
                </a:solidFill>
                <a:latin typeface="Garamond" panose="02020404030301010803"/>
              </a:rPr>
              <a:t>Consumer</a:t>
            </a:r>
            <a:endParaRPr lang="en-US" sz="1350" dirty="0">
              <a:solidFill>
                <a:srgbClr val="FFFFFF"/>
              </a:solidFill>
              <a:latin typeface="Garamond" panose="02020404030301010803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F92D9EE5-9361-C841-8070-57F313510B21}"/>
              </a:ext>
            </a:extLst>
          </p:cNvPr>
          <p:cNvSpPr/>
          <p:nvPr/>
        </p:nvSpPr>
        <p:spPr>
          <a:xfrm>
            <a:off x="3129170" y="1810161"/>
            <a:ext cx="258418" cy="1589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FFFFFF"/>
              </a:solidFill>
              <a:latin typeface="Garamond" panose="02020404030301010803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C28BE691-2B3F-CD45-89FF-D3FD81A4588F}"/>
              </a:ext>
            </a:extLst>
          </p:cNvPr>
          <p:cNvSpPr/>
          <p:nvPr/>
        </p:nvSpPr>
        <p:spPr>
          <a:xfrm>
            <a:off x="5447474" y="1796779"/>
            <a:ext cx="258418" cy="1589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FFFFFF"/>
              </a:solidFill>
              <a:latin typeface="Garamond" panose="02020404030301010803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453BD0-149C-2440-91AE-9DA3C24B55CE}"/>
              </a:ext>
            </a:extLst>
          </p:cNvPr>
          <p:cNvGrpSpPr/>
          <p:nvPr/>
        </p:nvGrpSpPr>
        <p:grpSpPr>
          <a:xfrm>
            <a:off x="3491950" y="1551745"/>
            <a:ext cx="1841224" cy="656699"/>
            <a:chOff x="4750906" y="5468554"/>
            <a:chExt cx="2454965" cy="87559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B56DC5-8A41-A142-8C14-889FD481C7AD}"/>
                </a:ext>
              </a:extLst>
            </p:cNvPr>
            <p:cNvSpPr/>
            <p:nvPr/>
          </p:nvSpPr>
          <p:spPr>
            <a:xfrm>
              <a:off x="4750906" y="5469510"/>
              <a:ext cx="304800" cy="8746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Garamond" panose="02020404030301010803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4E8199-AAFC-5542-806A-0FF02F5ED94D}"/>
                </a:ext>
              </a:extLst>
            </p:cNvPr>
            <p:cNvSpPr/>
            <p:nvPr/>
          </p:nvSpPr>
          <p:spPr>
            <a:xfrm>
              <a:off x="5055706" y="5469510"/>
              <a:ext cx="304800" cy="8746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Garamond" panose="02020404030301010803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011BCB-A4FD-A24D-AAE1-BD88DE805519}"/>
                </a:ext>
              </a:extLst>
            </p:cNvPr>
            <p:cNvSpPr/>
            <p:nvPr/>
          </p:nvSpPr>
          <p:spPr>
            <a:xfrm>
              <a:off x="5360506" y="5469510"/>
              <a:ext cx="304800" cy="8746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Garamond" panose="02020404030301010803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6F45BD-3C55-0F41-A7CE-8F5C63446D93}"/>
                </a:ext>
              </a:extLst>
            </p:cNvPr>
            <p:cNvSpPr/>
            <p:nvPr/>
          </p:nvSpPr>
          <p:spPr>
            <a:xfrm>
              <a:off x="5665306" y="5469510"/>
              <a:ext cx="304800" cy="8746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Garamond" panose="02020404030301010803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16E3EA-8DC9-1942-A99F-B4E14420EDBB}"/>
                </a:ext>
              </a:extLst>
            </p:cNvPr>
            <p:cNvSpPr/>
            <p:nvPr/>
          </p:nvSpPr>
          <p:spPr>
            <a:xfrm>
              <a:off x="5970106" y="5469510"/>
              <a:ext cx="304800" cy="8746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Garamond" panose="02020404030301010803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7C1B5F-A90F-BE4E-94FA-F74D926E2FE7}"/>
                </a:ext>
              </a:extLst>
            </p:cNvPr>
            <p:cNvSpPr/>
            <p:nvPr/>
          </p:nvSpPr>
          <p:spPr>
            <a:xfrm>
              <a:off x="6274906" y="5469510"/>
              <a:ext cx="304800" cy="8746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Garamond" panose="02020404030301010803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D77A63-56E1-F143-9CEA-2121BBA6CD71}"/>
                </a:ext>
              </a:extLst>
            </p:cNvPr>
            <p:cNvSpPr/>
            <p:nvPr/>
          </p:nvSpPr>
          <p:spPr>
            <a:xfrm>
              <a:off x="6579706" y="5469510"/>
              <a:ext cx="304800" cy="8746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Garamond" panose="02020404030301010803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266ED4-0E70-AF48-9E07-1D8E912EDA8C}"/>
                </a:ext>
              </a:extLst>
            </p:cNvPr>
            <p:cNvSpPr/>
            <p:nvPr/>
          </p:nvSpPr>
          <p:spPr>
            <a:xfrm>
              <a:off x="6884506" y="5469510"/>
              <a:ext cx="304800" cy="8746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Garamond" panose="02020404030301010803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961978-664D-B04E-A088-367D5F034E8F}"/>
                </a:ext>
              </a:extLst>
            </p:cNvPr>
            <p:cNvSpPr txBox="1"/>
            <p:nvPr/>
          </p:nvSpPr>
          <p:spPr>
            <a:xfrm>
              <a:off x="4750906" y="5675998"/>
              <a:ext cx="245496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b="1" dirty="0">
                  <a:solidFill>
                    <a:srgbClr val="000000"/>
                  </a:solidFill>
                  <a:latin typeface="Garamond" panose="02020404030301010803"/>
                </a:rPr>
                <a:t>Message Queue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56B988A-8594-B24C-9CF3-8601BAD3BF4C}"/>
                </a:ext>
              </a:extLst>
            </p:cNvPr>
            <p:cNvSpPr/>
            <p:nvPr/>
          </p:nvSpPr>
          <p:spPr>
            <a:xfrm>
              <a:off x="4750906" y="5468554"/>
              <a:ext cx="2438400" cy="8746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Garamond" panose="02020404030301010803"/>
              </a:endParaRPr>
            </a:p>
          </p:txBody>
        </p:sp>
      </p:grp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16F0132-B97A-B193-4148-3367A0210406}"/>
              </a:ext>
            </a:extLst>
          </p:cNvPr>
          <p:cNvSpPr txBox="1">
            <a:spLocks/>
          </p:cNvSpPr>
          <p:nvPr/>
        </p:nvSpPr>
        <p:spPr>
          <a:xfrm>
            <a:off x="8534400" y="6400800"/>
            <a:ext cx="45719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F3F2160-C5C6-45A4-BB7E-B7916CE9DCEA}" type="slidenum">
              <a:rPr lang="en-US" sz="1400" b="1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>
                <a:defRPr/>
              </a:pPr>
              <a:t>12</a:t>
            </a:fld>
            <a:endParaRPr lang="en-US" sz="1400" b="1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55126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4CE2-711B-9D4E-A59E-684FFB6D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04" y="883997"/>
            <a:ext cx="8729420" cy="595139"/>
          </a:xfrm>
        </p:spPr>
        <p:txBody>
          <a:bodyPr>
            <a:normAutofit/>
          </a:bodyPr>
          <a:lstStyle/>
          <a:p>
            <a:r>
              <a:rPr lang="en-US" dirty="0"/>
              <a:t>1. Client posts tweet</a:t>
            </a: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6758EF56-89C7-104F-82AA-D5EBCD99BFB3}"/>
              </a:ext>
            </a:extLst>
          </p:cNvPr>
          <p:cNvSpPr/>
          <p:nvPr/>
        </p:nvSpPr>
        <p:spPr>
          <a:xfrm rot="21316672">
            <a:off x="4195585" y="1970942"/>
            <a:ext cx="543270" cy="686124"/>
          </a:xfrm>
          <a:prstGeom prst="trapezoid">
            <a:avLst>
              <a:gd name="adj" fmla="val 129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FFFFFF"/>
              </a:solidFill>
              <a:latin typeface="Garamond" panose="02020404030301010803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35373-9B36-734C-8872-0015F435DC1B}"/>
              </a:ext>
            </a:extLst>
          </p:cNvPr>
          <p:cNvSpPr/>
          <p:nvPr/>
        </p:nvSpPr>
        <p:spPr>
          <a:xfrm rot="21381804">
            <a:off x="2912308" y="1958416"/>
            <a:ext cx="478385" cy="620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FFFFFF"/>
              </a:solidFill>
              <a:latin typeface="Garamond" panose="02020404030301010803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C329A0-55F1-734D-B671-384BE1871DE0}"/>
              </a:ext>
            </a:extLst>
          </p:cNvPr>
          <p:cNvSpPr/>
          <p:nvPr/>
        </p:nvSpPr>
        <p:spPr>
          <a:xfrm>
            <a:off x="2124927" y="2612412"/>
            <a:ext cx="2033268" cy="1250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FFFFFF"/>
              </a:solidFill>
              <a:latin typeface="Garamond" panose="02020404030301010803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4384-210C-1A41-901D-6E81D85E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04" y="4124112"/>
            <a:ext cx="8729420" cy="1743288"/>
          </a:xfrm>
        </p:spPr>
        <p:txBody>
          <a:bodyPr>
            <a:normAutofit/>
          </a:bodyPr>
          <a:lstStyle/>
          <a:p>
            <a:r>
              <a:rPr lang="en-US" dirty="0"/>
              <a:t>API service receives request</a:t>
            </a:r>
          </a:p>
          <a:p>
            <a:r>
              <a:rPr lang="en-US" dirty="0"/>
              <a:t>Puts a tweet-creation job on a queue</a:t>
            </a:r>
          </a:p>
          <a:p>
            <a:r>
              <a:rPr lang="en-US" dirty="0"/>
              <a:t>Sends “acknowledgement” response back to user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3B73DD-907F-C40C-02C1-F478E9D70514}"/>
              </a:ext>
            </a:extLst>
          </p:cNvPr>
          <p:cNvSpPr txBox="1">
            <a:spLocks/>
          </p:cNvSpPr>
          <p:nvPr/>
        </p:nvSpPr>
        <p:spPr>
          <a:xfrm>
            <a:off x="197604" y="154985"/>
            <a:ext cx="8489196" cy="6070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Example: </a:t>
            </a:r>
            <a:r>
              <a:rPr lang="en-US" dirty="0"/>
              <a:t>Twitter (aka X)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3D8FFB-264B-C1FE-C176-18500494D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666" y="1762036"/>
            <a:ext cx="5087448" cy="2002976"/>
          </a:xfrm>
          <a:prstGeom prst="rect">
            <a:avLst/>
          </a:prstGeom>
        </p:spPr>
      </p:pic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5F3BC80D-778E-5B91-9E0F-50E2A95C30DE}"/>
              </a:ext>
            </a:extLst>
          </p:cNvPr>
          <p:cNvSpPr txBox="1">
            <a:spLocks/>
          </p:cNvSpPr>
          <p:nvPr/>
        </p:nvSpPr>
        <p:spPr>
          <a:xfrm>
            <a:off x="8534400" y="6400800"/>
            <a:ext cx="45719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F3F2160-C5C6-45A4-BB7E-B7916CE9DCEA}" type="slidenum">
              <a:rPr lang="en-US" sz="1400" b="1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>
                <a:defRPr/>
              </a:pPr>
              <a:t>13</a:t>
            </a:fld>
            <a:endParaRPr lang="en-US" sz="1400" b="1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18173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4384-210C-1A41-901D-6E81D85E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04" y="3831254"/>
            <a:ext cx="7955796" cy="1752599"/>
          </a:xfrm>
        </p:spPr>
        <p:txBody>
          <a:bodyPr>
            <a:normAutofit/>
          </a:bodyPr>
          <a:lstStyle/>
          <a:p>
            <a:r>
              <a:rPr lang="en-US" dirty="0"/>
              <a:t>Publication service fetches message</a:t>
            </a:r>
          </a:p>
          <a:p>
            <a:r>
              <a:rPr lang="en-US" dirty="0"/>
              <a:t>Posts tweet</a:t>
            </a:r>
          </a:p>
          <a:p>
            <a:r>
              <a:rPr lang="en-US" dirty="0"/>
              <a:t>Gets a list of followers to receive the tweet</a:t>
            </a:r>
          </a:p>
          <a:p>
            <a:r>
              <a:rPr lang="en-US" dirty="0"/>
              <a:t>Adds the new tweet to all the followers’ feeds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04CE2-711B-9D4E-A59E-684FFB6D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04" y="317178"/>
            <a:ext cx="8729420" cy="595139"/>
          </a:xfrm>
        </p:spPr>
        <p:txBody>
          <a:bodyPr>
            <a:normAutofit/>
          </a:bodyPr>
          <a:lstStyle/>
          <a:p>
            <a:r>
              <a:rPr lang="en-US" dirty="0"/>
              <a:t>2. Publication service handles the post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9AAD52-FB69-C4C0-2644-CB683284C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524000"/>
            <a:ext cx="4802800" cy="1752600"/>
          </a:xfrm>
          <a:prstGeom prst="rect">
            <a:avLst/>
          </a:prstGeo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B178383B-D539-18A0-9F63-1F3651CFB2D2}"/>
              </a:ext>
            </a:extLst>
          </p:cNvPr>
          <p:cNvSpPr txBox="1">
            <a:spLocks/>
          </p:cNvSpPr>
          <p:nvPr/>
        </p:nvSpPr>
        <p:spPr>
          <a:xfrm>
            <a:off x="8534400" y="6400800"/>
            <a:ext cx="45719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F3F2160-C5C6-45A4-BB7E-B7916CE9DCEA}" type="slidenum">
              <a:rPr lang="en-US" sz="1400" b="1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>
                <a:defRPr/>
              </a:pPr>
              <a:t>14</a:t>
            </a:fld>
            <a:endParaRPr lang="en-US" sz="1400" b="1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5630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4384-210C-1A41-901D-6E81D85E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04" y="3831254"/>
            <a:ext cx="8729420" cy="2082319"/>
          </a:xfrm>
        </p:spPr>
        <p:txBody>
          <a:bodyPr>
            <a:normAutofit/>
          </a:bodyPr>
          <a:lstStyle/>
          <a:p>
            <a:r>
              <a:rPr lang="en-US" dirty="0"/>
              <a:t>There may be millions of notifications in the queue based on the original tweet</a:t>
            </a:r>
          </a:p>
          <a:p>
            <a:r>
              <a:rPr lang="en-US" dirty="0"/>
              <a:t>Notification service dequeues each one and notifies user</a:t>
            </a:r>
          </a:p>
          <a:p>
            <a:r>
              <a:rPr lang="en-US" dirty="0"/>
              <a:t>What happens if there is a failure?</a:t>
            </a:r>
          </a:p>
          <a:p>
            <a:pPr lvl="1"/>
            <a:r>
              <a:rPr lang="en-US" dirty="0"/>
              <a:t>Retry a few times, and then give up --- the original tweeter does not care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04CE2-711B-9D4E-A59E-684FFB6D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52" y="418178"/>
            <a:ext cx="8729420" cy="595139"/>
          </a:xfrm>
        </p:spPr>
        <p:txBody>
          <a:bodyPr>
            <a:normAutofit/>
          </a:bodyPr>
          <a:lstStyle/>
          <a:p>
            <a:r>
              <a:rPr lang="en-US" dirty="0"/>
              <a:t>3. Notification service alerts 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4A53E-44F7-DC86-5F11-66E789ACC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72" y="1371600"/>
            <a:ext cx="7319028" cy="1788914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CE7A0E-3AAE-6644-2304-A5DDCD6828F4}"/>
              </a:ext>
            </a:extLst>
          </p:cNvPr>
          <p:cNvSpPr txBox="1">
            <a:spLocks/>
          </p:cNvSpPr>
          <p:nvPr/>
        </p:nvSpPr>
        <p:spPr>
          <a:xfrm>
            <a:off x="8534400" y="6400800"/>
            <a:ext cx="45719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F3F2160-C5C6-45A4-BB7E-B7916CE9DCEA}" type="slidenum">
              <a:rPr lang="en-US" sz="1400" b="1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>
                <a:defRPr/>
              </a:pPr>
              <a:t>15</a:t>
            </a:fld>
            <a:endParaRPr lang="en-US" sz="1400" b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63511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8360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4D62-9CC1-9048-96D4-1ED0FD43E65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Back pressure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E9DEE-F29F-3545-938C-C3A31BBC6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04" y="1146875"/>
            <a:ext cx="8729420" cy="342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happens if a queue "fills up"?</a:t>
            </a:r>
          </a:p>
          <a:p>
            <a:pPr>
              <a:spcBef>
                <a:spcPts val="1800"/>
              </a:spcBef>
            </a:pPr>
            <a:r>
              <a:rPr lang="en-US" dirty="0"/>
              <a:t>Queue should give an error to the producer trying to post --- retry?</a:t>
            </a:r>
          </a:p>
          <a:p>
            <a:pPr>
              <a:spcBef>
                <a:spcPts val="1800"/>
              </a:spcBef>
            </a:pPr>
            <a:r>
              <a:rPr lang="en-US" dirty="0"/>
              <a:t>This can have a ripple effect of delays across the system, and needs to be avoided…</a:t>
            </a:r>
          </a:p>
          <a:p>
            <a:pPr>
              <a:spcBef>
                <a:spcPts val="1800"/>
              </a:spcBef>
            </a:pPr>
            <a:r>
              <a:rPr lang="en-US" dirty="0"/>
              <a:t>Automatic &amp; manual monitoring must exist to adjust queue sizes and throttle work requests</a:t>
            </a:r>
          </a:p>
        </p:txBody>
      </p:sp>
    </p:spTree>
    <p:extLst>
      <p:ext uri="{BB962C8B-B14F-4D97-AF65-F5344CB8AC3E}">
        <p14:creationId xmlns:p14="http://schemas.microsoft.com/office/powerpoint/2010/main" val="8303118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6B0C3D04-67FA-8C84-B0B7-5F1FCFAF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141" y="0"/>
            <a:ext cx="3734859" cy="2411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4" y="154984"/>
            <a:ext cx="5136396" cy="883403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Smartphone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61" y="2286000"/>
            <a:ext cx="7931639" cy="3886200"/>
          </a:xfrm>
        </p:spPr>
        <p:txBody>
          <a:bodyPr>
            <a:normAutofit/>
          </a:bodyPr>
          <a:lstStyle/>
          <a:p>
            <a:r>
              <a:rPr lang="en-US" sz="2000" dirty="0"/>
              <a:t>Apple &amp; Google run a </a:t>
            </a:r>
            <a:r>
              <a:rPr lang="en-US" sz="2000" b="1" dirty="0"/>
              <a:t>push notification service </a:t>
            </a:r>
            <a:r>
              <a:rPr lang="en-US" sz="2000" dirty="0"/>
              <a:t>(</a:t>
            </a:r>
            <a:r>
              <a:rPr lang="en-US" sz="2000" b="1" dirty="0"/>
              <a:t>PNS</a:t>
            </a:r>
            <a:r>
              <a:rPr lang="en-US" sz="2000" dirty="0"/>
              <a:t>) for apps</a:t>
            </a:r>
          </a:p>
          <a:p>
            <a:pPr lvl="1"/>
            <a:r>
              <a:rPr lang="en-US" sz="2000" dirty="0"/>
              <a:t>Apple Push Notifications (APN) &amp; Google Cloud Messaging (GCM)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Whenever phone gets a new IP address, the OS opens a long-lived connection to the PNS, registers </a:t>
            </a:r>
            <a:r>
              <a:rPr lang="en-US" sz="2000" dirty="0">
                <a:solidFill>
                  <a:schemeClr val="accent6"/>
                </a:solidFill>
              </a:rPr>
              <a:t>⟨user id, IP address⟩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At launch an app registers </a:t>
            </a:r>
            <a:r>
              <a:rPr lang="en-US" sz="2000" dirty="0">
                <a:solidFill>
                  <a:schemeClr val="accent6"/>
                </a:solidFill>
              </a:rPr>
              <a:t>⟨app, IP address⟩ </a:t>
            </a:r>
            <a:r>
              <a:rPr lang="en-US" sz="2000" dirty="0"/>
              <a:t>with PNS, receives "device token" to uniquely identify device, forwards token to back-end server (cloud)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When app server wants to notify the app, it sends notification to the PNS: </a:t>
            </a:r>
            <a:r>
              <a:rPr lang="en-US" sz="2000" dirty="0">
                <a:solidFill>
                  <a:schemeClr val="accent6"/>
                </a:solidFill>
              </a:rPr>
              <a:t>⟨device token, message⟩ </a:t>
            </a:r>
          </a:p>
          <a:p>
            <a:pPr lvl="1"/>
            <a:r>
              <a:rPr lang="en-US" sz="2000" dirty="0"/>
              <a:t>The PNS relays the message to the user’s current IP address</a:t>
            </a:r>
          </a:p>
          <a:p>
            <a:pPr lvl="1"/>
            <a:r>
              <a:rPr lang="en-US" sz="2000" dirty="0"/>
              <a:t>OS shows notification (not the app)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953000"/>
            <a:ext cx="2819400" cy="1879601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2DCACEC-AD70-ADE9-02F0-83F648C39353}"/>
              </a:ext>
            </a:extLst>
          </p:cNvPr>
          <p:cNvSpPr txBox="1">
            <a:spLocks/>
          </p:cNvSpPr>
          <p:nvPr/>
        </p:nvSpPr>
        <p:spPr>
          <a:xfrm>
            <a:off x="152402" y="6324600"/>
            <a:ext cx="45719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F3F2160-C5C6-45A4-BB7E-B7916CE9DCEA}" type="slidenum">
              <a:rPr lang="en-US" sz="1400" b="1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>
                <a:defRPr/>
              </a:pPr>
              <a:t>18</a:t>
            </a:fld>
            <a:endParaRPr lang="en-US" sz="1400" b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21943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2402" y="6324600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0000FF"/>
                </a:solidFill>
                <a:latin typeface="Calibri"/>
              </a:rPr>
              <a:t>Some requests don't need a response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DD26CA-A822-BBFA-6F1E-0000403E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09700"/>
            <a:ext cx="4571999" cy="2133600"/>
          </a:xfrm>
        </p:spPr>
        <p:txBody>
          <a:bodyPr/>
          <a:lstStyle/>
          <a:p>
            <a:r>
              <a:rPr lang="en-US" dirty="0"/>
              <a:t>Sending email / txt msg</a:t>
            </a:r>
          </a:p>
          <a:p>
            <a:r>
              <a:rPr lang="en-US" dirty="0"/>
              <a:t>Posting to social media</a:t>
            </a:r>
          </a:p>
          <a:p>
            <a:r>
              <a:rPr lang="en-US" dirty="0"/>
              <a:t>Likes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7A0E2CBF-0420-4530-CE47-DDA848457704}"/>
              </a:ext>
            </a:extLst>
          </p:cNvPr>
          <p:cNvSpPr/>
          <p:nvPr/>
        </p:nvSpPr>
        <p:spPr>
          <a:xfrm>
            <a:off x="6096000" y="4419600"/>
            <a:ext cx="2726617" cy="838200"/>
          </a:xfrm>
          <a:prstGeom prst="wedgeRoundRectCallout">
            <a:avLst>
              <a:gd name="adj1" fmla="val -25728"/>
              <a:gd name="adj2" fmla="val -11619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The server performs some function asynchronously…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C9EB2C-069F-7401-FA1F-7BC01A16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295400"/>
            <a:ext cx="1471729" cy="27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194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37C40-A07F-78F7-00F6-B684E9D29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D6E66-7207-39B3-C091-D4F5FADE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2" y="6324600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883246C-323B-AAEA-83CE-409CF6BFFCAA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Asynchronous architectures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4386B9-C633-F1DC-3E29-D7E863A4B194}"/>
              </a:ext>
            </a:extLst>
          </p:cNvPr>
          <p:cNvCxnSpPr>
            <a:cxnSpLocks/>
          </p:cNvCxnSpPr>
          <p:nvPr/>
        </p:nvCxnSpPr>
        <p:spPr>
          <a:xfrm>
            <a:off x="6722745" y="1524000"/>
            <a:ext cx="0" cy="39194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97DF75-9DB5-43FA-3664-7F76BEDEF55B}"/>
              </a:ext>
            </a:extLst>
          </p:cNvPr>
          <p:cNvCxnSpPr>
            <a:cxnSpLocks/>
          </p:cNvCxnSpPr>
          <p:nvPr/>
        </p:nvCxnSpPr>
        <p:spPr>
          <a:xfrm>
            <a:off x="8198412" y="1524000"/>
            <a:ext cx="0" cy="39194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7D403D-8637-EC86-F4ED-9C0B2B653354}"/>
              </a:ext>
            </a:extLst>
          </p:cNvPr>
          <p:cNvSpPr txBox="1"/>
          <p:nvPr/>
        </p:nvSpPr>
        <p:spPr>
          <a:xfrm>
            <a:off x="6308197" y="1078773"/>
            <a:ext cx="82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687383-CCD2-959A-0021-D8DD16453567}"/>
              </a:ext>
            </a:extLst>
          </p:cNvPr>
          <p:cNvSpPr txBox="1"/>
          <p:nvPr/>
        </p:nvSpPr>
        <p:spPr>
          <a:xfrm>
            <a:off x="7558622" y="1078773"/>
            <a:ext cx="127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Server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D1AFAA-8A23-3F97-40BA-AB399EB8F408}"/>
              </a:ext>
            </a:extLst>
          </p:cNvPr>
          <p:cNvCxnSpPr>
            <a:cxnSpLocks/>
          </p:cNvCxnSpPr>
          <p:nvPr/>
        </p:nvCxnSpPr>
        <p:spPr>
          <a:xfrm flipH="1">
            <a:off x="6724266" y="2479349"/>
            <a:ext cx="1475667" cy="503263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39716C9-1D83-5276-F9DF-DEB6A1352C4D}"/>
              </a:ext>
            </a:extLst>
          </p:cNvPr>
          <p:cNvSpPr txBox="1"/>
          <p:nvPr/>
        </p:nvSpPr>
        <p:spPr>
          <a:xfrm rot="20545174">
            <a:off x="6869125" y="2390012"/>
            <a:ext cx="12396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Message #1…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E18FFB-9571-4676-26FE-88F3CDCE5EE4}"/>
              </a:ext>
            </a:extLst>
          </p:cNvPr>
          <p:cNvCxnSpPr>
            <a:cxnSpLocks/>
          </p:cNvCxnSpPr>
          <p:nvPr/>
        </p:nvCxnSpPr>
        <p:spPr>
          <a:xfrm flipH="1">
            <a:off x="6720907" y="4003349"/>
            <a:ext cx="1475667" cy="503263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17DAE7-B892-B72D-4840-45779A5AE6FF}"/>
              </a:ext>
            </a:extLst>
          </p:cNvPr>
          <p:cNvSpPr txBox="1"/>
          <p:nvPr/>
        </p:nvSpPr>
        <p:spPr>
          <a:xfrm rot="20545174">
            <a:off x="6865765" y="3914012"/>
            <a:ext cx="12396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Message #2…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97774E26-6877-FEEF-8C63-0B002D63C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066800"/>
            <a:ext cx="5638795" cy="4876800"/>
          </a:xfrm>
        </p:spPr>
        <p:txBody>
          <a:bodyPr/>
          <a:lstStyle/>
          <a:p>
            <a:r>
              <a:rPr lang="en-US" sz="2400" dirty="0"/>
              <a:t>When the server wants to initiate communication</a:t>
            </a:r>
          </a:p>
          <a:p>
            <a:pPr marL="628650" lvl="1" indent="-171450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Garamond" panose="02020404030301010803"/>
              </a:rPr>
              <a:t>Notifications on your phone…</a:t>
            </a:r>
          </a:p>
          <a:p>
            <a:pPr marL="628650" lvl="1" indent="-171450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Garamond" panose="02020404030301010803"/>
              </a:rPr>
              <a:t>Uber: your car has arrived</a:t>
            </a:r>
          </a:p>
          <a:p>
            <a:pPr marL="628650" lvl="1" indent="-171450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Garamond" panose="02020404030301010803"/>
              </a:rPr>
              <a:t>GrubHub</a:t>
            </a:r>
            <a:r>
              <a:rPr lang="en-US" sz="2000" dirty="0">
                <a:solidFill>
                  <a:srgbClr val="000000"/>
                </a:solidFill>
                <a:latin typeface="Garamond" panose="02020404030301010803"/>
              </a:rPr>
              <a:t>: your food has arrived</a:t>
            </a:r>
          </a:p>
          <a:p>
            <a:pPr marL="628650" lvl="1" indent="-171450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Garamond" panose="02020404030301010803"/>
              </a:rPr>
              <a:t>Amazon: your package has shipped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sz="2400" dirty="0"/>
              <a:t>Common use cases: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Texting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Messaging apps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Notification systems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Workflow systems (documents, food delivery)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Streaming services (music, audiobooks, videos)</a:t>
            </a:r>
          </a:p>
        </p:txBody>
      </p:sp>
    </p:spTree>
    <p:extLst>
      <p:ext uri="{BB962C8B-B14F-4D97-AF65-F5344CB8AC3E}">
        <p14:creationId xmlns:p14="http://schemas.microsoft.com/office/powerpoint/2010/main" val="14453875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51BF-FA9A-B544-B72D-30F63A67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04" y="154985"/>
            <a:ext cx="8729420" cy="60701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 Servers notifying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4CF4-8B24-194C-BA7F-1B55BAC09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04" y="1146875"/>
            <a:ext cx="6888996" cy="4263325"/>
          </a:xfrm>
        </p:spPr>
        <p:txBody>
          <a:bodyPr/>
          <a:lstStyle/>
          <a:p>
            <a:r>
              <a:rPr lang="en-US" dirty="0"/>
              <a:t>Many services notify users by sending email or txt</a:t>
            </a:r>
          </a:p>
          <a:p>
            <a:endParaRPr lang="en-US" dirty="0"/>
          </a:p>
          <a:p>
            <a:r>
              <a:rPr lang="en-US" dirty="0"/>
              <a:t>Send email by connecting to an SMTP server</a:t>
            </a:r>
          </a:p>
          <a:p>
            <a:pPr lvl="1"/>
            <a:r>
              <a:rPr lang="en-US" b="1" dirty="0"/>
              <a:t>AWS SES </a:t>
            </a:r>
            <a:r>
              <a:rPr lang="en-US" dirty="0"/>
              <a:t>(simple email service)</a:t>
            </a:r>
          </a:p>
          <a:p>
            <a:r>
              <a:rPr lang="en-US" dirty="0"/>
              <a:t>Send SMS messages using a </a:t>
            </a:r>
            <a:r>
              <a:rPr lang="en-US" dirty="0" err="1"/>
              <a:t>txting</a:t>
            </a:r>
            <a:r>
              <a:rPr lang="en-US" dirty="0"/>
              <a:t> service</a:t>
            </a:r>
          </a:p>
          <a:p>
            <a:pPr lvl="1"/>
            <a:r>
              <a:rPr lang="en-US" b="1" dirty="0"/>
              <a:t>Twilio</a:t>
            </a:r>
            <a:r>
              <a:rPr lang="en-US" dirty="0"/>
              <a:t> or </a:t>
            </a:r>
            <a:r>
              <a:rPr lang="en-US" b="1" dirty="0"/>
              <a:t>AWS SNS </a:t>
            </a:r>
            <a:r>
              <a:rPr lang="en-US" dirty="0"/>
              <a:t>(simple notification service)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Does not work well for notifying </a:t>
            </a:r>
            <a:r>
              <a:rPr lang="en-US" b="1" dirty="0"/>
              <a:t>apps</a:t>
            </a:r>
            <a:r>
              <a:rPr lang="en-US" dirty="0"/>
              <a:t>…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BDD7766-6E6C-8B4B-3016-276CFB97F0FD}"/>
              </a:ext>
            </a:extLst>
          </p:cNvPr>
          <p:cNvSpPr txBox="1">
            <a:spLocks/>
          </p:cNvSpPr>
          <p:nvPr/>
        </p:nvSpPr>
        <p:spPr>
          <a:xfrm>
            <a:off x="8534400" y="6400800"/>
            <a:ext cx="45719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F3F2160-C5C6-45A4-BB7E-B7916CE9DCEA}" type="slidenum">
              <a:rPr lang="en-US" sz="1400" b="1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>
                <a:defRPr/>
              </a:pPr>
              <a:t>4</a:t>
            </a:fld>
            <a:endParaRPr lang="en-US" sz="1400" b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D8F2F-1C5B-C7F5-39FA-E5271C52E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91" y="1066800"/>
            <a:ext cx="1854807" cy="333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06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2402" y="6324600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68275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Servers notifying apps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DD26CA-A822-BBFA-6F1E-0000403E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1905000"/>
          </a:xfrm>
        </p:spPr>
        <p:txBody>
          <a:bodyPr/>
          <a:lstStyle/>
          <a:p>
            <a:r>
              <a:rPr lang="en-US" dirty="0"/>
              <a:t>Most notifications are targeting the apps on your phone</a:t>
            </a:r>
          </a:p>
          <a:p>
            <a:pPr lvl="1"/>
            <a:r>
              <a:rPr lang="en-US" sz="2200" dirty="0"/>
              <a:t>Messages, WhatsApp, Instagram, </a:t>
            </a:r>
            <a:br>
              <a:rPr lang="en-US" sz="2200" dirty="0"/>
            </a:br>
            <a:r>
              <a:rPr lang="en-US" sz="2200" dirty="0"/>
              <a:t>Snapchat, TikTok, Twitter/X,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2A1BEE-A419-1D4F-E4C8-224809D68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491" y="2362200"/>
            <a:ext cx="2540000" cy="1905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BDD938-9919-0919-B1DB-0F87E2B78639}"/>
              </a:ext>
            </a:extLst>
          </p:cNvPr>
          <p:cNvSpPr/>
          <p:nvPr/>
        </p:nvSpPr>
        <p:spPr>
          <a:xfrm>
            <a:off x="3810000" y="5028029"/>
            <a:ext cx="1253443" cy="1194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600" b="1" dirty="0">
                <a:solidFill>
                  <a:srgbClr val="000000"/>
                </a:solidFill>
                <a:latin typeface="Garamond" panose="02020404030301010803"/>
              </a:rPr>
              <a:t>WhatsApp</a:t>
            </a:r>
            <a:r>
              <a:rPr lang="en-US" sz="1600" dirty="0">
                <a:solidFill>
                  <a:srgbClr val="000000"/>
                </a:solidFill>
                <a:latin typeface="Garamond" panose="02020404030301010803"/>
              </a:rPr>
              <a:t> back-end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874D2-1BE7-E7CF-A7F0-EEB81E937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917" y="4605320"/>
            <a:ext cx="1059083" cy="1882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39D4A9-82BB-1F58-0948-F71161358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8641" y="5929190"/>
            <a:ext cx="990600" cy="742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3970C54-064C-6875-C198-CDD46712FA06}"/>
                  </a:ext>
                </a:extLst>
              </p14:cNvPr>
              <p14:cNvContentPartPr/>
              <p14:nvPr/>
            </p14:nvContentPartPr>
            <p14:xfrm>
              <a:off x="2818988" y="5747682"/>
              <a:ext cx="842040" cy="496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3970C54-064C-6875-C198-CDD46712FA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9988" y="5738682"/>
                <a:ext cx="85968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3A3770-8D69-88E9-C2B1-9C6CAB6670A9}"/>
                  </a:ext>
                </a:extLst>
              </p14:cNvPr>
              <p14:cNvContentPartPr/>
              <p14:nvPr/>
            </p14:nvContentPartPr>
            <p14:xfrm>
              <a:off x="5191748" y="3986562"/>
              <a:ext cx="1927440" cy="1619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3A3770-8D69-88E9-C2B1-9C6CAB6670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2748" y="3977562"/>
                <a:ext cx="1945080" cy="163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34371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B1C7-6DF1-DC47-9614-21C43542BCD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Decoupling enables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D99CF-3F2A-324C-9177-6FDF934E8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90" y="1524000"/>
            <a:ext cx="8729420" cy="7620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Asynchronous systems decouple "producers" from "consumers"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1196F-0D38-D94A-A370-C5C690E91B18}"/>
              </a:ext>
            </a:extLst>
          </p:cNvPr>
          <p:cNvSpPr/>
          <p:nvPr/>
        </p:nvSpPr>
        <p:spPr>
          <a:xfrm>
            <a:off x="1613451" y="2940232"/>
            <a:ext cx="1013792" cy="9129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rgbClr val="FFFFFF"/>
                </a:solidFill>
                <a:latin typeface="Garamond" panose="02020404030301010803"/>
              </a:rPr>
              <a:t>Producer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7E98F7-AC17-8646-802C-43392C111C64}"/>
              </a:ext>
            </a:extLst>
          </p:cNvPr>
          <p:cNvSpPr/>
          <p:nvPr/>
        </p:nvSpPr>
        <p:spPr>
          <a:xfrm>
            <a:off x="1727751" y="3054532"/>
            <a:ext cx="1013792" cy="9129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rgbClr val="FFFFFF"/>
                </a:solidFill>
                <a:latin typeface="Garamond" panose="02020404030301010803"/>
              </a:rPr>
              <a:t>Producer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869B5A-5E5E-964A-9AA0-653D6058017C}"/>
              </a:ext>
            </a:extLst>
          </p:cNvPr>
          <p:cNvSpPr/>
          <p:nvPr/>
        </p:nvSpPr>
        <p:spPr>
          <a:xfrm>
            <a:off x="1842051" y="3168832"/>
            <a:ext cx="1013792" cy="9129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rgbClr val="FFFFFF"/>
                </a:solidFill>
                <a:latin typeface="Garamond" panose="02020404030301010803"/>
              </a:rPr>
              <a:t>Producer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8CFFB3-A03B-B34D-80AA-B6ED1743EE43}"/>
              </a:ext>
            </a:extLst>
          </p:cNvPr>
          <p:cNvSpPr/>
          <p:nvPr/>
        </p:nvSpPr>
        <p:spPr>
          <a:xfrm>
            <a:off x="1956351" y="3283132"/>
            <a:ext cx="1013792" cy="9129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rgbClr val="FFFFFF"/>
                </a:solidFill>
                <a:latin typeface="Garamond" panose="02020404030301010803"/>
              </a:rPr>
              <a:t>Producer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B3370F-D9E0-404E-8CC9-8A56BDCEF9E5}"/>
              </a:ext>
            </a:extLst>
          </p:cNvPr>
          <p:cNvSpPr/>
          <p:nvPr/>
        </p:nvSpPr>
        <p:spPr>
          <a:xfrm>
            <a:off x="2070651" y="3397432"/>
            <a:ext cx="1013792" cy="9129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500" dirty="0">
                <a:solidFill>
                  <a:srgbClr val="FFFFFF"/>
                </a:solidFill>
                <a:latin typeface="Garamond" panose="02020404030301010803"/>
              </a:rPr>
              <a:t>Producer</a:t>
            </a:r>
            <a:endParaRPr lang="en-US" sz="1350" dirty="0">
              <a:solidFill>
                <a:srgbClr val="FFFFFF"/>
              </a:solidFill>
              <a:latin typeface="Garamond" panose="02020404030301010803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B41D13-B5DC-6444-BA31-9B0C3381F1CE}"/>
              </a:ext>
            </a:extLst>
          </p:cNvPr>
          <p:cNvSpPr/>
          <p:nvPr/>
        </p:nvSpPr>
        <p:spPr>
          <a:xfrm>
            <a:off x="5867400" y="3124200"/>
            <a:ext cx="1013792" cy="9129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rgbClr val="FFFFFF"/>
                </a:solidFill>
                <a:latin typeface="Garamond" panose="02020404030301010803"/>
              </a:rPr>
              <a:t>Producer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1F2415-5BBF-FB4F-B49D-6838D476B80B}"/>
              </a:ext>
            </a:extLst>
          </p:cNvPr>
          <p:cNvSpPr/>
          <p:nvPr/>
        </p:nvSpPr>
        <p:spPr>
          <a:xfrm>
            <a:off x="5981700" y="3238500"/>
            <a:ext cx="1013792" cy="9129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rgbClr val="FFFFFF"/>
                </a:solidFill>
                <a:latin typeface="Garamond" panose="02020404030301010803"/>
              </a:rPr>
              <a:t>Producer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00BC0A-D864-0A42-B9B0-67987BC777E4}"/>
              </a:ext>
            </a:extLst>
          </p:cNvPr>
          <p:cNvSpPr/>
          <p:nvPr/>
        </p:nvSpPr>
        <p:spPr>
          <a:xfrm>
            <a:off x="6096000" y="3352800"/>
            <a:ext cx="1013792" cy="9129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500" dirty="0">
                <a:solidFill>
                  <a:srgbClr val="FFFFFF"/>
                </a:solidFill>
                <a:latin typeface="Garamond" panose="02020404030301010803"/>
              </a:rPr>
              <a:t>Consumer</a:t>
            </a:r>
            <a:endParaRPr lang="en-US" sz="1350" dirty="0">
              <a:solidFill>
                <a:srgbClr val="FFFFFF"/>
              </a:solidFill>
              <a:latin typeface="Garamond" panose="02020404030301010803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F92D9EE5-9361-C841-8070-57F313510B21}"/>
              </a:ext>
            </a:extLst>
          </p:cNvPr>
          <p:cNvSpPr/>
          <p:nvPr/>
        </p:nvSpPr>
        <p:spPr>
          <a:xfrm>
            <a:off x="3218621" y="3610499"/>
            <a:ext cx="258418" cy="1589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FFFFFF"/>
              </a:solidFill>
              <a:latin typeface="Garamond" panose="02020404030301010803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C28BE691-2B3F-CD45-89FF-D3FD81A4588F}"/>
              </a:ext>
            </a:extLst>
          </p:cNvPr>
          <p:cNvSpPr/>
          <p:nvPr/>
        </p:nvSpPr>
        <p:spPr>
          <a:xfrm>
            <a:off x="5536925" y="3597117"/>
            <a:ext cx="258418" cy="1589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FFFFFF"/>
              </a:solidFill>
              <a:latin typeface="Garamond" panose="02020404030301010803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453BD0-149C-2440-91AE-9DA3C24B55CE}"/>
              </a:ext>
            </a:extLst>
          </p:cNvPr>
          <p:cNvGrpSpPr/>
          <p:nvPr/>
        </p:nvGrpSpPr>
        <p:grpSpPr>
          <a:xfrm>
            <a:off x="3581401" y="3352083"/>
            <a:ext cx="1828800" cy="656699"/>
            <a:chOff x="4750906" y="5468554"/>
            <a:chExt cx="2438400" cy="87559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B56DC5-8A41-A142-8C14-889FD481C7AD}"/>
                </a:ext>
              </a:extLst>
            </p:cNvPr>
            <p:cNvSpPr/>
            <p:nvPr/>
          </p:nvSpPr>
          <p:spPr>
            <a:xfrm>
              <a:off x="4750906" y="5469510"/>
              <a:ext cx="304800" cy="8746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Garamond" panose="02020404030301010803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4E8199-AAFC-5542-806A-0FF02F5ED94D}"/>
                </a:ext>
              </a:extLst>
            </p:cNvPr>
            <p:cNvSpPr/>
            <p:nvPr/>
          </p:nvSpPr>
          <p:spPr>
            <a:xfrm>
              <a:off x="5055706" y="5469510"/>
              <a:ext cx="304800" cy="8746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Garamond" panose="02020404030301010803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011BCB-A4FD-A24D-AAE1-BD88DE805519}"/>
                </a:ext>
              </a:extLst>
            </p:cNvPr>
            <p:cNvSpPr/>
            <p:nvPr/>
          </p:nvSpPr>
          <p:spPr>
            <a:xfrm>
              <a:off x="5360506" y="5469510"/>
              <a:ext cx="304800" cy="8746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Garamond" panose="02020404030301010803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6F45BD-3C55-0F41-A7CE-8F5C63446D93}"/>
                </a:ext>
              </a:extLst>
            </p:cNvPr>
            <p:cNvSpPr/>
            <p:nvPr/>
          </p:nvSpPr>
          <p:spPr>
            <a:xfrm>
              <a:off x="5665306" y="5469510"/>
              <a:ext cx="304800" cy="8746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Garamond" panose="02020404030301010803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16E3EA-8DC9-1942-A99F-B4E14420EDBB}"/>
                </a:ext>
              </a:extLst>
            </p:cNvPr>
            <p:cNvSpPr/>
            <p:nvPr/>
          </p:nvSpPr>
          <p:spPr>
            <a:xfrm>
              <a:off x="5970106" y="5469510"/>
              <a:ext cx="304800" cy="8746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Garamond" panose="02020404030301010803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7C1B5F-A90F-BE4E-94FA-F74D926E2FE7}"/>
                </a:ext>
              </a:extLst>
            </p:cNvPr>
            <p:cNvSpPr/>
            <p:nvPr/>
          </p:nvSpPr>
          <p:spPr>
            <a:xfrm>
              <a:off x="6274906" y="5469510"/>
              <a:ext cx="304800" cy="8746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Garamond" panose="02020404030301010803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D77A63-56E1-F143-9CEA-2121BBA6CD71}"/>
                </a:ext>
              </a:extLst>
            </p:cNvPr>
            <p:cNvSpPr/>
            <p:nvPr/>
          </p:nvSpPr>
          <p:spPr>
            <a:xfrm>
              <a:off x="6579706" y="5469510"/>
              <a:ext cx="304800" cy="8746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Garamond" panose="02020404030301010803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266ED4-0E70-AF48-9E07-1D8E912EDA8C}"/>
                </a:ext>
              </a:extLst>
            </p:cNvPr>
            <p:cNvSpPr/>
            <p:nvPr/>
          </p:nvSpPr>
          <p:spPr>
            <a:xfrm>
              <a:off x="6884506" y="5469510"/>
              <a:ext cx="304800" cy="8746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Garamond" panose="02020404030301010803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961978-664D-B04E-A088-367D5F034E8F}"/>
                </a:ext>
              </a:extLst>
            </p:cNvPr>
            <p:cNvSpPr txBox="1"/>
            <p:nvPr/>
          </p:nvSpPr>
          <p:spPr>
            <a:xfrm>
              <a:off x="4903306" y="5571110"/>
              <a:ext cx="2133600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sz="2400" b="1" dirty="0">
                  <a:solidFill>
                    <a:srgbClr val="000000"/>
                  </a:solidFill>
                  <a:latin typeface="Garamond" panose="02020404030301010803"/>
                </a:rPr>
                <a:t>???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56B988A-8594-B24C-9CF3-8601BAD3BF4C}"/>
                </a:ext>
              </a:extLst>
            </p:cNvPr>
            <p:cNvSpPr/>
            <p:nvPr/>
          </p:nvSpPr>
          <p:spPr>
            <a:xfrm>
              <a:off x="4750906" y="5468554"/>
              <a:ext cx="2438400" cy="8746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srgbClr val="FFFFFF"/>
                </a:solidFill>
                <a:latin typeface="Garamond" panose="02020404030301010803"/>
              </a:endParaRPr>
            </a:p>
          </p:txBody>
        </p:sp>
      </p:grp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728B208-1A0A-3EA1-FCC9-FEC12147227D}"/>
              </a:ext>
            </a:extLst>
          </p:cNvPr>
          <p:cNvSpPr txBox="1">
            <a:spLocks/>
          </p:cNvSpPr>
          <p:nvPr/>
        </p:nvSpPr>
        <p:spPr>
          <a:xfrm>
            <a:off x="8534400" y="6400800"/>
            <a:ext cx="45719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F3F2160-C5C6-45A4-BB7E-B7916CE9DCEA}" type="slidenum">
              <a:rPr lang="en-US" sz="1400" b="1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>
                <a:defRPr/>
              </a:pPr>
              <a:t>6</a:t>
            </a:fld>
            <a:endParaRPr lang="en-US" sz="1400" b="1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7232558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2402" y="6324600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68275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0000FF"/>
                </a:solidFill>
                <a:latin typeface="Calibri"/>
              </a:rPr>
              <a:t>Push n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otifications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DD26CA-A822-BBFA-6F1E-0000403E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8229600" cy="1066800"/>
          </a:xfrm>
        </p:spPr>
        <p:txBody>
          <a:bodyPr/>
          <a:lstStyle/>
          <a:p>
            <a:r>
              <a:rPr lang="en-US" dirty="0"/>
              <a:t>Push notifications are a great way for servers / systems to reach us…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2A1BEE-A419-1D4F-E4C8-224809D68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305050"/>
            <a:ext cx="2667000" cy="2000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8345573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49898-9236-5D4E-AC85-7ED0EF9D3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938" y="4162173"/>
            <a:ext cx="2796931" cy="1864621"/>
          </a:xfrm>
          <a:prstGeom prst="rect">
            <a:avLst/>
          </a:prstGeom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14041EEF-F5F0-F94F-A12E-084015F6FB5C}"/>
              </a:ext>
            </a:extLst>
          </p:cNvPr>
          <p:cNvSpPr/>
          <p:nvPr/>
        </p:nvSpPr>
        <p:spPr>
          <a:xfrm>
            <a:off x="-95493" y="1636040"/>
            <a:ext cx="5981218" cy="4065215"/>
          </a:xfrm>
          <a:prstGeom prst="cloud">
            <a:avLst/>
          </a:prstGeom>
          <a:solidFill>
            <a:srgbClr val="00B0F0"/>
          </a:solidFill>
          <a:ln w="190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723096 w 8009681"/>
                      <a:gd name="connsiteY0" fmla="*/ 1949925 h 5861989"/>
                      <a:gd name="connsiteX1" fmla="*/ 1042556 w 8009681"/>
                      <a:gd name="connsiteY1" fmla="*/ 937239 h 5861989"/>
                      <a:gd name="connsiteX2" fmla="*/ 2596657 w 8009681"/>
                      <a:gd name="connsiteY2" fmla="*/ 705881 h 5861989"/>
                      <a:gd name="connsiteX3" fmla="*/ 4163550 w 8009681"/>
                      <a:gd name="connsiteY3" fmla="*/ 465702 h 5861989"/>
                      <a:gd name="connsiteX4" fmla="*/ 4774103 w 8009681"/>
                      <a:gd name="connsiteY4" fmla="*/ 27138 h 5861989"/>
                      <a:gd name="connsiteX5" fmla="*/ 5531315 w 8009681"/>
                      <a:gd name="connsiteY5" fmla="*/ 336657 h 5861989"/>
                      <a:gd name="connsiteX6" fmla="*/ 6575169 w 8009681"/>
                      <a:gd name="connsiteY6" fmla="*/ 93628 h 5861989"/>
                      <a:gd name="connsiteX7" fmla="*/ 7104512 w 8009681"/>
                      <a:gd name="connsiteY7" fmla="*/ 756630 h 5861989"/>
                      <a:gd name="connsiteX8" fmla="*/ 7783852 w 8009681"/>
                      <a:gd name="connsiteY8" fmla="*/ 1400092 h 5861989"/>
                      <a:gd name="connsiteX9" fmla="*/ 7753445 w 8009681"/>
                      <a:gd name="connsiteY9" fmla="*/ 2097832 h 5861989"/>
                      <a:gd name="connsiteX10" fmla="*/ 7975565 w 8009681"/>
                      <a:gd name="connsiteY10" fmla="*/ 3164659 h 5861989"/>
                      <a:gd name="connsiteX11" fmla="*/ 6935048 w 8009681"/>
                      <a:gd name="connsiteY11" fmla="*/ 4098507 h 5861989"/>
                      <a:gd name="connsiteX12" fmla="*/ 6562561 w 8009681"/>
                      <a:gd name="connsiteY12" fmla="*/ 4898695 h 5861989"/>
                      <a:gd name="connsiteX13" fmla="*/ 5294362 w 8009681"/>
                      <a:gd name="connsiteY13" fmla="*/ 4995581 h 5861989"/>
                      <a:gd name="connsiteX14" fmla="*/ 4388081 w 8009681"/>
                      <a:gd name="connsiteY14" fmla="*/ 5849233 h 5861989"/>
                      <a:gd name="connsiteX15" fmla="*/ 3055544 w 8009681"/>
                      <a:gd name="connsiteY15" fmla="*/ 5328168 h 5861989"/>
                      <a:gd name="connsiteX16" fmla="*/ 1076115 w 8009681"/>
                      <a:gd name="connsiteY16" fmla="*/ 4813344 h 5861989"/>
                      <a:gd name="connsiteX17" fmla="*/ 205804 w 8009681"/>
                      <a:gd name="connsiteY17" fmla="*/ 4240443 h 5861989"/>
                      <a:gd name="connsiteX18" fmla="*/ 391769 w 8009681"/>
                      <a:gd name="connsiteY18" fmla="*/ 3467122 h 5861989"/>
                      <a:gd name="connsiteX19" fmla="*/ -928 w 8009681"/>
                      <a:gd name="connsiteY19" fmla="*/ 2673718 h 5861989"/>
                      <a:gd name="connsiteX20" fmla="*/ 716236 w 8009681"/>
                      <a:gd name="connsiteY20" fmla="*/ 1968515 h 5861989"/>
                      <a:gd name="connsiteX21" fmla="*/ 723096 w 8009681"/>
                      <a:gd name="connsiteY21" fmla="*/ 1949925 h 5861989"/>
                      <a:gd name="connsiteX0" fmla="*/ 870125 w 8009681"/>
                      <a:gd name="connsiteY0" fmla="*/ 3552066 h 5861989"/>
                      <a:gd name="connsiteX1" fmla="*/ 400484 w 8009681"/>
                      <a:gd name="connsiteY1" fmla="*/ 3443918 h 5861989"/>
                      <a:gd name="connsiteX2" fmla="*/ 1284515 w 8009681"/>
                      <a:gd name="connsiteY2" fmla="*/ 4735591 h 5861989"/>
                      <a:gd name="connsiteX3" fmla="*/ 1079082 w 8009681"/>
                      <a:gd name="connsiteY3" fmla="*/ 4787291 h 5861989"/>
                      <a:gd name="connsiteX4" fmla="*/ 3055174 w 8009681"/>
                      <a:gd name="connsiteY4" fmla="*/ 5304285 h 5861989"/>
                      <a:gd name="connsiteX5" fmla="*/ 2931320 w 8009681"/>
                      <a:gd name="connsiteY5" fmla="*/ 5068177 h 5861989"/>
                      <a:gd name="connsiteX6" fmla="*/ 5344793 w 8009681"/>
                      <a:gd name="connsiteY6" fmla="*/ 4715508 h 5861989"/>
                      <a:gd name="connsiteX7" fmla="*/ 5295289 w 8009681"/>
                      <a:gd name="connsiteY7" fmla="*/ 4974548 h 5861989"/>
                      <a:gd name="connsiteX8" fmla="*/ 6327833 w 8009681"/>
                      <a:gd name="connsiteY8" fmla="*/ 3114724 h 5861989"/>
                      <a:gd name="connsiteX9" fmla="*/ 6930598 w 8009681"/>
                      <a:gd name="connsiteY9" fmla="*/ 4083038 h 5861989"/>
                      <a:gd name="connsiteX10" fmla="*/ 7749737 w 8009681"/>
                      <a:gd name="connsiteY10" fmla="*/ 2083448 h 5861989"/>
                      <a:gd name="connsiteX11" fmla="*/ 7481264 w 8009681"/>
                      <a:gd name="connsiteY11" fmla="*/ 2446566 h 5861989"/>
                      <a:gd name="connsiteX12" fmla="*/ 7105625 w 8009681"/>
                      <a:gd name="connsiteY12" fmla="*/ 736276 h 5861989"/>
                      <a:gd name="connsiteX13" fmla="*/ 7119716 w 8009681"/>
                      <a:gd name="connsiteY13" fmla="*/ 907794 h 5861989"/>
                      <a:gd name="connsiteX14" fmla="*/ 5391331 w 8009681"/>
                      <a:gd name="connsiteY14" fmla="*/ 536263 h 5861989"/>
                      <a:gd name="connsiteX15" fmla="*/ 5528904 w 8009681"/>
                      <a:gd name="connsiteY15" fmla="*/ 317524 h 5861989"/>
                      <a:gd name="connsiteX16" fmla="*/ 4105146 w 8009681"/>
                      <a:gd name="connsiteY16" fmla="*/ 640476 h 5861989"/>
                      <a:gd name="connsiteX17" fmla="*/ 4171708 w 8009681"/>
                      <a:gd name="connsiteY17" fmla="*/ 451861 h 5861989"/>
                      <a:gd name="connsiteX18" fmla="*/ 2595729 w 8009681"/>
                      <a:gd name="connsiteY18" fmla="*/ 704524 h 5861989"/>
                      <a:gd name="connsiteX19" fmla="*/ 2836762 w 8009681"/>
                      <a:gd name="connsiteY19" fmla="*/ 887440 h 5861989"/>
                      <a:gd name="connsiteX20" fmla="*/ 765184 w 8009681"/>
                      <a:gd name="connsiteY20" fmla="*/ 2142475 h 5861989"/>
                      <a:gd name="connsiteX21" fmla="*/ 723096 w 8009681"/>
                      <a:gd name="connsiteY21" fmla="*/ 1949925 h 58619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8009681" h="5861989" extrusionOk="0">
                        <a:moveTo>
                          <a:pt x="723096" y="1949925"/>
                        </a:moveTo>
                        <a:cubicBezTo>
                          <a:pt x="604767" y="1539792"/>
                          <a:pt x="775728" y="1215894"/>
                          <a:pt x="1042556" y="937239"/>
                        </a:cubicBezTo>
                        <a:cubicBezTo>
                          <a:pt x="1597160" y="538354"/>
                          <a:pt x="1941471" y="414062"/>
                          <a:pt x="2596657" y="705881"/>
                        </a:cubicBezTo>
                        <a:cubicBezTo>
                          <a:pt x="2870795" y="158552"/>
                          <a:pt x="3682593" y="56305"/>
                          <a:pt x="4163550" y="465702"/>
                        </a:cubicBezTo>
                        <a:cubicBezTo>
                          <a:pt x="4253687" y="212665"/>
                          <a:pt x="4579401" y="97175"/>
                          <a:pt x="4774103" y="27138"/>
                        </a:cubicBezTo>
                        <a:cubicBezTo>
                          <a:pt x="5089677" y="-10805"/>
                          <a:pt x="5360764" y="89931"/>
                          <a:pt x="5531315" y="336657"/>
                        </a:cubicBezTo>
                        <a:cubicBezTo>
                          <a:pt x="5692269" y="21639"/>
                          <a:pt x="6125625" y="18333"/>
                          <a:pt x="6575169" y="93628"/>
                        </a:cubicBezTo>
                        <a:cubicBezTo>
                          <a:pt x="6847914" y="170139"/>
                          <a:pt x="7023768" y="499365"/>
                          <a:pt x="7104512" y="756630"/>
                        </a:cubicBezTo>
                        <a:cubicBezTo>
                          <a:pt x="7432265" y="847869"/>
                          <a:pt x="7687642" y="1087114"/>
                          <a:pt x="7783852" y="1400092"/>
                        </a:cubicBezTo>
                        <a:cubicBezTo>
                          <a:pt x="7807827" y="1620273"/>
                          <a:pt x="7873233" y="1896964"/>
                          <a:pt x="7753445" y="2097832"/>
                        </a:cubicBezTo>
                        <a:cubicBezTo>
                          <a:pt x="8016861" y="2445056"/>
                          <a:pt x="8071369" y="2818368"/>
                          <a:pt x="7975565" y="3164659"/>
                        </a:cubicBezTo>
                        <a:cubicBezTo>
                          <a:pt x="7927000" y="3774042"/>
                          <a:pt x="7506151" y="4107493"/>
                          <a:pt x="6935048" y="4098507"/>
                        </a:cubicBezTo>
                        <a:cubicBezTo>
                          <a:pt x="6962784" y="4379732"/>
                          <a:pt x="6810935" y="4631067"/>
                          <a:pt x="6562561" y="4898695"/>
                        </a:cubicBezTo>
                        <a:cubicBezTo>
                          <a:pt x="6173570" y="5209322"/>
                          <a:pt x="5668083" y="5226029"/>
                          <a:pt x="5294362" y="4995581"/>
                        </a:cubicBezTo>
                        <a:cubicBezTo>
                          <a:pt x="5087930" y="5415205"/>
                          <a:pt x="4797329" y="5698558"/>
                          <a:pt x="4388081" y="5849233"/>
                        </a:cubicBezTo>
                        <a:cubicBezTo>
                          <a:pt x="3881810" y="5927481"/>
                          <a:pt x="3228408" y="5832482"/>
                          <a:pt x="3055544" y="5328168"/>
                        </a:cubicBezTo>
                        <a:cubicBezTo>
                          <a:pt x="2261822" y="5931155"/>
                          <a:pt x="1614463" y="5612594"/>
                          <a:pt x="1076115" y="4813344"/>
                        </a:cubicBezTo>
                        <a:cubicBezTo>
                          <a:pt x="683737" y="4869118"/>
                          <a:pt x="354950" y="4593828"/>
                          <a:pt x="205804" y="4240443"/>
                        </a:cubicBezTo>
                        <a:cubicBezTo>
                          <a:pt x="121971" y="3974330"/>
                          <a:pt x="121409" y="3678197"/>
                          <a:pt x="391769" y="3467122"/>
                        </a:cubicBezTo>
                        <a:cubicBezTo>
                          <a:pt x="123802" y="3322584"/>
                          <a:pt x="-50928" y="2999036"/>
                          <a:pt x="-928" y="2673718"/>
                        </a:cubicBezTo>
                        <a:cubicBezTo>
                          <a:pt x="54634" y="2240855"/>
                          <a:pt x="309770" y="2005223"/>
                          <a:pt x="716236" y="1968515"/>
                        </a:cubicBezTo>
                        <a:cubicBezTo>
                          <a:pt x="719475" y="1963147"/>
                          <a:pt x="720603" y="1956975"/>
                          <a:pt x="723096" y="1949925"/>
                        </a:cubicBezTo>
                        <a:close/>
                      </a:path>
                      <a:path w="8009681" h="5861989" fill="none" extrusionOk="0">
                        <a:moveTo>
                          <a:pt x="870125" y="3552066"/>
                        </a:moveTo>
                        <a:cubicBezTo>
                          <a:pt x="698930" y="3579463"/>
                          <a:pt x="521497" y="3499467"/>
                          <a:pt x="400484" y="3443918"/>
                        </a:cubicBezTo>
                        <a:moveTo>
                          <a:pt x="1284515" y="4735591"/>
                        </a:moveTo>
                        <a:cubicBezTo>
                          <a:pt x="1235956" y="4767188"/>
                          <a:pt x="1149279" y="4773785"/>
                          <a:pt x="1079082" y="4787291"/>
                        </a:cubicBezTo>
                        <a:moveTo>
                          <a:pt x="3055174" y="5304285"/>
                        </a:moveTo>
                        <a:cubicBezTo>
                          <a:pt x="3015914" y="5236650"/>
                          <a:pt x="2948852" y="5154441"/>
                          <a:pt x="2931320" y="5068177"/>
                        </a:cubicBezTo>
                        <a:moveTo>
                          <a:pt x="5344793" y="4715508"/>
                        </a:moveTo>
                        <a:cubicBezTo>
                          <a:pt x="5336398" y="4806932"/>
                          <a:pt x="5320153" y="4887873"/>
                          <a:pt x="5295289" y="4974548"/>
                        </a:cubicBezTo>
                        <a:moveTo>
                          <a:pt x="6327833" y="3114724"/>
                        </a:moveTo>
                        <a:cubicBezTo>
                          <a:pt x="6763628" y="3246676"/>
                          <a:pt x="6970155" y="3608731"/>
                          <a:pt x="6930598" y="4083038"/>
                        </a:cubicBezTo>
                        <a:moveTo>
                          <a:pt x="7749737" y="2083448"/>
                        </a:moveTo>
                        <a:cubicBezTo>
                          <a:pt x="7647871" y="2207533"/>
                          <a:pt x="7605552" y="2340060"/>
                          <a:pt x="7481264" y="2446566"/>
                        </a:cubicBezTo>
                        <a:moveTo>
                          <a:pt x="7105625" y="736276"/>
                        </a:moveTo>
                        <a:cubicBezTo>
                          <a:pt x="7103628" y="799699"/>
                          <a:pt x="7123338" y="857562"/>
                          <a:pt x="7119716" y="907794"/>
                        </a:cubicBezTo>
                        <a:moveTo>
                          <a:pt x="5391331" y="536263"/>
                        </a:moveTo>
                        <a:cubicBezTo>
                          <a:pt x="5433424" y="455754"/>
                          <a:pt x="5466951" y="404386"/>
                          <a:pt x="5528904" y="317524"/>
                        </a:cubicBezTo>
                        <a:moveTo>
                          <a:pt x="4105146" y="640476"/>
                        </a:moveTo>
                        <a:cubicBezTo>
                          <a:pt x="4125986" y="576953"/>
                          <a:pt x="4138027" y="499216"/>
                          <a:pt x="4171708" y="451861"/>
                        </a:cubicBezTo>
                        <a:moveTo>
                          <a:pt x="2595729" y="704524"/>
                        </a:moveTo>
                        <a:cubicBezTo>
                          <a:pt x="2712329" y="756470"/>
                          <a:pt x="2766877" y="819911"/>
                          <a:pt x="2836762" y="887440"/>
                        </a:cubicBezTo>
                        <a:moveTo>
                          <a:pt x="765184" y="2142475"/>
                        </a:moveTo>
                        <a:cubicBezTo>
                          <a:pt x="757762" y="2090693"/>
                          <a:pt x="735614" y="2024040"/>
                          <a:pt x="723096" y="194992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0949B-1054-BA44-B588-A305A26427C5}"/>
              </a:ext>
            </a:extLst>
          </p:cNvPr>
          <p:cNvSpPr txBox="1"/>
          <p:nvPr/>
        </p:nvSpPr>
        <p:spPr>
          <a:xfrm>
            <a:off x="857973" y="2247166"/>
            <a:ext cx="20747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Public Internet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EAC17-EF35-2949-A7C1-1ED171B463A1}"/>
              </a:ext>
            </a:extLst>
          </p:cNvPr>
          <p:cNvSpPr/>
          <p:nvPr/>
        </p:nvSpPr>
        <p:spPr>
          <a:xfrm>
            <a:off x="894143" y="2861116"/>
            <a:ext cx="1059083" cy="833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WhatsApp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back-end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3AD7C-CB57-8C4C-B53F-930BC56AE475}"/>
              </a:ext>
            </a:extLst>
          </p:cNvPr>
          <p:cNvSpPr/>
          <p:nvPr/>
        </p:nvSpPr>
        <p:spPr>
          <a:xfrm>
            <a:off x="3114310" y="2037868"/>
            <a:ext cx="1294919" cy="833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Apple Push Notification service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(APNs)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A77B6BB-53A6-9D44-A969-DE21DD13F198}"/>
              </a:ext>
            </a:extLst>
          </p:cNvPr>
          <p:cNvSpPr/>
          <p:nvPr/>
        </p:nvSpPr>
        <p:spPr>
          <a:xfrm>
            <a:off x="4001945" y="2871245"/>
            <a:ext cx="2291788" cy="1871214"/>
          </a:xfrm>
          <a:custGeom>
            <a:avLst/>
            <a:gdLst>
              <a:gd name="connsiteX0" fmla="*/ 3064071 w 3064071"/>
              <a:gd name="connsiteY0" fmla="*/ 2488557 h 2494952"/>
              <a:gd name="connsiteX1" fmla="*/ 1212121 w 3064071"/>
              <a:gd name="connsiteY1" fmla="*/ 2106592 h 2494952"/>
              <a:gd name="connsiteX2" fmla="*/ 8354 w 3064071"/>
              <a:gd name="connsiteY2" fmla="*/ 0 h 2494952"/>
              <a:gd name="connsiteX0" fmla="*/ 3055717 w 3055717"/>
              <a:gd name="connsiteY0" fmla="*/ 2488557 h 2494952"/>
              <a:gd name="connsiteX1" fmla="*/ 1203767 w 3055717"/>
              <a:gd name="connsiteY1" fmla="*/ 2106592 h 2494952"/>
              <a:gd name="connsiteX2" fmla="*/ 0 w 3055717"/>
              <a:gd name="connsiteY2" fmla="*/ 0 h 249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717" h="2494952">
                <a:moveTo>
                  <a:pt x="3055717" y="2488557"/>
                </a:moveTo>
                <a:cubicBezTo>
                  <a:pt x="2384385" y="2504954"/>
                  <a:pt x="1713053" y="2521352"/>
                  <a:pt x="1203767" y="2106592"/>
                </a:cubicBezTo>
                <a:cubicBezTo>
                  <a:pt x="694481" y="1691832"/>
                  <a:pt x="272005" y="790937"/>
                  <a:pt x="0" y="0"/>
                </a:cubicBezTo>
              </a:path>
            </a:pathLst>
          </a:custGeom>
          <a:ln w="28575">
            <a:solidFill>
              <a:srgbClr val="0000FF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0E750F-6493-2947-A3CB-FF5F68FC36F1}"/>
              </a:ext>
            </a:extLst>
          </p:cNvPr>
          <p:cNvSpPr txBox="1"/>
          <p:nvPr/>
        </p:nvSpPr>
        <p:spPr>
          <a:xfrm>
            <a:off x="5196972" y="4686699"/>
            <a:ext cx="110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Register…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76E08C65-F7B6-8346-BE77-BA1C6B353C64}"/>
              </a:ext>
            </a:extLst>
          </p:cNvPr>
          <p:cNvSpPr/>
          <p:nvPr/>
        </p:nvSpPr>
        <p:spPr>
          <a:xfrm>
            <a:off x="4284231" y="2354073"/>
            <a:ext cx="1185430" cy="10705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Notifications Queued for delivery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5CC08CEE-1083-D14D-A37B-A83E21ACC52E}"/>
              </a:ext>
            </a:extLst>
          </p:cNvPr>
          <p:cNvSpPr/>
          <p:nvPr/>
        </p:nvSpPr>
        <p:spPr>
          <a:xfrm>
            <a:off x="357214" y="3466201"/>
            <a:ext cx="785786" cy="41549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User DB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E4BCD6-BE95-D349-A452-60289A0014A9}"/>
              </a:ext>
            </a:extLst>
          </p:cNvPr>
          <p:cNvCxnSpPr/>
          <p:nvPr/>
        </p:nvCxnSpPr>
        <p:spPr>
          <a:xfrm flipV="1">
            <a:off x="1961907" y="2619496"/>
            <a:ext cx="1154575" cy="52954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 11">
            <a:extLst>
              <a:ext uri="{FF2B5EF4-FFF2-40B4-BE49-F238E27FC236}">
                <a16:creationId xmlns:a16="http://schemas.microsoft.com/office/drawing/2014/main" id="{5AD5A635-7A48-9783-46C7-53D1A065133A}"/>
              </a:ext>
            </a:extLst>
          </p:cNvPr>
          <p:cNvSpPr/>
          <p:nvPr/>
        </p:nvSpPr>
        <p:spPr>
          <a:xfrm>
            <a:off x="3520775" y="2885882"/>
            <a:ext cx="2767714" cy="2422166"/>
          </a:xfrm>
          <a:custGeom>
            <a:avLst/>
            <a:gdLst>
              <a:gd name="connsiteX0" fmla="*/ 3064071 w 3064071"/>
              <a:gd name="connsiteY0" fmla="*/ 2488557 h 2494952"/>
              <a:gd name="connsiteX1" fmla="*/ 1212121 w 3064071"/>
              <a:gd name="connsiteY1" fmla="*/ 2106592 h 2494952"/>
              <a:gd name="connsiteX2" fmla="*/ 8354 w 3064071"/>
              <a:gd name="connsiteY2" fmla="*/ 0 h 2494952"/>
              <a:gd name="connsiteX0" fmla="*/ 3055717 w 3055717"/>
              <a:gd name="connsiteY0" fmla="*/ 2488557 h 2494952"/>
              <a:gd name="connsiteX1" fmla="*/ 1203767 w 3055717"/>
              <a:gd name="connsiteY1" fmla="*/ 2106592 h 2494952"/>
              <a:gd name="connsiteX2" fmla="*/ 0 w 3055717"/>
              <a:gd name="connsiteY2" fmla="*/ 0 h 249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717" h="2494952">
                <a:moveTo>
                  <a:pt x="3055717" y="2488557"/>
                </a:moveTo>
                <a:cubicBezTo>
                  <a:pt x="2384385" y="2504954"/>
                  <a:pt x="1713053" y="2521352"/>
                  <a:pt x="1203767" y="2106592"/>
                </a:cubicBezTo>
                <a:cubicBezTo>
                  <a:pt x="694481" y="1691832"/>
                  <a:pt x="272005" y="790937"/>
                  <a:pt x="0" y="0"/>
                </a:cubicBezTo>
              </a:path>
            </a:pathLst>
          </a:cu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A104BE-6792-097F-32DA-73F23E54B7FF}"/>
              </a:ext>
            </a:extLst>
          </p:cNvPr>
          <p:cNvSpPr txBox="1"/>
          <p:nvPr/>
        </p:nvSpPr>
        <p:spPr>
          <a:xfrm>
            <a:off x="4517823" y="5240433"/>
            <a:ext cx="1375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Notifications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074D28-04DD-8E65-BC7F-772233881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870" y="3908385"/>
            <a:ext cx="1416533" cy="1062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D48F4627-37A7-EE0F-0CF5-6E11DDF187C5}"/>
              </a:ext>
            </a:extLst>
          </p:cNvPr>
          <p:cNvSpPr txBox="1">
            <a:spLocks/>
          </p:cNvSpPr>
          <p:nvPr/>
        </p:nvSpPr>
        <p:spPr>
          <a:xfrm>
            <a:off x="8489804" y="6322631"/>
            <a:ext cx="45719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AA95848-5D0D-0D8B-0810-CF17A0C5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04" y="154984"/>
            <a:ext cx="8729420" cy="757813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Push Notification Service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37AE94A-C8E5-5542-A813-DAC5EC38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959" y="517633"/>
            <a:ext cx="2796931" cy="28770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Key points: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Client OS registers one connection for all apps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App servers send notifications to device through Apple (iOS) or Google (Android) notification service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Completely asynchronous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F6122E-DAA7-7D03-A8C0-FA3DEFABA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18" y="4742459"/>
            <a:ext cx="1059083" cy="18828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FCF8FDB-CF16-0A55-C064-7A0F605A4F23}"/>
                  </a:ext>
                </a:extLst>
              </p14:cNvPr>
              <p14:cNvContentPartPr/>
              <p14:nvPr/>
            </p14:nvContentPartPr>
            <p14:xfrm>
              <a:off x="515160" y="3933360"/>
              <a:ext cx="266040" cy="801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FCF8FDB-CF16-0A55-C064-7A0F605A4F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800" y="3924000"/>
                <a:ext cx="284760" cy="82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1279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6" grpId="0" animBg="1"/>
      <p:bldP spid="12" grpId="0" animBg="1"/>
      <p:bldP spid="13" grpId="0"/>
      <p:bldP spid="14" grpId="0" animBg="1"/>
      <p:bldP spid="16" grpId="0" animBg="1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142" y="6388695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68275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dirty="0">
                <a:solidFill>
                  <a:srgbClr val="0000FF"/>
                </a:solidFill>
                <a:latin typeface="Calibri"/>
              </a:rPr>
              <a:t>Think about the scale…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DD26CA-A822-BBFA-6F1E-0000403E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848598" cy="1905000"/>
          </a:xfrm>
        </p:spPr>
        <p:txBody>
          <a:bodyPr/>
          <a:lstStyle/>
          <a:p>
            <a:r>
              <a:rPr lang="en-US" sz="2400" dirty="0"/>
              <a:t>Thousands of producers</a:t>
            </a:r>
          </a:p>
          <a:p>
            <a:r>
              <a:rPr lang="en-US" sz="2400" dirty="0"/>
              <a:t>Producing billions of notifications</a:t>
            </a:r>
          </a:p>
          <a:p>
            <a:r>
              <a:rPr lang="en-US" sz="2400" dirty="0"/>
              <a:t>Delivered to billions of consumers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4FBF9522-3301-4747-CB33-9734C4D10B4F}"/>
              </a:ext>
            </a:extLst>
          </p:cNvPr>
          <p:cNvSpPr/>
          <p:nvPr/>
        </p:nvSpPr>
        <p:spPr>
          <a:xfrm>
            <a:off x="762000" y="2438400"/>
            <a:ext cx="5981218" cy="4065215"/>
          </a:xfrm>
          <a:prstGeom prst="cloud">
            <a:avLst/>
          </a:prstGeom>
          <a:solidFill>
            <a:srgbClr val="00B0F0"/>
          </a:solidFill>
          <a:ln w="190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723096 w 8009681"/>
                      <a:gd name="connsiteY0" fmla="*/ 1949925 h 5861989"/>
                      <a:gd name="connsiteX1" fmla="*/ 1042556 w 8009681"/>
                      <a:gd name="connsiteY1" fmla="*/ 937239 h 5861989"/>
                      <a:gd name="connsiteX2" fmla="*/ 2596657 w 8009681"/>
                      <a:gd name="connsiteY2" fmla="*/ 705881 h 5861989"/>
                      <a:gd name="connsiteX3" fmla="*/ 4163550 w 8009681"/>
                      <a:gd name="connsiteY3" fmla="*/ 465702 h 5861989"/>
                      <a:gd name="connsiteX4" fmla="*/ 4774103 w 8009681"/>
                      <a:gd name="connsiteY4" fmla="*/ 27138 h 5861989"/>
                      <a:gd name="connsiteX5" fmla="*/ 5531315 w 8009681"/>
                      <a:gd name="connsiteY5" fmla="*/ 336657 h 5861989"/>
                      <a:gd name="connsiteX6" fmla="*/ 6575169 w 8009681"/>
                      <a:gd name="connsiteY6" fmla="*/ 93628 h 5861989"/>
                      <a:gd name="connsiteX7" fmla="*/ 7104512 w 8009681"/>
                      <a:gd name="connsiteY7" fmla="*/ 756630 h 5861989"/>
                      <a:gd name="connsiteX8" fmla="*/ 7783852 w 8009681"/>
                      <a:gd name="connsiteY8" fmla="*/ 1400092 h 5861989"/>
                      <a:gd name="connsiteX9" fmla="*/ 7753445 w 8009681"/>
                      <a:gd name="connsiteY9" fmla="*/ 2097832 h 5861989"/>
                      <a:gd name="connsiteX10" fmla="*/ 7975565 w 8009681"/>
                      <a:gd name="connsiteY10" fmla="*/ 3164659 h 5861989"/>
                      <a:gd name="connsiteX11" fmla="*/ 6935048 w 8009681"/>
                      <a:gd name="connsiteY11" fmla="*/ 4098507 h 5861989"/>
                      <a:gd name="connsiteX12" fmla="*/ 6562561 w 8009681"/>
                      <a:gd name="connsiteY12" fmla="*/ 4898695 h 5861989"/>
                      <a:gd name="connsiteX13" fmla="*/ 5294362 w 8009681"/>
                      <a:gd name="connsiteY13" fmla="*/ 4995581 h 5861989"/>
                      <a:gd name="connsiteX14" fmla="*/ 4388081 w 8009681"/>
                      <a:gd name="connsiteY14" fmla="*/ 5849233 h 5861989"/>
                      <a:gd name="connsiteX15" fmla="*/ 3055544 w 8009681"/>
                      <a:gd name="connsiteY15" fmla="*/ 5328168 h 5861989"/>
                      <a:gd name="connsiteX16" fmla="*/ 1076115 w 8009681"/>
                      <a:gd name="connsiteY16" fmla="*/ 4813344 h 5861989"/>
                      <a:gd name="connsiteX17" fmla="*/ 205804 w 8009681"/>
                      <a:gd name="connsiteY17" fmla="*/ 4240443 h 5861989"/>
                      <a:gd name="connsiteX18" fmla="*/ 391769 w 8009681"/>
                      <a:gd name="connsiteY18" fmla="*/ 3467122 h 5861989"/>
                      <a:gd name="connsiteX19" fmla="*/ -928 w 8009681"/>
                      <a:gd name="connsiteY19" fmla="*/ 2673718 h 5861989"/>
                      <a:gd name="connsiteX20" fmla="*/ 716236 w 8009681"/>
                      <a:gd name="connsiteY20" fmla="*/ 1968515 h 5861989"/>
                      <a:gd name="connsiteX21" fmla="*/ 723096 w 8009681"/>
                      <a:gd name="connsiteY21" fmla="*/ 1949925 h 5861989"/>
                      <a:gd name="connsiteX0" fmla="*/ 870125 w 8009681"/>
                      <a:gd name="connsiteY0" fmla="*/ 3552066 h 5861989"/>
                      <a:gd name="connsiteX1" fmla="*/ 400484 w 8009681"/>
                      <a:gd name="connsiteY1" fmla="*/ 3443918 h 5861989"/>
                      <a:gd name="connsiteX2" fmla="*/ 1284515 w 8009681"/>
                      <a:gd name="connsiteY2" fmla="*/ 4735591 h 5861989"/>
                      <a:gd name="connsiteX3" fmla="*/ 1079082 w 8009681"/>
                      <a:gd name="connsiteY3" fmla="*/ 4787291 h 5861989"/>
                      <a:gd name="connsiteX4" fmla="*/ 3055174 w 8009681"/>
                      <a:gd name="connsiteY4" fmla="*/ 5304285 h 5861989"/>
                      <a:gd name="connsiteX5" fmla="*/ 2931320 w 8009681"/>
                      <a:gd name="connsiteY5" fmla="*/ 5068177 h 5861989"/>
                      <a:gd name="connsiteX6" fmla="*/ 5344793 w 8009681"/>
                      <a:gd name="connsiteY6" fmla="*/ 4715508 h 5861989"/>
                      <a:gd name="connsiteX7" fmla="*/ 5295289 w 8009681"/>
                      <a:gd name="connsiteY7" fmla="*/ 4974548 h 5861989"/>
                      <a:gd name="connsiteX8" fmla="*/ 6327833 w 8009681"/>
                      <a:gd name="connsiteY8" fmla="*/ 3114724 h 5861989"/>
                      <a:gd name="connsiteX9" fmla="*/ 6930598 w 8009681"/>
                      <a:gd name="connsiteY9" fmla="*/ 4083038 h 5861989"/>
                      <a:gd name="connsiteX10" fmla="*/ 7749737 w 8009681"/>
                      <a:gd name="connsiteY10" fmla="*/ 2083448 h 5861989"/>
                      <a:gd name="connsiteX11" fmla="*/ 7481264 w 8009681"/>
                      <a:gd name="connsiteY11" fmla="*/ 2446566 h 5861989"/>
                      <a:gd name="connsiteX12" fmla="*/ 7105625 w 8009681"/>
                      <a:gd name="connsiteY12" fmla="*/ 736276 h 5861989"/>
                      <a:gd name="connsiteX13" fmla="*/ 7119716 w 8009681"/>
                      <a:gd name="connsiteY13" fmla="*/ 907794 h 5861989"/>
                      <a:gd name="connsiteX14" fmla="*/ 5391331 w 8009681"/>
                      <a:gd name="connsiteY14" fmla="*/ 536263 h 5861989"/>
                      <a:gd name="connsiteX15" fmla="*/ 5528904 w 8009681"/>
                      <a:gd name="connsiteY15" fmla="*/ 317524 h 5861989"/>
                      <a:gd name="connsiteX16" fmla="*/ 4105146 w 8009681"/>
                      <a:gd name="connsiteY16" fmla="*/ 640476 h 5861989"/>
                      <a:gd name="connsiteX17" fmla="*/ 4171708 w 8009681"/>
                      <a:gd name="connsiteY17" fmla="*/ 451861 h 5861989"/>
                      <a:gd name="connsiteX18" fmla="*/ 2595729 w 8009681"/>
                      <a:gd name="connsiteY18" fmla="*/ 704524 h 5861989"/>
                      <a:gd name="connsiteX19" fmla="*/ 2836762 w 8009681"/>
                      <a:gd name="connsiteY19" fmla="*/ 887440 h 5861989"/>
                      <a:gd name="connsiteX20" fmla="*/ 765184 w 8009681"/>
                      <a:gd name="connsiteY20" fmla="*/ 2142475 h 5861989"/>
                      <a:gd name="connsiteX21" fmla="*/ 723096 w 8009681"/>
                      <a:gd name="connsiteY21" fmla="*/ 1949925 h 58619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8009681" h="5861989" extrusionOk="0">
                        <a:moveTo>
                          <a:pt x="723096" y="1949925"/>
                        </a:moveTo>
                        <a:cubicBezTo>
                          <a:pt x="604767" y="1539792"/>
                          <a:pt x="775728" y="1215894"/>
                          <a:pt x="1042556" y="937239"/>
                        </a:cubicBezTo>
                        <a:cubicBezTo>
                          <a:pt x="1597160" y="538354"/>
                          <a:pt x="1941471" y="414062"/>
                          <a:pt x="2596657" y="705881"/>
                        </a:cubicBezTo>
                        <a:cubicBezTo>
                          <a:pt x="2870795" y="158552"/>
                          <a:pt x="3682593" y="56305"/>
                          <a:pt x="4163550" y="465702"/>
                        </a:cubicBezTo>
                        <a:cubicBezTo>
                          <a:pt x="4253687" y="212665"/>
                          <a:pt x="4579401" y="97175"/>
                          <a:pt x="4774103" y="27138"/>
                        </a:cubicBezTo>
                        <a:cubicBezTo>
                          <a:pt x="5089677" y="-10805"/>
                          <a:pt x="5360764" y="89931"/>
                          <a:pt x="5531315" y="336657"/>
                        </a:cubicBezTo>
                        <a:cubicBezTo>
                          <a:pt x="5692269" y="21639"/>
                          <a:pt x="6125625" y="18333"/>
                          <a:pt x="6575169" y="93628"/>
                        </a:cubicBezTo>
                        <a:cubicBezTo>
                          <a:pt x="6847914" y="170139"/>
                          <a:pt x="7023768" y="499365"/>
                          <a:pt x="7104512" y="756630"/>
                        </a:cubicBezTo>
                        <a:cubicBezTo>
                          <a:pt x="7432265" y="847869"/>
                          <a:pt x="7687642" y="1087114"/>
                          <a:pt x="7783852" y="1400092"/>
                        </a:cubicBezTo>
                        <a:cubicBezTo>
                          <a:pt x="7807827" y="1620273"/>
                          <a:pt x="7873233" y="1896964"/>
                          <a:pt x="7753445" y="2097832"/>
                        </a:cubicBezTo>
                        <a:cubicBezTo>
                          <a:pt x="8016861" y="2445056"/>
                          <a:pt x="8071369" y="2818368"/>
                          <a:pt x="7975565" y="3164659"/>
                        </a:cubicBezTo>
                        <a:cubicBezTo>
                          <a:pt x="7927000" y="3774042"/>
                          <a:pt x="7506151" y="4107493"/>
                          <a:pt x="6935048" y="4098507"/>
                        </a:cubicBezTo>
                        <a:cubicBezTo>
                          <a:pt x="6962784" y="4379732"/>
                          <a:pt x="6810935" y="4631067"/>
                          <a:pt x="6562561" y="4898695"/>
                        </a:cubicBezTo>
                        <a:cubicBezTo>
                          <a:pt x="6173570" y="5209322"/>
                          <a:pt x="5668083" y="5226029"/>
                          <a:pt x="5294362" y="4995581"/>
                        </a:cubicBezTo>
                        <a:cubicBezTo>
                          <a:pt x="5087930" y="5415205"/>
                          <a:pt x="4797329" y="5698558"/>
                          <a:pt x="4388081" y="5849233"/>
                        </a:cubicBezTo>
                        <a:cubicBezTo>
                          <a:pt x="3881810" y="5927481"/>
                          <a:pt x="3228408" y="5832482"/>
                          <a:pt x="3055544" y="5328168"/>
                        </a:cubicBezTo>
                        <a:cubicBezTo>
                          <a:pt x="2261822" y="5931155"/>
                          <a:pt x="1614463" y="5612594"/>
                          <a:pt x="1076115" y="4813344"/>
                        </a:cubicBezTo>
                        <a:cubicBezTo>
                          <a:pt x="683737" y="4869118"/>
                          <a:pt x="354950" y="4593828"/>
                          <a:pt x="205804" y="4240443"/>
                        </a:cubicBezTo>
                        <a:cubicBezTo>
                          <a:pt x="121971" y="3974330"/>
                          <a:pt x="121409" y="3678197"/>
                          <a:pt x="391769" y="3467122"/>
                        </a:cubicBezTo>
                        <a:cubicBezTo>
                          <a:pt x="123802" y="3322584"/>
                          <a:pt x="-50928" y="2999036"/>
                          <a:pt x="-928" y="2673718"/>
                        </a:cubicBezTo>
                        <a:cubicBezTo>
                          <a:pt x="54634" y="2240855"/>
                          <a:pt x="309770" y="2005223"/>
                          <a:pt x="716236" y="1968515"/>
                        </a:cubicBezTo>
                        <a:cubicBezTo>
                          <a:pt x="719475" y="1963147"/>
                          <a:pt x="720603" y="1956975"/>
                          <a:pt x="723096" y="1949925"/>
                        </a:cubicBezTo>
                        <a:close/>
                      </a:path>
                      <a:path w="8009681" h="5861989" fill="none" extrusionOk="0">
                        <a:moveTo>
                          <a:pt x="870125" y="3552066"/>
                        </a:moveTo>
                        <a:cubicBezTo>
                          <a:pt x="698930" y="3579463"/>
                          <a:pt x="521497" y="3499467"/>
                          <a:pt x="400484" y="3443918"/>
                        </a:cubicBezTo>
                        <a:moveTo>
                          <a:pt x="1284515" y="4735591"/>
                        </a:moveTo>
                        <a:cubicBezTo>
                          <a:pt x="1235956" y="4767188"/>
                          <a:pt x="1149279" y="4773785"/>
                          <a:pt x="1079082" y="4787291"/>
                        </a:cubicBezTo>
                        <a:moveTo>
                          <a:pt x="3055174" y="5304285"/>
                        </a:moveTo>
                        <a:cubicBezTo>
                          <a:pt x="3015914" y="5236650"/>
                          <a:pt x="2948852" y="5154441"/>
                          <a:pt x="2931320" y="5068177"/>
                        </a:cubicBezTo>
                        <a:moveTo>
                          <a:pt x="5344793" y="4715508"/>
                        </a:moveTo>
                        <a:cubicBezTo>
                          <a:pt x="5336398" y="4806932"/>
                          <a:pt x="5320153" y="4887873"/>
                          <a:pt x="5295289" y="4974548"/>
                        </a:cubicBezTo>
                        <a:moveTo>
                          <a:pt x="6327833" y="3114724"/>
                        </a:moveTo>
                        <a:cubicBezTo>
                          <a:pt x="6763628" y="3246676"/>
                          <a:pt x="6970155" y="3608731"/>
                          <a:pt x="6930598" y="4083038"/>
                        </a:cubicBezTo>
                        <a:moveTo>
                          <a:pt x="7749737" y="2083448"/>
                        </a:moveTo>
                        <a:cubicBezTo>
                          <a:pt x="7647871" y="2207533"/>
                          <a:pt x="7605552" y="2340060"/>
                          <a:pt x="7481264" y="2446566"/>
                        </a:cubicBezTo>
                        <a:moveTo>
                          <a:pt x="7105625" y="736276"/>
                        </a:moveTo>
                        <a:cubicBezTo>
                          <a:pt x="7103628" y="799699"/>
                          <a:pt x="7123338" y="857562"/>
                          <a:pt x="7119716" y="907794"/>
                        </a:cubicBezTo>
                        <a:moveTo>
                          <a:pt x="5391331" y="536263"/>
                        </a:moveTo>
                        <a:cubicBezTo>
                          <a:pt x="5433424" y="455754"/>
                          <a:pt x="5466951" y="404386"/>
                          <a:pt x="5528904" y="317524"/>
                        </a:cubicBezTo>
                        <a:moveTo>
                          <a:pt x="4105146" y="640476"/>
                        </a:moveTo>
                        <a:cubicBezTo>
                          <a:pt x="4125986" y="576953"/>
                          <a:pt x="4138027" y="499216"/>
                          <a:pt x="4171708" y="451861"/>
                        </a:cubicBezTo>
                        <a:moveTo>
                          <a:pt x="2595729" y="704524"/>
                        </a:moveTo>
                        <a:cubicBezTo>
                          <a:pt x="2712329" y="756470"/>
                          <a:pt x="2766877" y="819911"/>
                          <a:pt x="2836762" y="887440"/>
                        </a:cubicBezTo>
                        <a:moveTo>
                          <a:pt x="765184" y="2142475"/>
                        </a:moveTo>
                        <a:cubicBezTo>
                          <a:pt x="757762" y="2090693"/>
                          <a:pt x="735614" y="2024040"/>
                          <a:pt x="723096" y="194992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FFFFFF"/>
              </a:solidFill>
              <a:latin typeface="Garamond" panose="02020404030301010803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84A702-8E64-A51F-AD2B-C542FD14FE6A}"/>
              </a:ext>
            </a:extLst>
          </p:cNvPr>
          <p:cNvSpPr/>
          <p:nvPr/>
        </p:nvSpPr>
        <p:spPr>
          <a:xfrm>
            <a:off x="3971803" y="2840228"/>
            <a:ext cx="1294919" cy="833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b="1" dirty="0">
                <a:solidFill>
                  <a:srgbClr val="000000"/>
                </a:solidFill>
                <a:latin typeface="Garamond" panose="02020404030301010803"/>
              </a:rPr>
              <a:t>Apple Push Notification service</a:t>
            </a:r>
            <a:r>
              <a:rPr lang="en-US" sz="1350" dirty="0">
                <a:solidFill>
                  <a:srgbClr val="000000"/>
                </a:solidFill>
                <a:latin typeface="Garamond" panose="02020404030301010803"/>
              </a:rPr>
              <a:t> (APNs)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9E04C792-2598-67B4-5852-1E30ED5F7769}"/>
              </a:ext>
            </a:extLst>
          </p:cNvPr>
          <p:cNvSpPr/>
          <p:nvPr/>
        </p:nvSpPr>
        <p:spPr>
          <a:xfrm>
            <a:off x="4859438" y="3673605"/>
            <a:ext cx="2291788" cy="1871214"/>
          </a:xfrm>
          <a:custGeom>
            <a:avLst/>
            <a:gdLst>
              <a:gd name="connsiteX0" fmla="*/ 3064071 w 3064071"/>
              <a:gd name="connsiteY0" fmla="*/ 2488557 h 2494952"/>
              <a:gd name="connsiteX1" fmla="*/ 1212121 w 3064071"/>
              <a:gd name="connsiteY1" fmla="*/ 2106592 h 2494952"/>
              <a:gd name="connsiteX2" fmla="*/ 8354 w 3064071"/>
              <a:gd name="connsiteY2" fmla="*/ 0 h 2494952"/>
              <a:gd name="connsiteX0" fmla="*/ 3055717 w 3055717"/>
              <a:gd name="connsiteY0" fmla="*/ 2488557 h 2494952"/>
              <a:gd name="connsiteX1" fmla="*/ 1203767 w 3055717"/>
              <a:gd name="connsiteY1" fmla="*/ 2106592 h 2494952"/>
              <a:gd name="connsiteX2" fmla="*/ 0 w 3055717"/>
              <a:gd name="connsiteY2" fmla="*/ 0 h 249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717" h="2494952">
                <a:moveTo>
                  <a:pt x="3055717" y="2488557"/>
                </a:moveTo>
                <a:cubicBezTo>
                  <a:pt x="2384385" y="2504954"/>
                  <a:pt x="1713053" y="2521352"/>
                  <a:pt x="1203767" y="2106592"/>
                </a:cubicBezTo>
                <a:cubicBezTo>
                  <a:pt x="694481" y="1691832"/>
                  <a:pt x="272005" y="790937"/>
                  <a:pt x="0" y="0"/>
                </a:cubicBezTo>
              </a:path>
            </a:pathLst>
          </a:custGeom>
          <a:ln w="76200">
            <a:solidFill>
              <a:srgbClr val="0000FF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000000"/>
              </a:solidFill>
              <a:latin typeface="Garamond" panose="02020404030301010803"/>
            </a:endParaRPr>
          </a:p>
        </p:txBody>
      </p:sp>
      <p:sp>
        <p:nvSpPr>
          <p:cNvPr id="19" name="Can 13">
            <a:extLst>
              <a:ext uri="{FF2B5EF4-FFF2-40B4-BE49-F238E27FC236}">
                <a16:creationId xmlns:a16="http://schemas.microsoft.com/office/drawing/2014/main" id="{ED554ECA-90C2-4FAF-BA58-E3B4BC3375C9}"/>
              </a:ext>
            </a:extLst>
          </p:cNvPr>
          <p:cNvSpPr/>
          <p:nvPr/>
        </p:nvSpPr>
        <p:spPr>
          <a:xfrm>
            <a:off x="5141724" y="3156433"/>
            <a:ext cx="1185430" cy="10705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srgbClr val="FFFFFF"/>
                </a:solidFill>
                <a:latin typeface="Garamond" panose="02020404030301010803"/>
              </a:rPr>
              <a:t>Notifications Queued for delivery</a:t>
            </a: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4852FA1D-0F9F-95E7-03D9-BB7FF84546DC}"/>
              </a:ext>
            </a:extLst>
          </p:cNvPr>
          <p:cNvSpPr/>
          <p:nvPr/>
        </p:nvSpPr>
        <p:spPr>
          <a:xfrm>
            <a:off x="4378268" y="3688242"/>
            <a:ext cx="2767714" cy="2422166"/>
          </a:xfrm>
          <a:custGeom>
            <a:avLst/>
            <a:gdLst>
              <a:gd name="connsiteX0" fmla="*/ 3064071 w 3064071"/>
              <a:gd name="connsiteY0" fmla="*/ 2488557 h 2494952"/>
              <a:gd name="connsiteX1" fmla="*/ 1212121 w 3064071"/>
              <a:gd name="connsiteY1" fmla="*/ 2106592 h 2494952"/>
              <a:gd name="connsiteX2" fmla="*/ 8354 w 3064071"/>
              <a:gd name="connsiteY2" fmla="*/ 0 h 2494952"/>
              <a:gd name="connsiteX0" fmla="*/ 3055717 w 3055717"/>
              <a:gd name="connsiteY0" fmla="*/ 2488557 h 2494952"/>
              <a:gd name="connsiteX1" fmla="*/ 1203767 w 3055717"/>
              <a:gd name="connsiteY1" fmla="*/ 2106592 h 2494952"/>
              <a:gd name="connsiteX2" fmla="*/ 0 w 3055717"/>
              <a:gd name="connsiteY2" fmla="*/ 0 h 249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717" h="2494952">
                <a:moveTo>
                  <a:pt x="3055717" y="2488557"/>
                </a:moveTo>
                <a:cubicBezTo>
                  <a:pt x="2384385" y="2504954"/>
                  <a:pt x="1713053" y="2521352"/>
                  <a:pt x="1203767" y="2106592"/>
                </a:cubicBezTo>
                <a:cubicBezTo>
                  <a:pt x="694481" y="1691832"/>
                  <a:pt x="272005" y="790937"/>
                  <a:pt x="0" y="0"/>
                </a:cubicBezTo>
              </a:path>
            </a:pathLst>
          </a:custGeom>
          <a:ln w="762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000000"/>
              </a:solidFill>
              <a:latin typeface="Garamond" panose="02020404030301010803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B63906E-4F97-2331-43C7-F535ADC6C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31" y="4064595"/>
            <a:ext cx="581502" cy="6858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BB54902-2AB2-B353-13B2-92FBE0678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31" y="4216995"/>
            <a:ext cx="581502" cy="6858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A7F0660-27A2-5758-FDAD-541F51575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31" y="4369395"/>
            <a:ext cx="581502" cy="6858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5666C5-E835-B0A6-3E8E-11D470F8D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31" y="4521795"/>
            <a:ext cx="581502" cy="6858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693CFC9-8C8D-7745-DCDD-9BF8DDD62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31" y="4674195"/>
            <a:ext cx="581502" cy="68580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6024171-F39E-1408-D075-C6A9FC973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31" y="4826595"/>
            <a:ext cx="581502" cy="6858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44F521-0098-1CB6-A4F6-8F4AB39C5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31" y="4978995"/>
            <a:ext cx="581502" cy="6858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A821452-DA26-853A-AD6B-F36B00A85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531" y="5131395"/>
            <a:ext cx="581502" cy="6858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AC05C46-FBB1-2164-66C2-620D57C84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31" y="5283795"/>
            <a:ext cx="581502" cy="6858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F21701-97DA-F5AA-5D80-2522A612E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331" y="5436195"/>
            <a:ext cx="581502" cy="6858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AD2B65C-1E78-2229-465C-9E6B56EA9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31" y="5588595"/>
            <a:ext cx="581502" cy="6858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08D818C-03D9-EA7B-D3DE-98166D12F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31" y="5740995"/>
            <a:ext cx="581502" cy="68580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6533E8A-A070-FD3D-8E98-495DA307E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31" y="5893395"/>
            <a:ext cx="581502" cy="6858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801374B-9369-A0FE-3F40-27D5925D1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31" y="6045795"/>
            <a:ext cx="581502" cy="68580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5B4C634-3342-C494-F5A8-13D37CF4B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31" y="3583702"/>
            <a:ext cx="581502" cy="68580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F842616-9699-300A-0977-1CF7C41F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31" y="3736102"/>
            <a:ext cx="581502" cy="68580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1384162-26CA-9277-B5BA-1CA9BB050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31" y="3888502"/>
            <a:ext cx="581502" cy="6858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401451-5824-2B49-4A19-7D50141DC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531" y="4040902"/>
            <a:ext cx="581502" cy="68580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C94A99F-71EF-6B93-8E5C-B052F14BD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31" y="4193302"/>
            <a:ext cx="581502" cy="6858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E1B3C8D-8FDF-8CA5-9D24-99176460B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331" y="4345702"/>
            <a:ext cx="581502" cy="6858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78C088A-B688-CB1A-313F-2546D3919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31" y="4498102"/>
            <a:ext cx="581502" cy="6858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0C7A2BC-4C1A-5630-54E2-AE87B6701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31" y="4650502"/>
            <a:ext cx="581502" cy="68580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69372D5-57F0-3E55-320B-CC2ED633F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31" y="4802902"/>
            <a:ext cx="581502" cy="68580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5062E1E-FBE7-269D-5CE5-6CD8B06F6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31" y="4955302"/>
            <a:ext cx="581502" cy="68580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C19DDED-0E9B-0BA2-5A19-64602BC0C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31" y="5107702"/>
            <a:ext cx="581502" cy="68580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464F255-17AC-00E7-46A1-285D6D22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31" y="5260102"/>
            <a:ext cx="581502" cy="6858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AFE33FC-5AC2-C631-74A6-E75CB0E42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131" y="5412502"/>
            <a:ext cx="581502" cy="6858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E5F62C0-EDF9-CA23-B183-F85A7A49C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531" y="5564902"/>
            <a:ext cx="581502" cy="6858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CAE1EAD-6FC8-A728-5BE5-84232C057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383" y="3062148"/>
            <a:ext cx="581502" cy="68580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6BFEA32-FF04-5712-5C21-4AB38F2C6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783" y="3214548"/>
            <a:ext cx="581502" cy="68580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95501E-326D-E9B9-AA61-2ADB512A2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183" y="3366948"/>
            <a:ext cx="581502" cy="68580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BF03CD5-1C6F-230C-0239-CB0DBCB1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583" y="3519348"/>
            <a:ext cx="581502" cy="68580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6A7BB90-A3AB-9F5A-C6FC-EE9F78020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983" y="3671748"/>
            <a:ext cx="581502" cy="68580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DB8644B-72EA-E108-007E-1F94FF2F5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383" y="3824148"/>
            <a:ext cx="581502" cy="68580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F58DF4-3B63-799F-0A37-2A5450705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783" y="3976548"/>
            <a:ext cx="581502" cy="6858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B97718D-AE04-10FB-FEC0-62C21D2B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183" y="4128948"/>
            <a:ext cx="581502" cy="68580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AC6D849-C90B-2F25-C4A7-F850ACECF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583" y="4281348"/>
            <a:ext cx="581502" cy="68580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EFE5CD3-7599-7E0F-6E23-4D8A5BDF3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983" y="4433748"/>
            <a:ext cx="581502" cy="68580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C601ADC-D0CF-8B4F-7839-9996C3240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383" y="4586148"/>
            <a:ext cx="581502" cy="68580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3D6B14B-B519-D2D3-9482-2AEF99BD1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783" y="4738548"/>
            <a:ext cx="581502" cy="68580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30A2E22D-745D-C097-EDB9-E2AD44CB1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183" y="4890948"/>
            <a:ext cx="581502" cy="68580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3C6F96D-0973-10A8-14A6-17E5BA1BF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583" y="5043348"/>
            <a:ext cx="581502" cy="685801"/>
          </a:xfrm>
          <a:prstGeom prst="rect">
            <a:avLst/>
          </a:prstGeom>
        </p:spPr>
      </p:pic>
      <p:sp>
        <p:nvSpPr>
          <p:cNvPr id="69" name="Arrow: Right 68">
            <a:extLst>
              <a:ext uri="{FF2B5EF4-FFF2-40B4-BE49-F238E27FC236}">
                <a16:creationId xmlns:a16="http://schemas.microsoft.com/office/drawing/2014/main" id="{11A10902-FA54-1705-EF6B-48D92CCA8711}"/>
              </a:ext>
            </a:extLst>
          </p:cNvPr>
          <p:cNvSpPr/>
          <p:nvPr/>
        </p:nvSpPr>
        <p:spPr>
          <a:xfrm rot="19285893">
            <a:off x="2625422" y="3510913"/>
            <a:ext cx="1595972" cy="1149067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A29E6290-C273-AC47-B940-3AC5626AF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4185502"/>
            <a:ext cx="400554" cy="82378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20699EE-B8A4-8025-08DE-A03299C66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635" y="4318846"/>
            <a:ext cx="400554" cy="82378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0C1733F0-DFB3-465D-8C6C-0F4B01E1F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916" y="4440357"/>
            <a:ext cx="400554" cy="82378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94BAB1AB-0E2F-5FA1-0418-9D6EFE264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315" y="4583835"/>
            <a:ext cx="400554" cy="823781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7599C3F-6CD8-88EA-1207-407673CFC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350" y="4717179"/>
            <a:ext cx="400554" cy="82378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556D81A7-736F-C58B-54B7-6E3500E44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631" y="4838690"/>
            <a:ext cx="400554" cy="82378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46AAAA0-412B-5870-0ACF-F699B0274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173" y="4992812"/>
            <a:ext cx="400554" cy="82378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3FBA865-E219-0AB3-015F-68915AFA2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208" y="5126156"/>
            <a:ext cx="400554" cy="823781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CF0179E1-EC9F-94F9-16A5-A767E74F4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489" y="5247667"/>
            <a:ext cx="400554" cy="82378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B21BCBFC-F5E8-84DE-9777-BB860F3B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888" y="5391145"/>
            <a:ext cx="400554" cy="82378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8B6CB02D-1AFB-D7C8-7531-9C792912A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923" y="5524489"/>
            <a:ext cx="400554" cy="82378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BC8CF9A-679E-D8D5-50FB-372F11DFE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204" y="5646000"/>
            <a:ext cx="400554" cy="82378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7BF246C4-18EB-084B-E0AD-D2B286B1F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140" y="2819400"/>
            <a:ext cx="400554" cy="823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27C4B7E-93F6-20E4-C534-AF532E8F6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175" y="2952744"/>
            <a:ext cx="400554" cy="823781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7808DBAE-DFF9-0435-1B59-B14834F9F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456" y="3074255"/>
            <a:ext cx="400554" cy="823781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0304268-C767-8214-9BFD-3A6D77D88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855" y="3217733"/>
            <a:ext cx="400554" cy="82378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66B13207-D0CD-9AE3-182E-C7C902CAA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890" y="3351077"/>
            <a:ext cx="400554" cy="82378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008E6F7-F820-8F6A-7920-E3CEF9FFE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171" y="3472588"/>
            <a:ext cx="400554" cy="82378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D3D45841-44AE-D652-0B37-6D887BE35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713" y="3626710"/>
            <a:ext cx="400554" cy="8237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CDC51A7-F855-92AC-D49A-74165D62A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748" y="3760054"/>
            <a:ext cx="400554" cy="82378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3542295F-D9C4-B27A-FF34-73BD97CB1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029" y="3881565"/>
            <a:ext cx="400554" cy="82378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84EEA3B3-14B1-823A-3DAA-0B7E7ECA5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428" y="4025043"/>
            <a:ext cx="400554" cy="82378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8D20C1B0-97D1-F7F3-FB08-94431B22E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463" y="4158387"/>
            <a:ext cx="400554" cy="82378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4C1F5547-BF98-C368-3E43-54EC547E7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744" y="4279898"/>
            <a:ext cx="400554" cy="82378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492DD920-CF42-6E32-07F2-8598735A0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339" y="4420057"/>
            <a:ext cx="400554" cy="82378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806BE0FC-83C3-2C51-D94D-9DD348518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374" y="4553401"/>
            <a:ext cx="400554" cy="823781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25B4DE2-3D61-DFAA-4137-7D643088D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655" y="4674912"/>
            <a:ext cx="400554" cy="823781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1D21F36A-F55E-40CE-9C04-01A2EC744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054" y="4818390"/>
            <a:ext cx="400554" cy="82378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0163834B-84C8-B0EB-8096-3ED3E3901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089" y="4951734"/>
            <a:ext cx="400554" cy="82378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75A93C11-09C8-0559-CA3B-460524623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370" y="5073245"/>
            <a:ext cx="400554" cy="823781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298CD4B-29B6-B1AF-3169-069124E4F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912" y="5227367"/>
            <a:ext cx="400554" cy="82378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70C386BD-7E23-5990-FC8F-5B04906E3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947" y="5360711"/>
            <a:ext cx="400554" cy="823781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BFAA0600-3D42-F6FD-7FCA-AA6807AF3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228" y="5482222"/>
            <a:ext cx="400554" cy="82378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B604052D-6599-4B31-A8F1-7B0D0B081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627" y="5625700"/>
            <a:ext cx="400554" cy="82378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A9E2E9C2-FF83-2522-AC41-AB7C76CB9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662" y="5759044"/>
            <a:ext cx="400554" cy="82378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46A36D8A-E5C0-FAE3-38D4-E8D7A4016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5901456"/>
            <a:ext cx="400554" cy="82378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3948AF46-E24C-3BCC-642C-F4FC45CA0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382" y="2896675"/>
            <a:ext cx="400554" cy="82378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F79E3D9D-3E39-83A9-DC52-59BE3FFBF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417" y="3030019"/>
            <a:ext cx="400554" cy="82378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066319A-FDD3-E5CB-1EF0-6D9E180F2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698" y="3151530"/>
            <a:ext cx="400554" cy="82378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3F5828EC-9BCD-C4C0-E9D0-691C66F90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097" y="3295008"/>
            <a:ext cx="400554" cy="823781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83C64984-9659-A98A-2944-2FE73E57A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132" y="3428352"/>
            <a:ext cx="400554" cy="823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F0572A66-C510-B601-FB42-8C62957C6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413" y="3549863"/>
            <a:ext cx="400554" cy="82378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84F6622C-3093-3B25-61E4-2CE0968EC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955" y="3703985"/>
            <a:ext cx="400554" cy="82378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9BE26722-3660-7893-68ED-E1735501E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990" y="3837329"/>
            <a:ext cx="400554" cy="823781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A4CA26F-1338-63DE-849E-84EEB1D61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271" y="3958840"/>
            <a:ext cx="400554" cy="823781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CB4620B5-46EC-7543-CDB8-AA42FAA63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670" y="4102318"/>
            <a:ext cx="400554" cy="82378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C8C1C107-2EFB-C76D-E0DB-437DDD1C5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705" y="4235662"/>
            <a:ext cx="400554" cy="823781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63E031E0-132A-F872-164C-0D642BBB0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986" y="4357173"/>
            <a:ext cx="400554" cy="82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878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1">
  <a:themeElements>
    <a:clrScheme name="Custom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CAB00"/>
      </a:accent1>
      <a:accent2>
        <a:srgbClr val="ED4B11"/>
      </a:accent2>
      <a:accent3>
        <a:srgbClr val="A5A5A5"/>
      </a:accent3>
      <a:accent4>
        <a:srgbClr val="00937B"/>
      </a:accent4>
      <a:accent5>
        <a:srgbClr val="5B9BD5"/>
      </a:accent5>
      <a:accent6>
        <a:srgbClr val="932092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50B7070-F291-BD48-BD16-063ABE220FC2}" vid="{A4957333-41A6-3442-98BC-DB1C2ACD676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79E3F46-B87E-4110-A958-99191F7F6417}">
  <we:reference id="8ba0e366-a439-4baa-944c-1a9790a138b7" version="1.0.0.3" store="EXCatalog" storeType="EXCatalog"/>
  <we:alternateReferences>
    <we:reference id="WA200002290" version="1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10074</TotalTime>
  <Words>819</Words>
  <Application>Microsoft Office PowerPoint</Application>
  <PresentationFormat>On-screen Show (4:3)</PresentationFormat>
  <Paragraphs>151</Paragraphs>
  <Slides>18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Garamond</vt:lpstr>
      <vt:lpstr>Times New Roman</vt:lpstr>
      <vt:lpstr>Office Theme</vt:lpstr>
      <vt:lpstr>1_Office Theme</vt:lpstr>
      <vt:lpstr>Theme1</vt:lpstr>
      <vt:lpstr>PowerPoint Presentation</vt:lpstr>
      <vt:lpstr>PowerPoint Presentation</vt:lpstr>
      <vt:lpstr>PowerPoint Presentation</vt:lpstr>
      <vt:lpstr> Servers notifying people</vt:lpstr>
      <vt:lpstr>PowerPoint Presentation</vt:lpstr>
      <vt:lpstr>Decoupling enables scaling</vt:lpstr>
      <vt:lpstr>PowerPoint Presentation</vt:lpstr>
      <vt:lpstr>Push Notification Service</vt:lpstr>
      <vt:lpstr>PowerPoint Presentation</vt:lpstr>
      <vt:lpstr>PowerPoint Presentation</vt:lpstr>
      <vt:lpstr>Message queues</vt:lpstr>
      <vt:lpstr>Queueing scales</vt:lpstr>
      <vt:lpstr>1. Client posts tweet</vt:lpstr>
      <vt:lpstr>2. Publication service handles the post</vt:lpstr>
      <vt:lpstr>3. Notification service alerts users</vt:lpstr>
      <vt:lpstr>PowerPoint Presentation</vt:lpstr>
      <vt:lpstr>Back pressure</vt:lpstr>
      <vt:lpstr>Smartphone Notifications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2476</cp:revision>
  <cp:lastPrinted>2023-04-18T16:10:34Z</cp:lastPrinted>
  <dcterms:created xsi:type="dcterms:W3CDTF">2013-01-13T00:19:11Z</dcterms:created>
  <dcterms:modified xsi:type="dcterms:W3CDTF">2024-11-15T03:39:43Z</dcterms:modified>
</cp:coreProperties>
</file>