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19"/>
  </p:notesMasterIdLst>
  <p:handoutMasterIdLst>
    <p:handoutMasterId r:id="rId20"/>
  </p:handoutMasterIdLst>
  <p:sldIdLst>
    <p:sldId id="1210" r:id="rId3"/>
    <p:sldId id="1119" r:id="rId4"/>
    <p:sldId id="1120" r:id="rId5"/>
    <p:sldId id="1121" r:id="rId6"/>
    <p:sldId id="1122" r:id="rId7"/>
    <p:sldId id="1124" r:id="rId8"/>
    <p:sldId id="1123" r:id="rId9"/>
    <p:sldId id="1125" r:id="rId10"/>
    <p:sldId id="1128" r:id="rId11"/>
    <p:sldId id="1130" r:id="rId12"/>
    <p:sldId id="1131" r:id="rId13"/>
    <p:sldId id="1236" r:id="rId14"/>
    <p:sldId id="1103" r:id="rId15"/>
    <p:sldId id="1126" r:id="rId16"/>
    <p:sldId id="1127" r:id="rId17"/>
    <p:sldId id="1129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98FB98"/>
    <a:srgbClr val="33CCFF"/>
    <a:srgbClr val="92BE50"/>
    <a:srgbClr val="FFFF66"/>
    <a:srgbClr val="666699"/>
    <a:srgbClr val="9900FF"/>
    <a:srgbClr val="0099CC"/>
    <a:srgbClr val="92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9" autoAdjust="0"/>
    <p:restoredTop sz="87852" autoAdjust="0"/>
  </p:normalViewPr>
  <p:slideViewPr>
    <p:cSldViewPr>
      <p:cViewPr varScale="1">
        <p:scale>
          <a:sx n="155" d="100"/>
          <a:sy n="155" d="100"/>
        </p:scale>
        <p:origin x="72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834" y="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1040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pPr algn="ctr"/>
            <a:endParaRPr lang="en-US" sz="1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764107" y="8829967"/>
            <a:ext cx="1244671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400" b="1"/>
              <a:t>‹#›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Interestingly, repeat with download function, which only needs read access --- it works WITHOUT having to add read-only policy.  Why is that you think? [ Because it already has read access to S3 to obtain layer(s) it needs to run. </a:t>
            </a:r>
            <a:r>
              <a:rPr lang="en-US"/>
              <a:t>]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NOTE: add "s3-p01test-read-write-policy" in our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52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User: identity with longer-term credentials; only users can be added to groups</a:t>
            </a:r>
          </a:p>
          <a:p>
            <a:r>
              <a:rPr lang="en-US" dirty="0"/>
              <a:t>Roles: identity with shorter-term credentials</a:t>
            </a:r>
          </a:p>
          <a:p>
            <a:r>
              <a:rPr lang="en-US" dirty="0"/>
              <a:t>Policies: define permissions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479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48859-70BB-48AE-3A53-D388C0F1C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ACC0F1-F9EF-FCBE-2FC7-CEE5133B50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EF67F-6BE6-4073-DB6A-ADB40FE8C5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22A3084-C385-5A34-2A8D-3F1E0DF2DB51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546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483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715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49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88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558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SSL = secure sockets layer (deprecated)</a:t>
            </a:r>
          </a:p>
          <a:p>
            <a:r>
              <a:rPr lang="en-US" dirty="0"/>
              <a:t>TLS = transport layer security (new std)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5226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37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647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97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645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13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97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87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7485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Security in Multi-tier Systems (part 02)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39F286A-CC9D-4BAB-809E-5F08557B4E23}"/>
              </a:ext>
            </a:extLst>
          </p:cNvPr>
          <p:cNvSpPr txBox="1">
            <a:spLocks/>
          </p:cNvSpPr>
          <p:nvPr/>
        </p:nvSpPr>
        <p:spPr>
          <a:xfrm>
            <a:off x="685800" y="1815646"/>
            <a:ext cx="7010400" cy="3365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Best practices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Least-privilege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Authentication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Authorization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 CS 308 / 350 / 354 ]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1E00E-19E6-8771-AE74-609F5426E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8" y="5796339"/>
            <a:ext cx="1615382" cy="909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58302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rgbClr val="0000FF"/>
                </a:solidFill>
                <a:latin typeface="Calibri"/>
              </a:rPr>
              <a:t>Demo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: access keys  =&gt;  add policy to lambda role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B36EE895-D656-25C0-0E4F-020C7693E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4572000" cy="54102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sz="2400" dirty="0"/>
              <a:t>Project 03</a:t>
            </a:r>
          </a:p>
          <a:p>
            <a:r>
              <a:rPr lang="en-US" sz="2400" dirty="0"/>
              <a:t>Open </a:t>
            </a:r>
            <a:r>
              <a:rPr lang="en-US" sz="2400" dirty="0">
                <a:solidFill>
                  <a:srgbClr val="0000FF"/>
                </a:solidFill>
              </a:rPr>
              <a:t>proj03_upload </a:t>
            </a:r>
            <a:r>
              <a:rPr lang="en-US" sz="2400" dirty="0"/>
              <a:t>lambda: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Comment out code that sets s3_profile,</a:t>
            </a:r>
            <a:br>
              <a:rPr lang="en-US" sz="1800" dirty="0"/>
            </a:br>
            <a:r>
              <a:rPr lang="en-US" sz="1800" dirty="0"/>
              <a:t>calls boto3.setup_default_session( )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Test upload --- it will fail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Configuration tab… Permissions…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Click on "arrow" next to Role name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Now looking at role in IAM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Add permission…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Attach policy…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Find S3-read-write-access policy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Select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Add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Run and test --- should work!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Can now delete S3-related keys…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2933C-349C-ADD4-C8F7-36FBD8053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143000"/>
            <a:ext cx="378266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7685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IAM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28956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sz="2400" dirty="0"/>
              <a:t>AWS </a:t>
            </a:r>
            <a:r>
              <a:rPr lang="en-US" sz="2400" dirty="0">
                <a:solidFill>
                  <a:srgbClr val="0000FF"/>
                </a:solidFill>
              </a:rPr>
              <a:t>Identity and Access Management </a:t>
            </a:r>
            <a:r>
              <a:rPr lang="en-US" sz="2400" dirty="0"/>
              <a:t>service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Critically important service for security</a:t>
            </a:r>
          </a:p>
          <a:p>
            <a:pPr lvl="1"/>
            <a:r>
              <a:rPr lang="en-US" sz="2000" dirty="0"/>
              <a:t>Create 1 user per client?</a:t>
            </a:r>
          </a:p>
          <a:p>
            <a:pPr lvl="1"/>
            <a:r>
              <a:rPr lang="en-US" sz="2000" dirty="0"/>
              <a:t>Create 1 user for ALL clients?</a:t>
            </a:r>
          </a:p>
          <a:p>
            <a:pPr lvl="1"/>
            <a:r>
              <a:rPr lang="en-US" sz="2000" dirty="0"/>
              <a:t>Use groups to categorize users?</a:t>
            </a:r>
          </a:p>
          <a:p>
            <a:pPr lvl="1"/>
            <a:r>
              <a:rPr lang="en-US" sz="2000" dirty="0"/>
              <a:t>Define common policies, attach to roles / users / groups?</a:t>
            </a:r>
          </a:p>
          <a:p>
            <a:pPr>
              <a:spcBef>
                <a:spcPts val="2400"/>
              </a:spcBef>
            </a:pPr>
            <a:endParaRPr lang="en-US" dirty="0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9FB32385-8412-CFB5-ED19-DB693AA3D4B0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F3F2160-C5C6-45A4-BB7E-B7916CE9DC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12F2F-8A75-60C5-09B3-A9504F37F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495800"/>
            <a:ext cx="6036495" cy="193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137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46187-4BF5-183D-3744-031BCA92F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2CB3B-1395-06B6-9F55-7D30EBB7A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C0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That's it, thank you!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72200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" y="6340475"/>
            <a:ext cx="32006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Distributed systems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2362200"/>
          </a:xfrm>
        </p:spPr>
        <p:txBody>
          <a:bodyPr/>
          <a:lstStyle/>
          <a:p>
            <a:r>
              <a:rPr lang="en-US" dirty="0"/>
              <a:t>Cloud-based apps are </a:t>
            </a:r>
            <a:r>
              <a:rPr lang="en-US" dirty="0">
                <a:solidFill>
                  <a:srgbClr val="0000FF"/>
                </a:solidFill>
              </a:rPr>
              <a:t>distributed systems</a:t>
            </a:r>
          </a:p>
          <a:p>
            <a:pPr lvl="1"/>
            <a:r>
              <a:rPr lang="en-US" dirty="0"/>
              <a:t>N &gt; 1 computer programs communicating via messages</a:t>
            </a:r>
          </a:p>
          <a:p>
            <a:endParaRPr lang="en-US" dirty="0"/>
          </a:p>
          <a:p>
            <a:r>
              <a:rPr lang="en-US" dirty="0"/>
              <a:t>All our projects are distributed systems: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057A31-769C-1C93-2EBF-9B4D11566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22" y="3352800"/>
            <a:ext cx="2944367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2FCE18-9DC5-C700-3488-F7AE65AD5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4944275"/>
            <a:ext cx="3150596" cy="1846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F77944-8D05-8BBB-73A3-076C8FE46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622" y="3200400"/>
            <a:ext cx="4118238" cy="248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59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Increasing security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34290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Project 01 stored credentials on the client --- this is not secure</a:t>
            </a:r>
          </a:p>
          <a:p>
            <a:pPr>
              <a:spcBef>
                <a:spcPts val="2400"/>
              </a:spcBef>
            </a:pPr>
            <a:r>
              <a:rPr lang="en-US" dirty="0"/>
              <a:t>How to improve?</a:t>
            </a:r>
          </a:p>
          <a:p>
            <a:pPr lvl="1"/>
            <a:r>
              <a:rPr lang="en-US" sz="2200" dirty="0"/>
              <a:t>Configure IAM user in AWS with a password, prompt user</a:t>
            </a:r>
          </a:p>
          <a:p>
            <a:pPr lvl="1"/>
            <a:r>
              <a:rPr lang="en-US" sz="2200" dirty="0"/>
              <a:t>Configure IAM user in AWS to enable MFA (multi-factor auth)</a:t>
            </a:r>
          </a:p>
          <a:p>
            <a:pPr lvl="1"/>
            <a:r>
              <a:rPr lang="en-US" sz="2200" dirty="0"/>
              <a:t>Use a multi-tier approach… (aka Project 02)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9FB32385-8412-CFB5-ED19-DB693AA3D4B0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F3F2160-C5C6-45A4-BB7E-B7916CE9DC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06191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D12C2-16F0-40F5-3D32-7856B5B29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916" y="1219200"/>
            <a:ext cx="5182049" cy="32372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D46056-124A-BAEF-2D7C-CEE7A3D86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530856"/>
            <a:ext cx="3129389" cy="10530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DEAF7F-3453-5206-F12D-AF8D3A21F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3041144"/>
            <a:ext cx="3733800" cy="2680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1F577C-47B8-FF0A-93CC-5843CD27CD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0" y="3784285"/>
            <a:ext cx="3124200" cy="1959614"/>
          </a:xfrm>
          <a:prstGeom prst="rect">
            <a:avLst/>
          </a:prstGeom>
          <a:solidFill>
            <a:srgbClr val="000000">
              <a:shade val="95000"/>
            </a:srgbClr>
          </a:solidFill>
          <a:ln w="190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9047753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serverless app from Lecture 14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1F577C-47B8-FF0A-93CC-5843CD27C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024" y="4460534"/>
            <a:ext cx="3457807" cy="2168865"/>
          </a:xfrm>
          <a:prstGeom prst="rect">
            <a:avLst/>
          </a:prstGeom>
          <a:solidFill>
            <a:srgbClr val="000000">
              <a:shade val="95000"/>
            </a:srgbClr>
          </a:solidFill>
          <a:ln w="190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5DFEAF-E001-DC8E-EE90-643E805C9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078813"/>
            <a:ext cx="5594292" cy="33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3052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>
                <a:solidFill>
                  <a:srgbClr val="0000FF"/>
                </a:solidFill>
                <a:latin typeface="Calibri"/>
              </a:rPr>
              <a:t>Security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5943600" cy="4724400"/>
          </a:xfrm>
        </p:spPr>
        <p:txBody>
          <a:bodyPr/>
          <a:lstStyle/>
          <a:p>
            <a:r>
              <a:rPr lang="en-US" dirty="0"/>
              <a:t>Security is a large, complex field</a:t>
            </a:r>
          </a:p>
          <a:p>
            <a:pPr lvl="1"/>
            <a:r>
              <a:rPr lang="en-US" dirty="0"/>
              <a:t>Software</a:t>
            </a:r>
          </a:p>
          <a:p>
            <a:pPr lvl="1"/>
            <a:r>
              <a:rPr lang="en-US" dirty="0"/>
              <a:t>Hardware 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Encryption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Best practices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9FB32385-8412-CFB5-ED19-DB693AA3D4B0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F3F2160-C5C6-45A4-BB7E-B7916CE9DC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816F2-948D-F167-DF94-6AFDE3845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57200"/>
            <a:ext cx="2340121" cy="1557244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9C531492-3F71-F20E-5A0C-7BACC1D5AFB5}"/>
              </a:ext>
            </a:extLst>
          </p:cNvPr>
          <p:cNvSpPr/>
          <p:nvPr/>
        </p:nvSpPr>
        <p:spPr>
          <a:xfrm>
            <a:off x="5334000" y="3276600"/>
            <a:ext cx="3276599" cy="1427647"/>
          </a:xfrm>
          <a:prstGeom prst="wedgeRoundRectCallout">
            <a:avLst>
              <a:gd name="adj1" fmla="val -79973"/>
              <a:gd name="adj2" fmla="val -2617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>
                <a:solidFill>
                  <a:schemeClr val="tx1"/>
                </a:solidFill>
              </a:rPr>
              <a:t>apply as many of these as possible ("many lines of defense")</a:t>
            </a:r>
            <a:endParaRPr lang="en-US" sz="20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1305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>
                <a:solidFill>
                  <a:srgbClr val="0000FF"/>
                </a:solidFill>
                <a:latin typeface="Calibri"/>
              </a:rPr>
              <a:t>Best practices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7848600" cy="5638800"/>
          </a:xfrm>
        </p:spPr>
        <p:txBody>
          <a:bodyPr/>
          <a:lstStyle/>
          <a:p>
            <a:r>
              <a:rPr lang="en-US" dirty="0"/>
              <a:t>The most common:</a:t>
            </a:r>
          </a:p>
          <a:p>
            <a:pPr lvl="1"/>
            <a:r>
              <a:rPr lang="en-US" dirty="0"/>
              <a:t>Don't store passwords in clear text</a:t>
            </a:r>
          </a:p>
          <a:p>
            <a:pPr lvl="2"/>
            <a:r>
              <a:rPr lang="en-US" dirty="0"/>
              <a:t>Input into program variable, immediately use, clear variable</a:t>
            </a:r>
          </a:p>
          <a:p>
            <a:pPr lvl="2"/>
            <a:r>
              <a:rPr lang="en-US" dirty="0"/>
              <a:t>Store hashed version in database, not actual password </a:t>
            </a:r>
            <a:br>
              <a:rPr lang="en-US" dirty="0"/>
            </a:br>
            <a:r>
              <a:rPr lang="en-US" dirty="0"/>
              <a:t>("hash" =&gt; one-way encryption, see project 04)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Don't store credentials / keys on the client</a:t>
            </a:r>
          </a:p>
          <a:p>
            <a:pPr lvl="2"/>
            <a:r>
              <a:rPr lang="en-US" dirty="0"/>
              <a:t>And if possible, eliminate use of keys altogether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Encrypt communication with web server, RDS, S3, etc.</a:t>
            </a:r>
          </a:p>
          <a:p>
            <a:pPr lvl="2"/>
            <a:r>
              <a:rPr lang="en-US" dirty="0"/>
              <a:t>Web server with https; RDS by opening connection with SSL/TLS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Encrypt data at rest (e.g. assets in S3)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Principle of least-privilege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9FB32385-8412-CFB5-ED19-DB693AA3D4B0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F3F2160-C5C6-45A4-BB7E-B7916CE9DC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816F2-948D-F167-DF94-6AFDE3845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57200"/>
            <a:ext cx="2340121" cy="155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393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Principle of least-privilege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6E319DF0-2467-E98C-9E38-4045CEB8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1166" y="6324600"/>
            <a:ext cx="540834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ADACD6-58E4-1071-89E0-AA891D70C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7543800" cy="2667000"/>
          </a:xfrm>
        </p:spPr>
        <p:txBody>
          <a:bodyPr/>
          <a:lstStyle/>
          <a:p>
            <a:r>
              <a:rPr lang="en-US" dirty="0"/>
              <a:t>"</a:t>
            </a:r>
            <a:r>
              <a:rPr lang="en-US" dirty="0">
                <a:solidFill>
                  <a:srgbClr val="0000FF"/>
                </a:solidFill>
              </a:rPr>
              <a:t>Provide just enough permissions, no more</a:t>
            </a:r>
            <a:r>
              <a:rPr lang="en-US" dirty="0"/>
              <a:t>"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Lambda function needs to read data from MySQL</a:t>
            </a:r>
          </a:p>
          <a:p>
            <a:pPr lvl="1"/>
            <a:r>
              <a:rPr lang="en-US" dirty="0"/>
              <a:t>Is the following "config.ini" good or bad?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9342E-4BC0-1E2F-B66C-AA37C51ED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771229"/>
            <a:ext cx="4648200" cy="2918496"/>
          </a:xfrm>
          <a:prstGeom prst="rect">
            <a:avLst/>
          </a:prstGeom>
          <a:solidFill>
            <a:srgbClr val="000000">
              <a:shade val="95000"/>
            </a:srgbClr>
          </a:solidFill>
          <a:ln w="190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24319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>
                <a:solidFill>
                  <a:srgbClr val="0000FF"/>
                </a:solidFill>
                <a:latin typeface="Calibri"/>
              </a:rPr>
              <a:t>u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76400"/>
          </a:xfrm>
        </p:spPr>
        <p:txBody>
          <a:bodyPr/>
          <a:lstStyle/>
          <a:p>
            <a:r>
              <a:rPr lang="en-US" dirty="0"/>
              <a:t>Software executes under some identity ("user")</a:t>
            </a:r>
          </a:p>
          <a:p>
            <a:r>
              <a:rPr lang="en-US" dirty="0"/>
              <a:t>That identity dictates what the software can do…</a:t>
            </a:r>
          </a:p>
          <a:p>
            <a:endParaRPr lang="en-US" dirty="0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9FB32385-8412-CFB5-ED19-DB693AA3D4B0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F3F2160-C5C6-45A4-BB7E-B7916CE9DC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0F999-4463-A21D-BA20-8FA3FC63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3124200"/>
            <a:ext cx="5105400" cy="308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1830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 "users" in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03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EE4193-E9B9-63C5-90B1-C19988636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800"/>
            <a:ext cx="4026913" cy="24336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37950D-92ED-AE9F-2688-F65D024BE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143000"/>
            <a:ext cx="4677603" cy="1784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20810D-581E-94C7-C06E-6F5FD141B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368" y="3581399"/>
            <a:ext cx="5851155" cy="3171959"/>
          </a:xfrm>
          <a:prstGeom prst="rect">
            <a:avLst/>
          </a:prstGeom>
        </p:spPr>
      </p:pic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05F41CB2-081C-5A11-8A2A-A870AEB43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8600" y="4572000"/>
            <a:ext cx="3200400" cy="16764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000" dirty="0" err="1">
                <a:solidFill>
                  <a:srgbClr val="0000FF"/>
                </a:solidFill>
              </a:rPr>
              <a:t>benfordapp</a:t>
            </a:r>
            <a:r>
              <a:rPr lang="en-US" sz="2000" dirty="0">
                <a:solidFill>
                  <a:srgbClr val="0000FF"/>
                </a:solidFill>
              </a:rPr>
              <a:t>-read-write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s3readonly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s3readwrite</a:t>
            </a:r>
          </a:p>
        </p:txBody>
      </p:sp>
    </p:spTree>
    <p:extLst>
      <p:ext uri="{BB962C8B-B14F-4D97-AF65-F5344CB8AC3E}">
        <p14:creationId xmlns:p14="http://schemas.microsoft.com/office/powerpoint/2010/main" val="25857616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>
                <a:solidFill>
                  <a:srgbClr val="0000FF"/>
                </a:solidFill>
                <a:latin typeface="Calibri"/>
              </a:rPr>
              <a:t>authentication vs. authorization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7315200" cy="28956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u="sng" dirty="0"/>
              <a:t>Authentication</a:t>
            </a:r>
            <a:r>
              <a:rPr lang="en-US" dirty="0"/>
              <a:t>: who are you?</a:t>
            </a:r>
          </a:p>
          <a:p>
            <a:pPr>
              <a:spcBef>
                <a:spcPts val="2400"/>
              </a:spcBef>
            </a:pPr>
            <a:r>
              <a:rPr lang="en-US" u="sng" dirty="0"/>
              <a:t>Authorization</a:t>
            </a:r>
            <a:r>
              <a:rPr lang="en-US" dirty="0"/>
              <a:t>: what are you allowed to do?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9FB32385-8412-CFB5-ED19-DB693AA3D4B0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F3F2160-C5C6-45A4-BB7E-B7916CE9DC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9356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03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5ECF5F-CDE2-25EC-3DBC-1D7F5D5F4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200400"/>
            <a:ext cx="1776812" cy="34184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A3E89A-310B-DF18-5B33-278F01BD8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041" y="3200400"/>
            <a:ext cx="1776812" cy="33967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97CF7F8-6021-8ED2-5D0D-E7E3F8280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1143000"/>
            <a:ext cx="2955691" cy="17862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4EE46E-A17D-659A-8DF1-8523D34CFB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" y="3773210"/>
            <a:ext cx="4489156" cy="2433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2FB8E2-BE8A-D373-ACC3-94F1524271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0" y="1115418"/>
            <a:ext cx="5495482" cy="181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818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Moving away from access keys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32766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Access keys are generally not a good idea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They get embedded into code and hard to change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Easy to leak out (e.g. upload to GitHub --- AWS will detect!)</a:t>
            </a:r>
            <a:endParaRPr lang="en-US" dirty="0"/>
          </a:p>
          <a:p>
            <a:pPr>
              <a:spcBef>
                <a:spcPts val="3600"/>
              </a:spcBef>
            </a:pPr>
            <a:r>
              <a:rPr lang="en-US" dirty="0"/>
              <a:t>On server-side, assign permissions to users / roles</a:t>
            </a:r>
          </a:p>
          <a:p>
            <a:pPr lvl="1"/>
            <a:r>
              <a:rPr lang="en-US" sz="2200" dirty="0"/>
              <a:t>Example: assign RDS and S3 permissions to EB instance</a:t>
            </a:r>
          </a:p>
          <a:p>
            <a:pPr lvl="1"/>
            <a:r>
              <a:rPr lang="en-US" sz="2200" dirty="0"/>
              <a:t>Example: assign RDS and S3 permissions to lambda functions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9FB32385-8412-CFB5-ED19-DB693AA3D4B0}"/>
              </a:ext>
            </a:extLst>
          </p:cNvPr>
          <p:cNvSpPr txBox="1">
            <a:spLocks/>
          </p:cNvSpPr>
          <p:nvPr/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F3F2160-C5C6-45A4-BB7E-B7916CE9DC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DB9AC-E0F1-249F-3E86-A99B81088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495800"/>
            <a:ext cx="3554169" cy="1924062"/>
          </a:xfrm>
          <a:prstGeom prst="rect">
            <a:avLst/>
          </a:prstGeom>
          <a:solidFill>
            <a:srgbClr val="000000">
              <a:shade val="95000"/>
            </a:srgbClr>
          </a:solidFill>
          <a:ln w="190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25FACB-5FB4-2C41-C07F-86DD98A21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4495800"/>
            <a:ext cx="2785059" cy="1902627"/>
          </a:xfrm>
          <a:prstGeom prst="rect">
            <a:avLst/>
          </a:prstGeom>
          <a:solidFill>
            <a:srgbClr val="000000">
              <a:shade val="95000"/>
            </a:srgbClr>
          </a:solidFill>
          <a:ln w="190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40064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79E3F46-B87E-4110-A958-99191F7F6417}">
  <we:reference id="8ba0e366-a439-4baa-944c-1a9790a138b7" version="1.0.0.3" store="EXCatalog" storeType="EXCatalog"/>
  <we:alternateReferences>
    <we:reference id="WA200002290" version="1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8910</TotalTime>
  <Words>693</Words>
  <Application>Microsoft Office PowerPoint</Application>
  <PresentationFormat>On-screen Show (4:3)</PresentationFormat>
  <Paragraphs>116</Paragraphs>
  <Slides>16</Slides>
  <Notes>16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2271</cp:revision>
  <cp:lastPrinted>2023-04-18T16:10:34Z</cp:lastPrinted>
  <dcterms:created xsi:type="dcterms:W3CDTF">2013-01-13T00:19:11Z</dcterms:created>
  <dcterms:modified xsi:type="dcterms:W3CDTF">2024-11-25T18:52:02Z</dcterms:modified>
</cp:coreProperties>
</file>