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6327"/>
  </p:normalViewPr>
  <p:slideViewPr>
    <p:cSldViewPr>
      <p:cViewPr varScale="1">
        <p:scale>
          <a:sx n="124" d="100"/>
          <a:sy n="124" d="100"/>
        </p:scale>
        <p:origin x="192" y="2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BC103-D415-D046-A697-CB35FE371CE6}" type="datetimeFigureOut">
              <a:rPr lang="en-US" smtClean="0"/>
              <a:t>2/4/24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F2992-DA0F-8A4D-90D0-D2D309D0C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59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F2992-DA0F-8A4D-90D0-D2D309D0C9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61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59286" y="47689"/>
            <a:ext cx="4273426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1714681" y="113711"/>
            <a:ext cx="8305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00"/>
              </a:spcBef>
            </a:pP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Employee Attrition Factors: A Comparative Analysis with Mr. X</a:t>
            </a:r>
            <a:endParaRPr sz="2400" spc="-5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0" y="0"/>
            <a:ext cx="440690" cy="461009"/>
            <a:chOff x="0" y="0"/>
            <a:chExt cx="440690" cy="461009"/>
          </a:xfrm>
        </p:grpSpPr>
        <p:sp>
          <p:nvSpPr>
            <p:cNvPr id="52" name="object 52"/>
            <p:cNvSpPr/>
            <p:nvPr/>
          </p:nvSpPr>
          <p:spPr>
            <a:xfrm>
              <a:off x="0" y="0"/>
              <a:ext cx="275590" cy="275590"/>
            </a:xfrm>
            <a:custGeom>
              <a:avLst/>
              <a:gdLst/>
              <a:ahLst/>
              <a:cxnLst/>
              <a:rect l="l" t="t" r="r" b="b"/>
              <a:pathLst>
                <a:path w="275590" h="275590">
                  <a:moveTo>
                    <a:pt x="275572" y="275572"/>
                  </a:moveTo>
                  <a:lnTo>
                    <a:pt x="0" y="275572"/>
                  </a:lnTo>
                  <a:lnTo>
                    <a:pt x="0" y="0"/>
                  </a:lnTo>
                  <a:lnTo>
                    <a:pt x="275572" y="0"/>
                  </a:lnTo>
                  <a:lnTo>
                    <a:pt x="275572" y="275572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64596" y="185023"/>
              <a:ext cx="275590" cy="275590"/>
            </a:xfrm>
            <a:custGeom>
              <a:avLst/>
              <a:gdLst/>
              <a:ahLst/>
              <a:cxnLst/>
              <a:rect l="l" t="t" r="r" b="b"/>
              <a:pathLst>
                <a:path w="275590" h="275590">
                  <a:moveTo>
                    <a:pt x="275572" y="275572"/>
                  </a:moveTo>
                  <a:lnTo>
                    <a:pt x="0" y="275572"/>
                  </a:lnTo>
                  <a:lnTo>
                    <a:pt x="0" y="0"/>
                  </a:lnTo>
                  <a:lnTo>
                    <a:pt x="275572" y="0"/>
                  </a:lnTo>
                  <a:lnTo>
                    <a:pt x="275572" y="275572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364354" y="3318257"/>
            <a:ext cx="4360046" cy="961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8206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Name</a:t>
            </a:r>
            <a:r>
              <a:rPr sz="1200" spc="-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: </a:t>
            </a:r>
            <a:r>
              <a:rPr lang="en-US" sz="1200" spc="-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Mr. X (Average Employee) </a:t>
            </a:r>
          </a:p>
          <a:p>
            <a:pPr marL="12700" marR="128206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Overtime</a:t>
            </a:r>
            <a:r>
              <a:rPr sz="1200" spc="-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: No </a:t>
            </a:r>
            <a:r>
              <a:rPr sz="12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Calibri"/>
              <a:cs typeface="Calibri"/>
            </a:endParaRPr>
          </a:p>
          <a:p>
            <a:pPr marL="12700" marR="128206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Business</a:t>
            </a:r>
            <a:r>
              <a:rPr sz="1200" b="1" spc="-5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Travel</a:t>
            </a:r>
            <a:r>
              <a:rPr sz="1200" spc="-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:</a:t>
            </a:r>
            <a:r>
              <a:rPr sz="1200" spc="-4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No</a:t>
            </a:r>
            <a:endParaRPr sz="1200" dirty="0">
              <a:solidFill>
                <a:schemeClr val="accent1">
                  <a:lumMod val="50000"/>
                </a:schemeClr>
              </a:solidFill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200" b="1" spc="-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Job Role</a:t>
            </a:r>
            <a:r>
              <a:rPr sz="1200" spc="-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: </a:t>
            </a:r>
            <a:r>
              <a:rPr lang="en-US" sz="1200" spc="-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Software Developer</a:t>
            </a:r>
          </a:p>
          <a:p>
            <a:pPr marL="12700" marR="5080">
              <a:lnSpc>
                <a:spcPct val="100000"/>
              </a:lnSpc>
            </a:pPr>
            <a:r>
              <a:rPr sz="1200" b="1" spc="-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Gender</a:t>
            </a:r>
            <a:r>
              <a:rPr sz="1200" spc="-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:</a:t>
            </a:r>
            <a:r>
              <a:rPr sz="1200" spc="-1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200" spc="-1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M</a:t>
            </a:r>
            <a:r>
              <a:rPr lang="en-US" sz="1200" spc="-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ale</a:t>
            </a:r>
            <a:endParaRPr sz="1200" dirty="0">
              <a:solidFill>
                <a:schemeClr val="accent1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1026" name="Picture 2" descr="Create an image of a male software developer standing in a modern office environment. He should be casually dressed in a smart shirt and jeans, with glasses perched on his nose, looking at a computer screen with intense focus. The office should have a clean, techy aesthetic with multiple monitors on the desk, whiteboards with code and flowcharts, and tech gadgets scattered around. His posture should suggest he is mid-thought, solving a complex problem, with one hand on his hip and the other holding a coffee mug. Include subtle hints of a collaborative workspace in the background, like an open laptop with stickers, and a distant team huddle around a large digital display.">
            <a:extLst>
              <a:ext uri="{FF2B5EF4-FFF2-40B4-BE49-F238E27FC236}">
                <a16:creationId xmlns:a16="http://schemas.microsoft.com/office/drawing/2014/main" id="{B17C4F93-9716-C159-A909-B3378D496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54" y="641803"/>
            <a:ext cx="1505860" cy="263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E3122B33-5875-BE86-FB3B-2E13F2DD8021}"/>
              </a:ext>
            </a:extLst>
          </p:cNvPr>
          <p:cNvGrpSpPr/>
          <p:nvPr/>
        </p:nvGrpSpPr>
        <p:grpSpPr>
          <a:xfrm>
            <a:off x="4267200" y="876275"/>
            <a:ext cx="7996488" cy="5255768"/>
            <a:chOff x="3021224" y="840936"/>
            <a:chExt cx="9077893" cy="5397826"/>
          </a:xfrm>
        </p:grpSpPr>
        <p:pic>
          <p:nvPicPr>
            <p:cNvPr id="1045" name="Picture 1044" descr="A diagram of different business icons&#10;&#10;Description automatically generated with medium confidence">
              <a:extLst>
                <a:ext uri="{FF2B5EF4-FFF2-40B4-BE49-F238E27FC236}">
                  <a16:creationId xmlns:a16="http://schemas.microsoft.com/office/drawing/2014/main" id="{AE4D3E1A-6AF4-6D8D-AFB3-3276FCDAC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7849" y="1417513"/>
              <a:ext cx="3980540" cy="4148851"/>
            </a:xfrm>
            <a:prstGeom prst="rect">
              <a:avLst/>
            </a:prstGeom>
          </p:spPr>
        </p:pic>
        <p:sp>
          <p:nvSpPr>
            <p:cNvPr id="2" name="object 2"/>
            <p:cNvSpPr txBox="1"/>
            <p:nvPr/>
          </p:nvSpPr>
          <p:spPr>
            <a:xfrm>
              <a:off x="9438467" y="1888843"/>
              <a:ext cx="2660650" cy="817106"/>
            </a:xfrm>
            <a:prstGeom prst="rect">
              <a:avLst/>
            </a:prstGeom>
          </p:spPr>
          <p:txBody>
            <a:bodyPr vert="horz" wrap="square" lIns="0" tIns="914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720"/>
                </a:spcBef>
              </a:pPr>
              <a:r>
                <a:rPr sz="1100" b="1" spc="-5" dirty="0">
                  <a:solidFill>
                    <a:schemeClr val="accent1">
                      <a:lumMod val="50000"/>
                    </a:schemeClr>
                  </a:solidFill>
                  <a:cs typeface="Georgia"/>
                </a:rPr>
                <a:t>Business</a:t>
              </a:r>
              <a:r>
                <a:rPr sz="1100" b="1" spc="-50" dirty="0">
                  <a:solidFill>
                    <a:schemeClr val="accent1">
                      <a:lumMod val="50000"/>
                    </a:schemeClr>
                  </a:solidFill>
                  <a:cs typeface="Georgia"/>
                </a:rPr>
                <a:t> </a:t>
              </a:r>
              <a:r>
                <a:rPr sz="1100" b="1" spc="-5" dirty="0">
                  <a:solidFill>
                    <a:schemeClr val="accent1">
                      <a:lumMod val="50000"/>
                    </a:schemeClr>
                  </a:solidFill>
                  <a:cs typeface="Georgia"/>
                </a:rPr>
                <a:t>Travel</a:t>
              </a:r>
              <a:endParaRPr sz="1100" dirty="0">
                <a:solidFill>
                  <a:schemeClr val="accent1">
                    <a:lumMod val="50000"/>
                  </a:schemeClr>
                </a:solidFill>
                <a:cs typeface="Georgia"/>
              </a:endParaRPr>
            </a:p>
            <a:p>
              <a:pPr marL="12700" marR="5080">
                <a:lnSpc>
                  <a:spcPct val="99300"/>
                </a:lnSpc>
                <a:spcBef>
                  <a:spcPts val="625"/>
                </a:spcBef>
              </a:pPr>
              <a:r>
                <a:rPr sz="1000" spc="-5" dirty="0">
                  <a:cs typeface="Georgia"/>
                </a:rPr>
                <a:t>Rare business travel increases the odds </a:t>
              </a:r>
              <a:r>
                <a:rPr sz="1000" spc="-275" dirty="0">
                  <a:cs typeface="Georgia"/>
                </a:rPr>
                <a:t> </a:t>
              </a:r>
              <a:r>
                <a:rPr sz="1000" spc="-5" dirty="0">
                  <a:cs typeface="Georgia"/>
                </a:rPr>
                <a:t>of attrition by 2.25x times and frequent </a:t>
              </a:r>
              <a:r>
                <a:rPr sz="1000" spc="-275" dirty="0">
                  <a:cs typeface="Georgia"/>
                </a:rPr>
                <a:t> </a:t>
              </a:r>
              <a:r>
                <a:rPr sz="1000" spc="-5" dirty="0">
                  <a:cs typeface="Georgia"/>
                </a:rPr>
                <a:t>travel</a:t>
              </a:r>
              <a:r>
                <a:rPr sz="1000" spc="-10" dirty="0">
                  <a:cs typeface="Georgia"/>
                </a:rPr>
                <a:t> </a:t>
              </a:r>
              <a:r>
                <a:rPr sz="1000" spc="-5" dirty="0">
                  <a:cs typeface="Georgia"/>
                </a:rPr>
                <a:t>increases</a:t>
              </a:r>
              <a:r>
                <a:rPr sz="1000" spc="-10" dirty="0">
                  <a:cs typeface="Georgia"/>
                </a:rPr>
                <a:t> </a:t>
              </a:r>
              <a:r>
                <a:rPr sz="1000" spc="-5" dirty="0">
                  <a:cs typeface="Georgia"/>
                </a:rPr>
                <a:t>it</a:t>
              </a:r>
              <a:r>
                <a:rPr sz="1000" spc="-10" dirty="0">
                  <a:cs typeface="Georgia"/>
                </a:rPr>
                <a:t> </a:t>
              </a:r>
              <a:r>
                <a:rPr sz="1000" spc="-5" dirty="0">
                  <a:cs typeface="Georgia"/>
                </a:rPr>
                <a:t>by</a:t>
              </a:r>
              <a:r>
                <a:rPr sz="1000" spc="-10" dirty="0">
                  <a:cs typeface="Georgia"/>
                </a:rPr>
                <a:t> </a:t>
              </a:r>
              <a:r>
                <a:rPr sz="1000" spc="-5" dirty="0">
                  <a:cs typeface="Georgia"/>
                </a:rPr>
                <a:t>4.72x</a:t>
              </a:r>
              <a:r>
                <a:rPr sz="1000" spc="-10" dirty="0">
                  <a:cs typeface="Georgia"/>
                </a:rPr>
                <a:t> </a:t>
              </a:r>
              <a:r>
                <a:rPr sz="1000" spc="-5" dirty="0">
                  <a:cs typeface="Georgia"/>
                </a:rPr>
                <a:t>times</a:t>
              </a:r>
              <a:endParaRPr sz="1000" dirty="0">
                <a:cs typeface="Georgia"/>
              </a:endParaRPr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6588941" y="840936"/>
              <a:ext cx="2078355" cy="657215"/>
            </a:xfrm>
            <a:prstGeom prst="rect">
              <a:avLst/>
            </a:prstGeom>
          </p:spPr>
          <p:txBody>
            <a:bodyPr vert="horz" wrap="square" lIns="0" tIns="86995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685"/>
                </a:spcBef>
              </a:pPr>
              <a:r>
                <a:rPr sz="1100" b="1" spc="-5" dirty="0">
                  <a:solidFill>
                    <a:schemeClr val="accent1">
                      <a:lumMod val="50000"/>
                    </a:schemeClr>
                  </a:solidFill>
                  <a:cs typeface="Georgia"/>
                </a:rPr>
                <a:t>Overtime</a:t>
              </a:r>
              <a:endParaRPr sz="1100" dirty="0">
                <a:solidFill>
                  <a:schemeClr val="accent1">
                    <a:lumMod val="50000"/>
                  </a:schemeClr>
                </a:solidFill>
                <a:cs typeface="Georgia"/>
              </a:endParaRPr>
            </a:p>
            <a:p>
              <a:pPr marL="12700" marR="5080" algn="ctr">
                <a:lnSpc>
                  <a:spcPct val="100600"/>
                </a:lnSpc>
                <a:spcBef>
                  <a:spcPts val="575"/>
                </a:spcBef>
              </a:pPr>
              <a:r>
                <a:rPr sz="1000" spc="-5" dirty="0">
                  <a:cs typeface="Georgia"/>
                </a:rPr>
                <a:t>Making employees work </a:t>
              </a:r>
              <a:r>
                <a:rPr sz="1000" dirty="0">
                  <a:cs typeface="Georgia"/>
                </a:rPr>
                <a:t> </a:t>
              </a:r>
              <a:r>
                <a:rPr sz="1000" spc="-5" dirty="0">
                  <a:cs typeface="Arial"/>
                </a:rPr>
                <a:t>overtime</a:t>
              </a:r>
              <a:r>
                <a:rPr sz="1000" spc="-35" dirty="0">
                  <a:cs typeface="Arial"/>
                </a:rPr>
                <a:t> </a:t>
              </a:r>
              <a:r>
                <a:rPr sz="1000" spc="-5" dirty="0">
                  <a:cs typeface="Arial"/>
                </a:rPr>
                <a:t>increases</a:t>
              </a:r>
              <a:r>
                <a:rPr sz="1000" spc="-35" dirty="0">
                  <a:cs typeface="Arial"/>
                </a:rPr>
                <a:t> </a:t>
              </a:r>
              <a:r>
                <a:rPr sz="1000" dirty="0">
                  <a:cs typeface="Arial"/>
                </a:rPr>
                <a:t>the</a:t>
              </a:r>
              <a:r>
                <a:rPr sz="1000" spc="-30" dirty="0">
                  <a:cs typeface="Arial"/>
                </a:rPr>
                <a:t> </a:t>
              </a:r>
              <a:r>
                <a:rPr sz="1000" spc="-5" dirty="0">
                  <a:cs typeface="Arial"/>
                </a:rPr>
                <a:t>odds </a:t>
              </a:r>
              <a:r>
                <a:rPr sz="1000" spc="-320" dirty="0">
                  <a:cs typeface="Arial"/>
                </a:rPr>
                <a:t> </a:t>
              </a:r>
              <a:r>
                <a:rPr sz="1000" spc="-5" dirty="0">
                  <a:cs typeface="Arial"/>
                </a:rPr>
                <a:t>by</a:t>
              </a:r>
              <a:r>
                <a:rPr sz="1000" spc="-10" dirty="0">
                  <a:cs typeface="Arial"/>
                </a:rPr>
                <a:t> </a:t>
              </a:r>
              <a:r>
                <a:rPr sz="1000" spc="-5" dirty="0">
                  <a:cs typeface="Arial"/>
                </a:rPr>
                <a:t>3.8x</a:t>
              </a:r>
              <a:r>
                <a:rPr sz="1000" spc="-10" dirty="0">
                  <a:cs typeface="Arial"/>
                </a:rPr>
                <a:t> </a:t>
              </a:r>
              <a:r>
                <a:rPr sz="1000" dirty="0">
                  <a:cs typeface="Arial"/>
                </a:rPr>
                <a:t>times</a:t>
              </a: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6172978" y="5416914"/>
              <a:ext cx="2832177" cy="821848"/>
            </a:xfrm>
            <a:prstGeom prst="rect">
              <a:avLst/>
            </a:prstGeom>
          </p:spPr>
          <p:txBody>
            <a:bodyPr vert="horz" wrap="square" lIns="0" tIns="9144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720"/>
                </a:spcBef>
              </a:pPr>
              <a:r>
                <a:rPr sz="1100" b="1" spc="-5" dirty="0">
                  <a:solidFill>
                    <a:schemeClr val="accent1">
                      <a:lumMod val="50000"/>
                    </a:schemeClr>
                  </a:solidFill>
                  <a:cs typeface="Georgia"/>
                </a:rPr>
                <a:t>Years</a:t>
              </a:r>
              <a:r>
                <a:rPr sz="1100" b="1" spc="-25" dirty="0">
                  <a:solidFill>
                    <a:schemeClr val="accent1">
                      <a:lumMod val="50000"/>
                    </a:schemeClr>
                  </a:solidFill>
                  <a:cs typeface="Georgia"/>
                </a:rPr>
                <a:t> </a:t>
              </a:r>
              <a:r>
                <a:rPr sz="1100" b="1" spc="-5" dirty="0">
                  <a:solidFill>
                    <a:schemeClr val="accent1">
                      <a:lumMod val="50000"/>
                    </a:schemeClr>
                  </a:solidFill>
                  <a:cs typeface="Georgia"/>
                </a:rPr>
                <a:t>in</a:t>
              </a:r>
              <a:r>
                <a:rPr sz="1100" b="1" spc="-25" dirty="0">
                  <a:solidFill>
                    <a:schemeClr val="accent1">
                      <a:lumMod val="50000"/>
                    </a:schemeClr>
                  </a:solidFill>
                  <a:cs typeface="Georgia"/>
                </a:rPr>
                <a:t> </a:t>
              </a:r>
              <a:r>
                <a:rPr sz="1100" b="1" spc="-5" dirty="0">
                  <a:solidFill>
                    <a:schemeClr val="accent1">
                      <a:lumMod val="50000"/>
                    </a:schemeClr>
                  </a:solidFill>
                  <a:cs typeface="Georgia"/>
                </a:rPr>
                <a:t>current</a:t>
              </a:r>
              <a:r>
                <a:rPr sz="1100" b="1" spc="-25" dirty="0">
                  <a:solidFill>
                    <a:schemeClr val="accent1">
                      <a:lumMod val="50000"/>
                    </a:schemeClr>
                  </a:solidFill>
                  <a:cs typeface="Georgia"/>
                </a:rPr>
                <a:t> </a:t>
              </a:r>
              <a:r>
                <a:rPr sz="1100" b="1" dirty="0">
                  <a:solidFill>
                    <a:schemeClr val="accent1">
                      <a:lumMod val="50000"/>
                    </a:schemeClr>
                  </a:solidFill>
                  <a:cs typeface="Georgia"/>
                </a:rPr>
                <a:t>role</a:t>
              </a:r>
              <a:endParaRPr sz="1100" dirty="0">
                <a:solidFill>
                  <a:schemeClr val="accent1">
                    <a:lumMod val="50000"/>
                  </a:schemeClr>
                </a:solidFill>
                <a:cs typeface="Georgia"/>
              </a:endParaRPr>
            </a:p>
            <a:p>
              <a:pPr marL="12700" marR="5080" algn="ctr">
                <a:lnSpc>
                  <a:spcPct val="99700"/>
                </a:lnSpc>
                <a:spcBef>
                  <a:spcPts val="620"/>
                </a:spcBef>
              </a:pPr>
              <a:r>
                <a:rPr sz="1000" spc="-5" dirty="0">
                  <a:cs typeface="Georgia"/>
                </a:rPr>
                <a:t>Each year the employee stays </a:t>
              </a:r>
              <a:r>
                <a:rPr sz="1000" dirty="0">
                  <a:cs typeface="Georgia"/>
                </a:rPr>
                <a:t> </a:t>
              </a:r>
              <a:r>
                <a:rPr sz="1000" spc="-5" dirty="0">
                  <a:cs typeface="Georgia"/>
                </a:rPr>
                <a:t>with the firm, the odds of </a:t>
              </a:r>
              <a:r>
                <a:rPr sz="1000" dirty="0">
                  <a:cs typeface="Georgia"/>
                </a:rPr>
                <a:t> </a:t>
              </a:r>
              <a:r>
                <a:rPr sz="1000" spc="-5" dirty="0">
                  <a:cs typeface="Georgia"/>
                </a:rPr>
                <a:t>attrition </a:t>
              </a:r>
              <a:r>
                <a:rPr sz="1000" b="1" spc="-5" dirty="0">
                  <a:cs typeface="Georgia"/>
                </a:rPr>
                <a:t>decreases by 0.8x times</a:t>
              </a:r>
              <a:r>
                <a:rPr sz="1000" spc="-5" dirty="0">
                  <a:cs typeface="Georgia"/>
                </a:rPr>
                <a:t>, </a:t>
              </a:r>
              <a:r>
                <a:rPr sz="1000" spc="-275" dirty="0">
                  <a:cs typeface="Georgia"/>
                </a:rPr>
                <a:t> </a:t>
              </a:r>
              <a:r>
                <a:rPr sz="1000" spc="-5" dirty="0">
                  <a:cs typeface="Georgia"/>
                </a:rPr>
                <a:t>i.e., older employees are less </a:t>
              </a:r>
              <a:r>
                <a:rPr sz="1000" dirty="0">
                  <a:cs typeface="Georgia"/>
                </a:rPr>
                <a:t> </a:t>
              </a:r>
              <a:r>
                <a:rPr sz="1000" spc="-5" dirty="0">
                  <a:cs typeface="Georgia"/>
                </a:rPr>
                <a:t>likely</a:t>
              </a:r>
              <a:r>
                <a:rPr sz="1000" spc="-10" dirty="0">
                  <a:cs typeface="Georgia"/>
                </a:rPr>
                <a:t> </a:t>
              </a:r>
              <a:r>
                <a:rPr sz="1000" spc="-5" dirty="0">
                  <a:cs typeface="Georgia"/>
                </a:rPr>
                <a:t>to quit</a:t>
              </a:r>
              <a:endParaRPr sz="1000" dirty="0">
                <a:cs typeface="Georgia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9459014" y="3944454"/>
              <a:ext cx="2336799" cy="705156"/>
            </a:xfrm>
            <a:prstGeom prst="rect">
              <a:avLst/>
            </a:prstGeom>
          </p:spPr>
          <p:txBody>
            <a:bodyPr vert="horz" wrap="square" lIns="0" tIns="91440" rIns="0" bIns="0" rtlCol="0">
              <a:spAutoFit/>
            </a:bodyPr>
            <a:lstStyle/>
            <a:p>
              <a:pPr marR="17780">
                <a:lnSpc>
                  <a:spcPct val="100000"/>
                </a:lnSpc>
                <a:spcBef>
                  <a:spcPts val="720"/>
                </a:spcBef>
              </a:pPr>
              <a:r>
                <a:rPr sz="1100" b="1" spc="-5" dirty="0">
                  <a:solidFill>
                    <a:schemeClr val="accent1">
                      <a:lumMod val="50000"/>
                    </a:schemeClr>
                  </a:solidFill>
                  <a:cs typeface="Georgia"/>
                </a:rPr>
                <a:t>Gender</a:t>
              </a:r>
              <a:endParaRPr sz="1100" dirty="0">
                <a:solidFill>
                  <a:schemeClr val="accent1">
                    <a:lumMod val="50000"/>
                  </a:schemeClr>
                </a:solidFill>
                <a:cs typeface="Georgia"/>
              </a:endParaRPr>
            </a:p>
            <a:p>
              <a:pPr marR="5080">
                <a:lnSpc>
                  <a:spcPts val="1430"/>
                </a:lnSpc>
                <a:spcBef>
                  <a:spcPts val="615"/>
                </a:spcBef>
              </a:pPr>
              <a:r>
                <a:rPr sz="1000" spc="-5" dirty="0">
                  <a:cs typeface="Georgia"/>
                </a:rPr>
                <a:t>Odds</a:t>
              </a:r>
              <a:r>
                <a:rPr sz="1000" spc="-20" dirty="0">
                  <a:cs typeface="Georgia"/>
                </a:rPr>
                <a:t> </a:t>
              </a:r>
              <a:r>
                <a:rPr sz="1000" spc="-5" dirty="0">
                  <a:cs typeface="Georgia"/>
                </a:rPr>
                <a:t>of</a:t>
              </a:r>
              <a:r>
                <a:rPr sz="1000" spc="-20" dirty="0">
                  <a:cs typeface="Georgia"/>
                </a:rPr>
                <a:t> </a:t>
              </a:r>
              <a:r>
                <a:rPr lang="en-US" sz="1000" spc="-20" dirty="0">
                  <a:cs typeface="Georgia"/>
                </a:rPr>
                <a:t>fe</a:t>
              </a:r>
              <a:r>
                <a:rPr sz="1000" spc="-5" dirty="0">
                  <a:cs typeface="Georgia"/>
                </a:rPr>
                <a:t>male</a:t>
              </a:r>
              <a:r>
                <a:rPr sz="1000" spc="-20" dirty="0">
                  <a:cs typeface="Georgia"/>
                </a:rPr>
                <a:t> </a:t>
              </a:r>
              <a:r>
                <a:rPr sz="1000" spc="-5" dirty="0">
                  <a:cs typeface="Georgia"/>
                </a:rPr>
                <a:t>quitting</a:t>
              </a:r>
              <a:r>
                <a:rPr sz="1000" spc="-20" dirty="0">
                  <a:cs typeface="Georgia"/>
                </a:rPr>
                <a:t> </a:t>
              </a:r>
              <a:r>
                <a:rPr sz="1000" spc="-5" dirty="0">
                  <a:cs typeface="Georgia"/>
                </a:rPr>
                <a:t>are</a:t>
              </a:r>
              <a:r>
                <a:rPr sz="1000" spc="-20" dirty="0">
                  <a:cs typeface="Georgia"/>
                </a:rPr>
                <a:t> </a:t>
              </a:r>
              <a:r>
                <a:rPr sz="1000" b="1" spc="-5" dirty="0">
                  <a:cs typeface="Georgia"/>
                </a:rPr>
                <a:t>1.3x</a:t>
              </a:r>
              <a:endParaRPr sz="1000" b="1" dirty="0">
                <a:cs typeface="Georgia"/>
              </a:endParaRPr>
            </a:p>
            <a:p>
              <a:pPr marR="14604">
                <a:lnSpc>
                  <a:spcPts val="1430"/>
                </a:lnSpc>
              </a:pPr>
              <a:r>
                <a:rPr sz="1000" b="1" spc="-5" dirty="0">
                  <a:cs typeface="Georgia"/>
                </a:rPr>
                <a:t>times</a:t>
              </a:r>
              <a:r>
                <a:rPr sz="1000" b="1" spc="-50" dirty="0">
                  <a:cs typeface="Georgia"/>
                </a:rPr>
                <a:t> </a:t>
              </a:r>
              <a:r>
                <a:rPr lang="en-US" sz="1000" b="1" spc="-50" dirty="0">
                  <a:cs typeface="Georgia"/>
                </a:rPr>
                <a:t>lesser</a:t>
              </a:r>
              <a:r>
                <a:rPr lang="en-US" sz="1000" spc="-50" dirty="0">
                  <a:cs typeface="Georgia"/>
                </a:rPr>
                <a:t> </a:t>
              </a:r>
              <a:r>
                <a:rPr sz="1000" spc="-5" dirty="0">
                  <a:cs typeface="Georgia"/>
                </a:rPr>
                <a:t>than</a:t>
              </a:r>
              <a:r>
                <a:rPr sz="1000" spc="-50" dirty="0">
                  <a:cs typeface="Georgia"/>
                </a:rPr>
                <a:t> </a:t>
              </a:r>
              <a:r>
                <a:rPr sz="1000" spc="-5" dirty="0">
                  <a:cs typeface="Georgia"/>
                </a:rPr>
                <a:t>male</a:t>
              </a:r>
              <a:endParaRPr sz="1000" dirty="0">
                <a:cs typeface="Georgia"/>
              </a:endParaRP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EA3234BF-BD8C-8E8F-DB91-48E635CC7520}"/>
                </a:ext>
              </a:extLst>
            </p:cNvPr>
            <p:cNvSpPr txBox="1"/>
            <p:nvPr/>
          </p:nvSpPr>
          <p:spPr>
            <a:xfrm>
              <a:off x="3021224" y="1888843"/>
              <a:ext cx="2905599" cy="742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spc="-5" dirty="0">
                  <a:solidFill>
                    <a:schemeClr val="accent1">
                      <a:lumMod val="50000"/>
                    </a:schemeClr>
                  </a:solidFill>
                  <a:cs typeface="Georgia"/>
                </a:rPr>
                <a:t>Job Role</a:t>
              </a:r>
              <a:endParaRPr lang="en-US" sz="1100" b="1" dirty="0">
                <a:solidFill>
                  <a:schemeClr val="accent1">
                    <a:lumMod val="50000"/>
                  </a:schemeClr>
                </a:solidFill>
                <a:cs typeface="Georgia"/>
              </a:endParaRPr>
            </a:p>
            <a:p>
              <a:pPr algn="r"/>
              <a:r>
                <a:rPr lang="en-US" sz="1000" spc="-5" dirty="0">
                  <a:cs typeface="Arial"/>
                </a:rPr>
                <a:t>Compared </a:t>
              </a:r>
              <a:r>
                <a:rPr lang="en-US" sz="1000" dirty="0">
                  <a:cs typeface="Arial"/>
                </a:rPr>
                <a:t>to </a:t>
              </a:r>
              <a:r>
                <a:rPr lang="en-US" sz="1000" spc="-5" dirty="0">
                  <a:cs typeface="Arial"/>
                </a:rPr>
                <a:t>Research and </a:t>
              </a:r>
              <a:r>
                <a:rPr lang="en-US" sz="1000" spc="-325" dirty="0">
                  <a:cs typeface="Arial"/>
                </a:rPr>
                <a:t> </a:t>
              </a:r>
              <a:r>
                <a:rPr lang="en-US" sz="1000" spc="-5" dirty="0">
                  <a:cs typeface="Arial"/>
                </a:rPr>
                <a:t>Development department, Sales </a:t>
              </a:r>
              <a:r>
                <a:rPr lang="en-US" sz="1000" spc="-320" dirty="0">
                  <a:cs typeface="Arial"/>
                </a:rPr>
                <a:t> </a:t>
              </a:r>
              <a:r>
                <a:rPr lang="en-US" sz="1000" spc="-5" dirty="0">
                  <a:cs typeface="Arial"/>
                </a:rPr>
                <a:t>and HR Departments have </a:t>
              </a:r>
              <a:r>
                <a:rPr lang="en-US" sz="1000" b="1" spc="-5" dirty="0">
                  <a:cs typeface="Arial"/>
                </a:rPr>
                <a:t>2x </a:t>
              </a:r>
              <a:r>
                <a:rPr lang="en-US" sz="1000" b="1" dirty="0">
                  <a:cs typeface="Arial"/>
                </a:rPr>
                <a:t> times</a:t>
              </a:r>
              <a:r>
                <a:rPr lang="en-US" sz="1000" b="1" spc="-15" dirty="0">
                  <a:cs typeface="Arial"/>
                </a:rPr>
                <a:t> </a:t>
              </a:r>
              <a:r>
                <a:rPr lang="en-US" sz="1000" b="1" dirty="0">
                  <a:cs typeface="Arial"/>
                </a:rPr>
                <a:t>the</a:t>
              </a:r>
              <a:r>
                <a:rPr lang="en-US" sz="1000" b="1" spc="-10" dirty="0">
                  <a:cs typeface="Arial"/>
                </a:rPr>
                <a:t> </a:t>
              </a:r>
              <a:r>
                <a:rPr lang="en-US" sz="1000" b="1" spc="-5" dirty="0">
                  <a:cs typeface="Arial"/>
                </a:rPr>
                <a:t>odds</a:t>
              </a:r>
              <a:r>
                <a:rPr lang="en-US" sz="1000" b="1" spc="-10" dirty="0">
                  <a:cs typeface="Arial"/>
                </a:rPr>
                <a:t> </a:t>
              </a:r>
              <a:r>
                <a:rPr lang="en-US" sz="1000" b="1" spc="-5" dirty="0">
                  <a:cs typeface="Arial"/>
                </a:rPr>
                <a:t>of</a:t>
              </a:r>
              <a:r>
                <a:rPr lang="en-US" sz="1000" b="1" spc="-15" dirty="0">
                  <a:cs typeface="Arial"/>
                </a:rPr>
                <a:t> </a:t>
              </a:r>
              <a:r>
                <a:rPr lang="en-US" sz="1000" b="1" spc="-5" dirty="0">
                  <a:cs typeface="Arial"/>
                </a:rPr>
                <a:t>attrition</a:t>
              </a:r>
              <a:endParaRPr lang="en-US" sz="1000" b="1" dirty="0"/>
            </a:p>
          </p:txBody>
        </p: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2A840A89-807D-9400-73E1-F12D30270C47}"/>
                </a:ext>
              </a:extLst>
            </p:cNvPr>
            <p:cNvSpPr txBox="1"/>
            <p:nvPr/>
          </p:nvSpPr>
          <p:spPr>
            <a:xfrm>
              <a:off x="3062830" y="4006902"/>
              <a:ext cx="2905599" cy="1027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spc="-5" dirty="0">
                  <a:solidFill>
                    <a:schemeClr val="accent1">
                      <a:lumMod val="50000"/>
                    </a:schemeClr>
                  </a:solidFill>
                  <a:cs typeface="Georgia"/>
                </a:rPr>
                <a:t>Years</a:t>
              </a:r>
              <a:r>
                <a:rPr lang="en-US" sz="1100" b="1" spc="-35" dirty="0">
                  <a:solidFill>
                    <a:schemeClr val="accent1">
                      <a:lumMod val="50000"/>
                    </a:schemeClr>
                  </a:solidFill>
                  <a:cs typeface="Georgia"/>
                </a:rPr>
                <a:t> </a:t>
              </a:r>
              <a:r>
                <a:rPr lang="en-US" sz="1100" b="1" spc="-5" dirty="0">
                  <a:solidFill>
                    <a:schemeClr val="accent1">
                      <a:lumMod val="50000"/>
                    </a:schemeClr>
                  </a:solidFill>
                  <a:cs typeface="Georgia"/>
                </a:rPr>
                <a:t>since</a:t>
              </a:r>
              <a:r>
                <a:rPr lang="en-US" sz="1100" b="1" spc="-35" dirty="0">
                  <a:solidFill>
                    <a:schemeClr val="accent1">
                      <a:lumMod val="50000"/>
                    </a:schemeClr>
                  </a:solidFill>
                  <a:cs typeface="Georgia"/>
                </a:rPr>
                <a:t> </a:t>
              </a:r>
              <a:r>
                <a:rPr lang="en-US" sz="1100" b="1" spc="-5" dirty="0">
                  <a:solidFill>
                    <a:schemeClr val="accent1">
                      <a:lumMod val="50000"/>
                    </a:schemeClr>
                  </a:solidFill>
                  <a:cs typeface="Georgia"/>
                </a:rPr>
                <a:t>Last</a:t>
              </a:r>
              <a:r>
                <a:rPr lang="en-US" sz="1100" b="1" spc="-30" dirty="0">
                  <a:solidFill>
                    <a:schemeClr val="accent1">
                      <a:lumMod val="50000"/>
                    </a:schemeClr>
                  </a:solidFill>
                  <a:cs typeface="Georgia"/>
                </a:rPr>
                <a:t> </a:t>
              </a:r>
              <a:r>
                <a:rPr lang="en-US" sz="1100" b="1" spc="-5" dirty="0">
                  <a:solidFill>
                    <a:schemeClr val="accent1">
                      <a:lumMod val="50000"/>
                    </a:schemeClr>
                  </a:solidFill>
                  <a:cs typeface="Georgia"/>
                </a:rPr>
                <a:t>Promotion</a:t>
              </a:r>
              <a:endParaRPr lang="en-US" sz="1100" dirty="0">
                <a:solidFill>
                  <a:schemeClr val="accent1">
                    <a:lumMod val="50000"/>
                  </a:schemeClr>
                </a:solidFill>
                <a:cs typeface="Georgia"/>
              </a:endParaRPr>
            </a:p>
            <a:p>
              <a:pPr algn="r"/>
              <a:r>
                <a:rPr lang="en-US" sz="1000" spc="-5" dirty="0">
                  <a:cs typeface="Arial"/>
                </a:rPr>
                <a:t>The odds of attrition increases by </a:t>
              </a:r>
              <a:r>
                <a:rPr lang="en-US" sz="1000" spc="-320" dirty="0">
                  <a:cs typeface="Arial"/>
                </a:rPr>
                <a:t> </a:t>
              </a:r>
              <a:r>
                <a:rPr lang="en-US" sz="1000" b="1" spc="-5" dirty="0">
                  <a:cs typeface="Arial"/>
                </a:rPr>
                <a:t>1.3x</a:t>
              </a:r>
              <a:r>
                <a:rPr lang="en-US" sz="1000" b="1" spc="-20" dirty="0">
                  <a:cs typeface="Arial"/>
                </a:rPr>
                <a:t> </a:t>
              </a:r>
              <a:r>
                <a:rPr lang="en-US" sz="1000" b="1" dirty="0">
                  <a:cs typeface="Arial"/>
                </a:rPr>
                <a:t>times</a:t>
              </a:r>
              <a:r>
                <a:rPr lang="en-US" sz="1000" b="1" spc="-20" dirty="0">
                  <a:cs typeface="Arial"/>
                </a:rPr>
                <a:t> </a:t>
              </a:r>
              <a:r>
                <a:rPr lang="en-US" sz="1000" b="1" dirty="0">
                  <a:cs typeface="Arial"/>
                </a:rPr>
                <a:t>for</a:t>
              </a:r>
              <a:r>
                <a:rPr lang="en-US" sz="1000" b="1" spc="-20" dirty="0">
                  <a:cs typeface="Arial"/>
                </a:rPr>
                <a:t> </a:t>
              </a:r>
              <a:r>
                <a:rPr lang="en-US" sz="1000" b="1" spc="-5" dirty="0">
                  <a:cs typeface="Arial"/>
                </a:rPr>
                <a:t>every</a:t>
              </a:r>
              <a:r>
                <a:rPr lang="en-US" sz="1000" b="1" spc="-15" dirty="0">
                  <a:cs typeface="Arial"/>
                </a:rPr>
                <a:t> </a:t>
              </a:r>
              <a:r>
                <a:rPr lang="en-US" sz="1000" b="1" dirty="0">
                  <a:cs typeface="Arial"/>
                </a:rPr>
                <a:t>5</a:t>
              </a:r>
              <a:r>
                <a:rPr lang="en-US" sz="1000" b="1" spc="-20" dirty="0">
                  <a:cs typeface="Arial"/>
                </a:rPr>
                <a:t> </a:t>
              </a:r>
              <a:r>
                <a:rPr lang="en-US" sz="1000" b="1" spc="-5" dirty="0">
                  <a:cs typeface="Arial"/>
                </a:rPr>
                <a:t>years</a:t>
              </a:r>
              <a:r>
                <a:rPr lang="en-US" sz="1000" b="1" spc="-20" dirty="0">
                  <a:cs typeface="Arial"/>
                </a:rPr>
                <a:t> </a:t>
              </a:r>
              <a:r>
                <a:rPr lang="en-US" sz="1000" dirty="0">
                  <a:cs typeface="Arial"/>
                </a:rPr>
                <a:t>the </a:t>
              </a:r>
              <a:r>
                <a:rPr lang="en-US" sz="1000" spc="-315" dirty="0">
                  <a:cs typeface="Arial"/>
                </a:rPr>
                <a:t> </a:t>
              </a:r>
              <a:r>
                <a:rPr lang="en-US" sz="1000" spc="-5" dirty="0">
                  <a:cs typeface="Arial"/>
                </a:rPr>
                <a:t>employee</a:t>
              </a:r>
              <a:r>
                <a:rPr lang="en-US" sz="1000" spc="-15" dirty="0">
                  <a:cs typeface="Arial"/>
                </a:rPr>
                <a:t> </a:t>
              </a:r>
              <a:r>
                <a:rPr lang="en-US" sz="1000" spc="-5" dirty="0">
                  <a:cs typeface="Arial"/>
                </a:rPr>
                <a:t>isn’t</a:t>
              </a:r>
              <a:r>
                <a:rPr lang="en-US" sz="1000" spc="-10" dirty="0">
                  <a:cs typeface="Arial"/>
                </a:rPr>
                <a:t> </a:t>
              </a:r>
              <a:r>
                <a:rPr lang="en-US" sz="1000" spc="-5" dirty="0">
                  <a:cs typeface="Arial"/>
                </a:rPr>
                <a:t>promoted</a:t>
              </a:r>
              <a:endParaRPr lang="en-US" sz="1000" dirty="0">
                <a:cs typeface="Arial"/>
              </a:endParaRPr>
            </a:p>
            <a:p>
              <a:endParaRPr lang="en-US" dirty="0"/>
            </a:p>
          </p:txBody>
        </p:sp>
        <p:sp>
          <p:nvSpPr>
            <p:cNvPr id="1037" name="AutoShape 6">
              <a:extLst>
                <a:ext uri="{FF2B5EF4-FFF2-40B4-BE49-F238E27FC236}">
                  <a16:creationId xmlns:a16="http://schemas.microsoft.com/office/drawing/2014/main" id="{A5F84024-8C14-668B-6F8F-CED6B2CBFA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47" name="TextBox 1046">
            <a:extLst>
              <a:ext uri="{FF2B5EF4-FFF2-40B4-BE49-F238E27FC236}">
                <a16:creationId xmlns:a16="http://schemas.microsoft.com/office/drawing/2014/main" id="{53970094-BEF8-1B79-683F-7097A0888E45}"/>
              </a:ext>
            </a:extLst>
          </p:cNvPr>
          <p:cNvSpPr txBox="1"/>
          <p:nvPr/>
        </p:nvSpPr>
        <p:spPr>
          <a:xfrm>
            <a:off x="164596" y="4371213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effectLst/>
                <a:latin typeface="Söhne"/>
              </a:rPr>
              <a:t>Actionable Recommendations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dirty="0"/>
          </a:p>
        </p:txBody>
      </p:sp>
      <p:sp>
        <p:nvSpPr>
          <p:cNvPr id="1049" name="Notched Right Arrow 1048">
            <a:extLst>
              <a:ext uri="{FF2B5EF4-FFF2-40B4-BE49-F238E27FC236}">
                <a16:creationId xmlns:a16="http://schemas.microsoft.com/office/drawing/2014/main" id="{78BBA280-8CC4-E4ED-AA70-9A4472B7C41E}"/>
              </a:ext>
            </a:extLst>
          </p:cNvPr>
          <p:cNvSpPr/>
          <p:nvPr/>
        </p:nvSpPr>
        <p:spPr>
          <a:xfrm>
            <a:off x="2286000" y="2209800"/>
            <a:ext cx="1676400" cy="228600"/>
          </a:xfrm>
          <a:prstGeom prst="notched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50" name="Picture 2" descr="Design a simple icon representing Flexible Work Options with a white background. The icon should visually communicate the concept of flexibility in work location or hours, suitable for use in a corporate PowerPoint presentation. Avoid any complex details to ensure clarity and simplicity.">
            <a:extLst>
              <a:ext uri="{FF2B5EF4-FFF2-40B4-BE49-F238E27FC236}">
                <a16:creationId xmlns:a16="http://schemas.microsoft.com/office/drawing/2014/main" id="{521362F5-6127-B721-6A85-EDE3A9092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43" y="4780536"/>
            <a:ext cx="460486" cy="46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2" name="TextBox 1051">
            <a:extLst>
              <a:ext uri="{FF2B5EF4-FFF2-40B4-BE49-F238E27FC236}">
                <a16:creationId xmlns:a16="http://schemas.microsoft.com/office/drawing/2014/main" id="{B4386B3D-F8D7-ACF9-2987-680A57426B80}"/>
              </a:ext>
            </a:extLst>
          </p:cNvPr>
          <p:cNvSpPr txBox="1"/>
          <p:nvPr/>
        </p:nvSpPr>
        <p:spPr>
          <a:xfrm>
            <a:off x="349714" y="4841502"/>
            <a:ext cx="25594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Work Life Balance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7FB592DB-4803-A5BE-C1A3-E21ECDC11717}"/>
              </a:ext>
            </a:extLst>
          </p:cNvPr>
          <p:cNvSpPr txBox="1"/>
          <p:nvPr/>
        </p:nvSpPr>
        <p:spPr>
          <a:xfrm>
            <a:off x="804838" y="5392536"/>
            <a:ext cx="31575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dirty="0">
                <a:effectLst/>
              </a:rPr>
              <a:t>Promote Career Development</a:t>
            </a:r>
            <a:endParaRPr lang="en-US" sz="1600" dirty="0"/>
          </a:p>
        </p:txBody>
      </p:sp>
      <p:pic>
        <p:nvPicPr>
          <p:cNvPr id="1055" name="Picture 14" descr="Create a small icon representing career development for use in a PowerPoint presentation. The icon should feature a simple and clean design, with a ladder reaching up towards a star, symbolizing ascending career paths and achieving professional goals. The icon should be easily recognizable and use a professional color scheme suitable for a business context.">
            <a:extLst>
              <a:ext uri="{FF2B5EF4-FFF2-40B4-BE49-F238E27FC236}">
                <a16:creationId xmlns:a16="http://schemas.microsoft.com/office/drawing/2014/main" id="{95B44B8C-C259-A7A4-6DA4-6FDD47B32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43" y="5241022"/>
            <a:ext cx="531630" cy="53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16" descr="Create an icon representing gender equality for use in a PowerPoint presentation. The icon should depict a balanced scale with male and female symbols on each side, symbolizing gender balance and equality. It should be stylistically simple, using a gender-neutral color scheme to emphasize inclusivity.">
            <a:extLst>
              <a:ext uri="{FF2B5EF4-FFF2-40B4-BE49-F238E27FC236}">
                <a16:creationId xmlns:a16="http://schemas.microsoft.com/office/drawing/2014/main" id="{E5791BF3-80E3-3204-DBCF-D887B1C2E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9943" y="5866228"/>
            <a:ext cx="531630" cy="53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7" name="TextBox 1056">
            <a:extLst>
              <a:ext uri="{FF2B5EF4-FFF2-40B4-BE49-F238E27FC236}">
                <a16:creationId xmlns:a16="http://schemas.microsoft.com/office/drawing/2014/main" id="{BB51EA2B-1153-A66E-7E69-7400CEC6B30D}"/>
              </a:ext>
            </a:extLst>
          </p:cNvPr>
          <p:cNvSpPr txBox="1"/>
          <p:nvPr/>
        </p:nvSpPr>
        <p:spPr>
          <a:xfrm>
            <a:off x="804838" y="5953486"/>
            <a:ext cx="2745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effectLst/>
              </a:rPr>
              <a:t>Gender Equity Practices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165</Words>
  <Application>Microsoft Macintosh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Georgia</vt:lpstr>
      <vt:lpstr>Söhne</vt:lpstr>
      <vt:lpstr>Office Theme</vt:lpstr>
      <vt:lpstr>Employee Attrition Factors: A Comparative Analysis with Mr. 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</dc:creator>
  <cp:lastModifiedBy>Ayush Agarwal</cp:lastModifiedBy>
  <cp:revision>1</cp:revision>
  <dcterms:created xsi:type="dcterms:W3CDTF">2024-02-04T23:45:02Z</dcterms:created>
  <dcterms:modified xsi:type="dcterms:W3CDTF">2024-02-05T00:41:36Z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2020-11-20T00:00:00Z</vt:filetime>
  </property>
  <property fmtid="{D5CDD505-2E9C-101B-9397-08002B2CF9AE}" pid="3" name="Creator">
    <vt:lpwstr>Aspose Ltd.</vt:lpwstr>
  </property>
  <property fmtid="{D5CDD505-2E9C-101B-9397-08002B2CF9AE}" pid="4" name="LastSaved">
    <vt:filetime>2024-02-04T00:00:00Z</vt:filetime>
  </property>
</Properties>
</file>