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3" r:id="rId3"/>
    <p:sldId id="257" r:id="rId4"/>
    <p:sldId id="258" r:id="rId5"/>
    <p:sldId id="259" r:id="rId6"/>
    <p:sldId id="260" r:id="rId7"/>
    <p:sldId id="261" r:id="rId8"/>
    <p:sldId id="269" r:id="rId9"/>
    <p:sldId id="268" r:id="rId10"/>
    <p:sldId id="262" r:id="rId11"/>
    <p:sldId id="263" r:id="rId12"/>
    <p:sldId id="264" r:id="rId13"/>
    <p:sldId id="276" r:id="rId14"/>
    <p:sldId id="277" r:id="rId15"/>
    <p:sldId id="278" r:id="rId16"/>
    <p:sldId id="279" r:id="rId17"/>
    <p:sldId id="280" r:id="rId18"/>
    <p:sldId id="281" r:id="rId19"/>
    <p:sldId id="282" r:id="rId20"/>
    <p:sldId id="286" r:id="rId21"/>
    <p:sldId id="265" r:id="rId22"/>
    <p:sldId id="287" r:id="rId23"/>
    <p:sldId id="288" r:id="rId24"/>
    <p:sldId id="291" r:id="rId25"/>
    <p:sldId id="285" r:id="rId26"/>
    <p:sldId id="289" r:id="rId27"/>
    <p:sldId id="290" r:id="rId28"/>
    <p:sldId id="271"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FD7DB7-9864-4703-A44D-61F2C21F7E17}">
          <p14:sldIdLst>
            <p14:sldId id="256"/>
            <p14:sldId id="273"/>
            <p14:sldId id="257"/>
            <p14:sldId id="258"/>
            <p14:sldId id="259"/>
            <p14:sldId id="260"/>
            <p14:sldId id="261"/>
            <p14:sldId id="269"/>
            <p14:sldId id="268"/>
            <p14:sldId id="262"/>
            <p14:sldId id="263"/>
            <p14:sldId id="264"/>
            <p14:sldId id="276"/>
            <p14:sldId id="277"/>
            <p14:sldId id="278"/>
            <p14:sldId id="279"/>
            <p14:sldId id="280"/>
            <p14:sldId id="281"/>
            <p14:sldId id="282"/>
            <p14:sldId id="286"/>
            <p14:sldId id="265"/>
            <p14:sldId id="287"/>
            <p14:sldId id="288"/>
            <p14:sldId id="291"/>
            <p14:sldId id="285"/>
            <p14:sldId id="289"/>
            <p14:sldId id="290"/>
            <p14:sldId id="27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9A6D18-5077-4F72-BEC9-13F3B468DCFA}" v="2" dt="2024-04-25T19:05:12.339"/>
    <p1510:client id="{AC27F989-6EE9-4CCD-AA43-1A1B9687C1BA}" v="1148" dt="2024-04-24T22:59:23.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04" autoAdjust="0"/>
  </p:normalViewPr>
  <p:slideViewPr>
    <p:cSldViewPr snapToGrid="0">
      <p:cViewPr varScale="1">
        <p:scale>
          <a:sx n="70" d="100"/>
          <a:sy n="70" d="100"/>
        </p:scale>
        <p:origin x="536" y="52"/>
      </p:cViewPr>
      <p:guideLst/>
    </p:cSldViewPr>
  </p:slideViewPr>
  <p:outlineViewPr>
    <p:cViewPr>
      <p:scale>
        <a:sx n="33" d="100"/>
        <a:sy n="33" d="100"/>
      </p:scale>
      <p:origin x="0" y="-86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2FA778-A917-4200-B45A-1EBD5DC206B1}" type="datetimeFigureOut">
              <a:rPr lang="en-IN" smtClean="0"/>
              <a:t>15-09-2024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CDB48-C222-41A7-9D48-57995B2C530C}" type="slidenum">
              <a:rPr lang="en-IN" smtClean="0"/>
              <a:t>‹#›</a:t>
            </a:fld>
            <a:endParaRPr lang="en-IN"/>
          </a:p>
        </p:txBody>
      </p:sp>
    </p:spTree>
    <p:extLst>
      <p:ext uri="{BB962C8B-B14F-4D97-AF65-F5344CB8AC3E}">
        <p14:creationId xmlns:p14="http://schemas.microsoft.com/office/powerpoint/2010/main" val="3963228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7207-8360-912E-BD54-0483695C1D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3F0CAD-EAFD-472A-704F-4C83BFBDD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FD591E-90D1-DF85-F6EB-14A568D2E9C4}"/>
              </a:ext>
            </a:extLst>
          </p:cNvPr>
          <p:cNvSpPr>
            <a:spLocks noGrp="1"/>
          </p:cNvSpPr>
          <p:nvPr>
            <p:ph type="dt" sz="half" idx="10"/>
          </p:nvPr>
        </p:nvSpPr>
        <p:spPr/>
        <p:txBody>
          <a:bodyPr/>
          <a:lstStyle/>
          <a:p>
            <a:fld id="{ED0D15E6-B368-4C38-9643-6962EC173AE8}" type="datetime1">
              <a:rPr lang="en-IN" smtClean="0"/>
              <a:t>15-09-2024</a:t>
            </a:fld>
            <a:endParaRPr lang="en-IN"/>
          </a:p>
        </p:txBody>
      </p:sp>
      <p:sp>
        <p:nvSpPr>
          <p:cNvPr id="5" name="Footer Placeholder 4">
            <a:extLst>
              <a:ext uri="{FF2B5EF4-FFF2-40B4-BE49-F238E27FC236}">
                <a16:creationId xmlns:a16="http://schemas.microsoft.com/office/drawing/2014/main" id="{DAEAFFBC-A929-9F53-8913-C64DF94A9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5E89F-5CD5-CA80-3E98-105D0FFA54B7}"/>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126152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842F-37F3-9BAE-6286-6AC1B5BE8D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16AFB0-990B-8980-2521-1A0D91545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A5695A-C9DA-9035-6F0C-6205A60FFC88}"/>
              </a:ext>
            </a:extLst>
          </p:cNvPr>
          <p:cNvSpPr>
            <a:spLocks noGrp="1"/>
          </p:cNvSpPr>
          <p:nvPr>
            <p:ph type="dt" sz="half" idx="10"/>
          </p:nvPr>
        </p:nvSpPr>
        <p:spPr/>
        <p:txBody>
          <a:bodyPr/>
          <a:lstStyle/>
          <a:p>
            <a:fld id="{37F82F86-1705-41ED-A6EA-9F0A74F4400C}" type="datetime1">
              <a:rPr lang="en-IN" smtClean="0"/>
              <a:t>15-09-2024</a:t>
            </a:fld>
            <a:endParaRPr lang="en-IN"/>
          </a:p>
        </p:txBody>
      </p:sp>
      <p:sp>
        <p:nvSpPr>
          <p:cNvPr id="5" name="Footer Placeholder 4">
            <a:extLst>
              <a:ext uri="{FF2B5EF4-FFF2-40B4-BE49-F238E27FC236}">
                <a16:creationId xmlns:a16="http://schemas.microsoft.com/office/drawing/2014/main" id="{532FBEBA-7186-7F29-D462-1081A4295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E68677-6D91-9EF8-614D-6A57493EB7EE}"/>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308620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451CAD-9782-527D-1A04-14AFFA5F0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357D3-9EEB-ACDD-EF83-375E1AA6DD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3D2207-C141-5340-B33A-053B028EA400}"/>
              </a:ext>
            </a:extLst>
          </p:cNvPr>
          <p:cNvSpPr>
            <a:spLocks noGrp="1"/>
          </p:cNvSpPr>
          <p:nvPr>
            <p:ph type="dt" sz="half" idx="10"/>
          </p:nvPr>
        </p:nvSpPr>
        <p:spPr/>
        <p:txBody>
          <a:bodyPr/>
          <a:lstStyle/>
          <a:p>
            <a:fld id="{B9A24354-241D-425F-B2B4-49127083AE02}" type="datetime1">
              <a:rPr lang="en-IN" smtClean="0"/>
              <a:t>15-09-2024</a:t>
            </a:fld>
            <a:endParaRPr lang="en-IN"/>
          </a:p>
        </p:txBody>
      </p:sp>
      <p:sp>
        <p:nvSpPr>
          <p:cNvPr id="5" name="Footer Placeholder 4">
            <a:extLst>
              <a:ext uri="{FF2B5EF4-FFF2-40B4-BE49-F238E27FC236}">
                <a16:creationId xmlns:a16="http://schemas.microsoft.com/office/drawing/2014/main" id="{B8D6F4E0-7EDF-C5A6-E502-4A5481ACA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EE2348-1470-CCED-718A-185B2B8EDD69}"/>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90193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5A27-36DA-13DD-103F-E88168CB59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4A2B11-34CF-D778-4BFD-7B168AC64B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FC1F9-7106-F78C-D76E-4377C423AF55}"/>
              </a:ext>
            </a:extLst>
          </p:cNvPr>
          <p:cNvSpPr>
            <a:spLocks noGrp="1"/>
          </p:cNvSpPr>
          <p:nvPr>
            <p:ph type="dt" sz="half" idx="10"/>
          </p:nvPr>
        </p:nvSpPr>
        <p:spPr/>
        <p:txBody>
          <a:bodyPr/>
          <a:lstStyle/>
          <a:p>
            <a:fld id="{241458A8-D1F3-4826-956D-34E82AE7B569}" type="datetime1">
              <a:rPr lang="en-IN" smtClean="0"/>
              <a:t>15-09-2024</a:t>
            </a:fld>
            <a:endParaRPr lang="en-IN"/>
          </a:p>
        </p:txBody>
      </p:sp>
      <p:sp>
        <p:nvSpPr>
          <p:cNvPr id="5" name="Footer Placeholder 4">
            <a:extLst>
              <a:ext uri="{FF2B5EF4-FFF2-40B4-BE49-F238E27FC236}">
                <a16:creationId xmlns:a16="http://schemas.microsoft.com/office/drawing/2014/main" id="{2D8AB163-2D15-0FFF-4E7F-AC425ACB5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50D08-8149-491F-AA72-7B0E1A210A5C}"/>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222138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BE5E0-B9F7-B250-962F-57F8AD2BF8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41A69E-5832-F77A-38E4-14F863C59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980E74-2C14-0590-C4E1-98AE6B1EC722}"/>
              </a:ext>
            </a:extLst>
          </p:cNvPr>
          <p:cNvSpPr>
            <a:spLocks noGrp="1"/>
          </p:cNvSpPr>
          <p:nvPr>
            <p:ph type="dt" sz="half" idx="10"/>
          </p:nvPr>
        </p:nvSpPr>
        <p:spPr/>
        <p:txBody>
          <a:bodyPr/>
          <a:lstStyle/>
          <a:p>
            <a:fld id="{E1936E26-7CF6-4AF9-B1D9-EF997CD81151}" type="datetime1">
              <a:rPr lang="en-IN" smtClean="0"/>
              <a:t>15-09-2024</a:t>
            </a:fld>
            <a:endParaRPr lang="en-IN"/>
          </a:p>
        </p:txBody>
      </p:sp>
      <p:sp>
        <p:nvSpPr>
          <p:cNvPr id="5" name="Footer Placeholder 4">
            <a:extLst>
              <a:ext uri="{FF2B5EF4-FFF2-40B4-BE49-F238E27FC236}">
                <a16:creationId xmlns:a16="http://schemas.microsoft.com/office/drawing/2014/main" id="{9C2C3F20-4B45-02A5-EDE2-2EA9B7147D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A5017-525B-AF6B-C6CE-C56BEBFE6772}"/>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166302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4B28-0FC9-3E29-A2D7-2A0629822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8DB694-C74E-CE3C-E76E-F36FD81EA5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87880F-FAFB-1E58-121F-196DC94DF5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79EA2A-09B2-9EB7-0674-7D55DE2A2289}"/>
              </a:ext>
            </a:extLst>
          </p:cNvPr>
          <p:cNvSpPr>
            <a:spLocks noGrp="1"/>
          </p:cNvSpPr>
          <p:nvPr>
            <p:ph type="dt" sz="half" idx="10"/>
          </p:nvPr>
        </p:nvSpPr>
        <p:spPr/>
        <p:txBody>
          <a:bodyPr/>
          <a:lstStyle/>
          <a:p>
            <a:fld id="{D8895088-161F-4F68-9C04-9383AD563A58}" type="datetime1">
              <a:rPr lang="en-IN" smtClean="0"/>
              <a:t>15-09-2024</a:t>
            </a:fld>
            <a:endParaRPr lang="en-IN"/>
          </a:p>
        </p:txBody>
      </p:sp>
      <p:sp>
        <p:nvSpPr>
          <p:cNvPr id="6" name="Footer Placeholder 5">
            <a:extLst>
              <a:ext uri="{FF2B5EF4-FFF2-40B4-BE49-F238E27FC236}">
                <a16:creationId xmlns:a16="http://schemas.microsoft.com/office/drawing/2014/main" id="{DAFBE969-A391-FD2D-E6D5-F00601157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CA6B0F-6ABC-8A2C-9A29-AE8A7DDE5A85}"/>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27638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08AA5-6330-B83E-03CB-BB43CB2653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AAE81F-C66B-BA65-3EA3-B3C8C03D6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92DE8F-82D2-735D-5469-61013F0F96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9E1B52-D496-69DF-83A1-1BB12CA44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CEE93-3176-2D6C-BFB1-6E69CDB0E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35FB35-C722-B142-76C9-A786D54F5085}"/>
              </a:ext>
            </a:extLst>
          </p:cNvPr>
          <p:cNvSpPr>
            <a:spLocks noGrp="1"/>
          </p:cNvSpPr>
          <p:nvPr>
            <p:ph type="dt" sz="half" idx="10"/>
          </p:nvPr>
        </p:nvSpPr>
        <p:spPr/>
        <p:txBody>
          <a:bodyPr/>
          <a:lstStyle/>
          <a:p>
            <a:fld id="{00B8217A-0E21-4D22-B3CD-9ACA564017D3}" type="datetime1">
              <a:rPr lang="en-IN" smtClean="0"/>
              <a:t>15-09-2024</a:t>
            </a:fld>
            <a:endParaRPr lang="en-IN"/>
          </a:p>
        </p:txBody>
      </p:sp>
      <p:sp>
        <p:nvSpPr>
          <p:cNvPr id="8" name="Footer Placeholder 7">
            <a:extLst>
              <a:ext uri="{FF2B5EF4-FFF2-40B4-BE49-F238E27FC236}">
                <a16:creationId xmlns:a16="http://schemas.microsoft.com/office/drawing/2014/main" id="{308BB7B1-7BA8-9421-3B63-DE048BBBB5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066698-0379-02C9-88EB-6902B38F5C9E}"/>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7362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A5C5D-093C-C790-1340-8CB40914DF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B9A49E-FA52-643E-EC81-1700E62E1C03}"/>
              </a:ext>
            </a:extLst>
          </p:cNvPr>
          <p:cNvSpPr>
            <a:spLocks noGrp="1"/>
          </p:cNvSpPr>
          <p:nvPr>
            <p:ph type="dt" sz="half" idx="10"/>
          </p:nvPr>
        </p:nvSpPr>
        <p:spPr/>
        <p:txBody>
          <a:bodyPr/>
          <a:lstStyle/>
          <a:p>
            <a:fld id="{0E99431F-A4B6-4B81-BEF6-41A49B4A3650}" type="datetime1">
              <a:rPr lang="en-IN" smtClean="0"/>
              <a:t>15-09-2024</a:t>
            </a:fld>
            <a:endParaRPr lang="en-IN"/>
          </a:p>
        </p:txBody>
      </p:sp>
      <p:sp>
        <p:nvSpPr>
          <p:cNvPr id="4" name="Footer Placeholder 3">
            <a:extLst>
              <a:ext uri="{FF2B5EF4-FFF2-40B4-BE49-F238E27FC236}">
                <a16:creationId xmlns:a16="http://schemas.microsoft.com/office/drawing/2014/main" id="{45966526-6C3F-65AD-112E-808A1CFE5C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192FB8-5A35-4F90-427C-50F63B9F3AE4}"/>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180850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F8464-4EFC-C819-9AEB-C560BE260B7B}"/>
              </a:ext>
            </a:extLst>
          </p:cNvPr>
          <p:cNvSpPr>
            <a:spLocks noGrp="1"/>
          </p:cNvSpPr>
          <p:nvPr>
            <p:ph type="dt" sz="half" idx="10"/>
          </p:nvPr>
        </p:nvSpPr>
        <p:spPr/>
        <p:txBody>
          <a:bodyPr/>
          <a:lstStyle/>
          <a:p>
            <a:fld id="{96EF82EE-3D5E-4DBC-B3D4-0387231AC3EF}" type="datetime1">
              <a:rPr lang="en-IN" smtClean="0"/>
              <a:t>15-09-2024</a:t>
            </a:fld>
            <a:endParaRPr lang="en-IN"/>
          </a:p>
        </p:txBody>
      </p:sp>
      <p:sp>
        <p:nvSpPr>
          <p:cNvPr id="3" name="Footer Placeholder 2">
            <a:extLst>
              <a:ext uri="{FF2B5EF4-FFF2-40B4-BE49-F238E27FC236}">
                <a16:creationId xmlns:a16="http://schemas.microsoft.com/office/drawing/2014/main" id="{A56FFBDB-3D0A-BE19-7175-7CCDDC9A47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642440-CF58-215C-55B7-64A1DBCEC362}"/>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10798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1B5C-CD90-BC25-54B9-58D3AA3BA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9CFF31-F86F-A311-4127-149C460DE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F07CEC-62E7-5ECD-EDA7-C2D43E5E9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B988D-267F-77CE-CD15-0DDB6A9B6C17}"/>
              </a:ext>
            </a:extLst>
          </p:cNvPr>
          <p:cNvSpPr>
            <a:spLocks noGrp="1"/>
          </p:cNvSpPr>
          <p:nvPr>
            <p:ph type="dt" sz="half" idx="10"/>
          </p:nvPr>
        </p:nvSpPr>
        <p:spPr/>
        <p:txBody>
          <a:bodyPr/>
          <a:lstStyle/>
          <a:p>
            <a:fld id="{2BBD8294-59C0-4EEF-A4FC-84D32A0F322E}" type="datetime1">
              <a:rPr lang="en-IN" smtClean="0"/>
              <a:t>15-09-2024</a:t>
            </a:fld>
            <a:endParaRPr lang="en-IN"/>
          </a:p>
        </p:txBody>
      </p:sp>
      <p:sp>
        <p:nvSpPr>
          <p:cNvPr id="6" name="Footer Placeholder 5">
            <a:extLst>
              <a:ext uri="{FF2B5EF4-FFF2-40B4-BE49-F238E27FC236}">
                <a16:creationId xmlns:a16="http://schemas.microsoft.com/office/drawing/2014/main" id="{29204BA0-D2F2-4608-DF75-03A42E2C74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4117E-7860-C503-99D5-6A81FB973E0A}"/>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351231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43EB-E5BB-90E8-A957-09BDF6952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6EF346-AC6D-4734-1AA7-2932AE6F7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4438E471-9744-C2E3-A888-5A9714C52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E743C-96C3-9C90-552F-AF0AF492886E}"/>
              </a:ext>
            </a:extLst>
          </p:cNvPr>
          <p:cNvSpPr>
            <a:spLocks noGrp="1"/>
          </p:cNvSpPr>
          <p:nvPr>
            <p:ph type="dt" sz="half" idx="10"/>
          </p:nvPr>
        </p:nvSpPr>
        <p:spPr/>
        <p:txBody>
          <a:bodyPr/>
          <a:lstStyle/>
          <a:p>
            <a:fld id="{85E72E1E-27BD-4507-ABD9-633B95C0D3D6}" type="datetime1">
              <a:rPr lang="en-IN" smtClean="0"/>
              <a:t>15-09-2024</a:t>
            </a:fld>
            <a:endParaRPr lang="en-IN"/>
          </a:p>
        </p:txBody>
      </p:sp>
      <p:sp>
        <p:nvSpPr>
          <p:cNvPr id="6" name="Footer Placeholder 5">
            <a:extLst>
              <a:ext uri="{FF2B5EF4-FFF2-40B4-BE49-F238E27FC236}">
                <a16:creationId xmlns:a16="http://schemas.microsoft.com/office/drawing/2014/main" id="{D032495A-C92F-0B54-08A9-96D592626D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E6A5C-E6BB-34BA-484A-7FA294F1CB09}"/>
              </a:ext>
            </a:extLst>
          </p:cNvPr>
          <p:cNvSpPr>
            <a:spLocks noGrp="1"/>
          </p:cNvSpPr>
          <p:nvPr>
            <p:ph type="sldNum" sz="quarter" idx="12"/>
          </p:nvPr>
        </p:nvSpPr>
        <p:spPr/>
        <p:txBody>
          <a:bodyPr/>
          <a:lstStyle/>
          <a:p>
            <a:fld id="{349524C6-8FCF-457E-80DD-62DB6C53075E}" type="slidenum">
              <a:rPr lang="en-IN" smtClean="0"/>
              <a:t>‹#›</a:t>
            </a:fld>
            <a:endParaRPr lang="en-IN"/>
          </a:p>
        </p:txBody>
      </p:sp>
    </p:spTree>
    <p:extLst>
      <p:ext uri="{BB962C8B-B14F-4D97-AF65-F5344CB8AC3E}">
        <p14:creationId xmlns:p14="http://schemas.microsoft.com/office/powerpoint/2010/main" val="437892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B4F92-67BF-6F9F-84D0-02A1A78FD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A07B02-54FD-64A4-5E29-7DC987052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1476B0-3504-31E3-F137-641587A99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0CF6D-6E02-4596-9AE0-734EB64A4059}" type="datetime1">
              <a:rPr lang="en-IN" smtClean="0"/>
              <a:t>15-09-2024</a:t>
            </a:fld>
            <a:endParaRPr lang="en-IN"/>
          </a:p>
        </p:txBody>
      </p:sp>
      <p:sp>
        <p:nvSpPr>
          <p:cNvPr id="5" name="Footer Placeholder 4">
            <a:extLst>
              <a:ext uri="{FF2B5EF4-FFF2-40B4-BE49-F238E27FC236}">
                <a16:creationId xmlns:a16="http://schemas.microsoft.com/office/drawing/2014/main" id="{A0D9EB3B-67F2-96CC-E942-1B2C2E602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906C20-A06F-8AED-D75F-6AD623866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524C6-8FCF-457E-80DD-62DB6C53075E}" type="slidenum">
              <a:rPr lang="en-IN" smtClean="0"/>
              <a:t>‹#›</a:t>
            </a:fld>
            <a:endParaRPr lang="en-IN"/>
          </a:p>
        </p:txBody>
      </p:sp>
    </p:spTree>
    <p:extLst>
      <p:ext uri="{BB962C8B-B14F-4D97-AF65-F5344CB8AC3E}">
        <p14:creationId xmlns:p14="http://schemas.microsoft.com/office/powerpoint/2010/main" val="2418794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maa.org/press/periodicals/loci/joma/the-sir-model-for-spread-of-disease-the-differential-equation-model"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E008-954D-7688-8387-D73F50919E75}"/>
              </a:ext>
            </a:extLst>
          </p:cNvPr>
          <p:cNvSpPr>
            <a:spLocks noGrp="1"/>
          </p:cNvSpPr>
          <p:nvPr>
            <p:ph type="ctrTitle"/>
          </p:nvPr>
        </p:nvSpPr>
        <p:spPr>
          <a:xfrm>
            <a:off x="1154885" y="266685"/>
            <a:ext cx="9144000" cy="1242937"/>
          </a:xfrm>
        </p:spPr>
        <p:txBody>
          <a:bodyPr>
            <a:noAutofit/>
          </a:bodyPr>
          <a:lstStyle/>
          <a:p>
            <a:r>
              <a:rPr lang="en-US" sz="2800" b="1" u="sng" dirty="0">
                <a:solidFill>
                  <a:schemeClr val="tx1">
                    <a:lumMod val="95000"/>
                    <a:lumOff val="5000"/>
                  </a:schemeClr>
                </a:solidFill>
                <a:latin typeface="Algerian" panose="04020705040A02060702" pitchFamily="82" charset="0"/>
              </a:rPr>
              <a:t>APPLICATION OF DIFFERENTIAL EQUATION IN EPIDEMIOLOGY:</a:t>
            </a:r>
            <a:br>
              <a:rPr lang="en-US" sz="2800" b="1" u="sng" dirty="0">
                <a:solidFill>
                  <a:schemeClr val="tx1">
                    <a:lumMod val="95000"/>
                    <a:lumOff val="5000"/>
                  </a:schemeClr>
                </a:solidFill>
                <a:latin typeface="Algerian" panose="04020705040A02060702" pitchFamily="82" charset="0"/>
              </a:rPr>
            </a:br>
            <a:r>
              <a:rPr lang="en-US" sz="2800" b="1" u="sng" dirty="0">
                <a:solidFill>
                  <a:schemeClr val="tx1">
                    <a:lumMod val="95000"/>
                    <a:lumOff val="5000"/>
                  </a:schemeClr>
                </a:solidFill>
                <a:latin typeface="Algerian" panose="04020705040A02060702" pitchFamily="82" charset="0"/>
              </a:rPr>
              <a:t>MODELLING OF SPREAD OF DISEASES</a:t>
            </a:r>
            <a:endParaRPr lang="en-IN" sz="2800" b="1" u="sng" dirty="0">
              <a:solidFill>
                <a:schemeClr val="tx1">
                  <a:lumMod val="95000"/>
                  <a:lumOff val="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B335D53F-FC7B-7A8A-83AE-765C9B5D0010}"/>
              </a:ext>
            </a:extLst>
          </p:cNvPr>
          <p:cNvSpPr>
            <a:spLocks noGrp="1"/>
          </p:cNvSpPr>
          <p:nvPr>
            <p:ph type="subTitle" idx="1"/>
          </p:nvPr>
        </p:nvSpPr>
        <p:spPr>
          <a:xfrm>
            <a:off x="1377351" y="4619955"/>
            <a:ext cx="9144000" cy="1655762"/>
          </a:xfrm>
        </p:spPr>
        <p:txBody>
          <a:bodyPr>
            <a:normAutofit/>
          </a:bodyPr>
          <a:lstStyle/>
          <a:p>
            <a:r>
              <a:rPr lang="en-US" sz="2800" b="1" dirty="0">
                <a:solidFill>
                  <a:srgbClr val="FF0000"/>
                </a:solidFill>
              </a:rPr>
              <a:t>Applied Mathematics</a:t>
            </a:r>
            <a:endParaRPr lang="en-IN" sz="2800" b="1" dirty="0">
              <a:solidFill>
                <a:srgbClr val="FF0000"/>
              </a:solidFill>
            </a:endParaRPr>
          </a:p>
          <a:p>
            <a:r>
              <a:rPr lang="en-US" sz="2800" b="1" dirty="0">
                <a:solidFill>
                  <a:srgbClr val="FF0000"/>
                </a:solidFill>
              </a:rPr>
              <a:t>Department of Mathematics</a:t>
            </a:r>
          </a:p>
          <a:p>
            <a:r>
              <a:rPr lang="en-US" sz="2800" b="1" dirty="0">
                <a:solidFill>
                  <a:schemeClr val="tx2">
                    <a:lumMod val="50000"/>
                  </a:schemeClr>
                </a:solidFill>
              </a:rPr>
              <a:t>National Institute of Technology, Warangal</a:t>
            </a:r>
          </a:p>
        </p:txBody>
      </p:sp>
      <p:sp>
        <p:nvSpPr>
          <p:cNvPr id="4" name="Rectangle 3">
            <a:extLst>
              <a:ext uri="{FF2B5EF4-FFF2-40B4-BE49-F238E27FC236}">
                <a16:creationId xmlns:a16="http://schemas.microsoft.com/office/drawing/2014/main" id="{0CB25498-CCF1-D5CE-B214-749BE7CE71AB}"/>
              </a:ext>
            </a:extLst>
          </p:cNvPr>
          <p:cNvSpPr/>
          <p:nvPr/>
        </p:nvSpPr>
        <p:spPr>
          <a:xfrm>
            <a:off x="3303851" y="1760739"/>
            <a:ext cx="4846067" cy="2316702"/>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2">
                    <a:lumMod val="10000"/>
                  </a:schemeClr>
                </a:solidFill>
              </a:rPr>
              <a:t>Name:- KRISHNA DUTT OJHA</a:t>
            </a:r>
          </a:p>
          <a:p>
            <a:pPr algn="ctr"/>
            <a:r>
              <a:rPr lang="en-US" sz="2800" b="1" dirty="0">
                <a:solidFill>
                  <a:schemeClr val="bg2">
                    <a:lumMod val="10000"/>
                  </a:schemeClr>
                </a:solidFill>
              </a:rPr>
              <a:t>Roll Number:-23MAC1R13</a:t>
            </a:r>
            <a:endParaRPr lang="en-IN" sz="2800" b="1" dirty="0">
              <a:solidFill>
                <a:schemeClr val="bg2">
                  <a:lumMod val="10000"/>
                </a:schemeClr>
              </a:solidFill>
            </a:endParaRPr>
          </a:p>
        </p:txBody>
      </p:sp>
      <p:pic>
        <p:nvPicPr>
          <p:cNvPr id="6" name="Picture 5">
            <a:extLst>
              <a:ext uri="{FF2B5EF4-FFF2-40B4-BE49-F238E27FC236}">
                <a16:creationId xmlns:a16="http://schemas.microsoft.com/office/drawing/2014/main" id="{36B0D32F-DF80-7CBE-8B4A-DD85430E6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199" y="1486965"/>
            <a:ext cx="2590476" cy="2590476"/>
          </a:xfrm>
          <a:prstGeom prst="rect">
            <a:avLst/>
          </a:prstGeom>
        </p:spPr>
      </p:pic>
      <p:sp>
        <p:nvSpPr>
          <p:cNvPr id="5" name="Slide Number Placeholder 4">
            <a:extLst>
              <a:ext uri="{FF2B5EF4-FFF2-40B4-BE49-F238E27FC236}">
                <a16:creationId xmlns:a16="http://schemas.microsoft.com/office/drawing/2014/main" id="{C13AE419-5765-5E1D-E0B0-1BFB418C8273}"/>
              </a:ext>
            </a:extLst>
          </p:cNvPr>
          <p:cNvSpPr>
            <a:spLocks noGrp="1"/>
          </p:cNvSpPr>
          <p:nvPr>
            <p:ph type="sldNum" sz="quarter" idx="12"/>
          </p:nvPr>
        </p:nvSpPr>
        <p:spPr/>
        <p:txBody>
          <a:bodyPr/>
          <a:lstStyle/>
          <a:p>
            <a:fld id="{349524C6-8FCF-457E-80DD-62DB6C53075E}" type="slidenum">
              <a:rPr lang="en-IN" smtClean="0"/>
              <a:t>1</a:t>
            </a:fld>
            <a:endParaRPr lang="en-IN"/>
          </a:p>
        </p:txBody>
      </p:sp>
    </p:spTree>
    <p:extLst>
      <p:ext uri="{BB962C8B-B14F-4D97-AF65-F5344CB8AC3E}">
        <p14:creationId xmlns:p14="http://schemas.microsoft.com/office/powerpoint/2010/main" val="6376753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3D0015D3-90AE-A8A7-785C-98ED6CBA8D75}"/>
              </a:ext>
            </a:extLst>
          </p:cNvPr>
          <p:cNvSpPr/>
          <p:nvPr/>
        </p:nvSpPr>
        <p:spPr>
          <a:xfrm>
            <a:off x="492854" y="1124124"/>
            <a:ext cx="1661020" cy="170296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sp3d extrusionH="57150">
              <a:bevelT w="38100" h="38100" prst="relaxedInset"/>
            </a:sp3d>
          </a:bodyPr>
          <a:lstStyle/>
          <a:p>
            <a:pPr algn="ctr"/>
            <a:r>
              <a:rPr lang="en-IN" sz="8000" b="1" dirty="0">
                <a:solidFill>
                  <a:srgbClr val="C00000"/>
                </a:solidFill>
              </a:rPr>
              <a:t>S</a:t>
            </a:r>
          </a:p>
        </p:txBody>
      </p:sp>
      <p:sp>
        <p:nvSpPr>
          <p:cNvPr id="3" name="Rectangle: Rounded Corners 2">
            <a:extLst>
              <a:ext uri="{FF2B5EF4-FFF2-40B4-BE49-F238E27FC236}">
                <a16:creationId xmlns:a16="http://schemas.microsoft.com/office/drawing/2014/main" id="{428DAE21-186F-E24A-D60A-FF438A2872DB}"/>
              </a:ext>
            </a:extLst>
          </p:cNvPr>
          <p:cNvSpPr/>
          <p:nvPr/>
        </p:nvSpPr>
        <p:spPr>
          <a:xfrm>
            <a:off x="33556" y="81927"/>
            <a:ext cx="11207692" cy="7885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3600" b="1" dirty="0">
                <a:highlight>
                  <a:srgbClr val="C0C0C0"/>
                </a:highlight>
              </a:rPr>
              <a:t>Now let’s formulate the model </a:t>
            </a:r>
          </a:p>
        </p:txBody>
      </p:sp>
      <p:sp>
        <p:nvSpPr>
          <p:cNvPr id="6" name="Flowchart: Connector 5">
            <a:extLst>
              <a:ext uri="{FF2B5EF4-FFF2-40B4-BE49-F238E27FC236}">
                <a16:creationId xmlns:a16="http://schemas.microsoft.com/office/drawing/2014/main" id="{1D7EF955-0C08-E1B1-D77F-70C2D37A3298}"/>
              </a:ext>
            </a:extLst>
          </p:cNvPr>
          <p:cNvSpPr/>
          <p:nvPr/>
        </p:nvSpPr>
        <p:spPr>
          <a:xfrm>
            <a:off x="5038987" y="1124122"/>
            <a:ext cx="1761688" cy="170296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sp3d extrusionH="57150">
              <a:bevelT w="38100" h="38100" prst="relaxedInset"/>
            </a:sp3d>
          </a:bodyPr>
          <a:lstStyle/>
          <a:p>
            <a:pPr algn="ctr"/>
            <a:r>
              <a:rPr lang="en-IN" sz="8000" b="1" dirty="0">
                <a:solidFill>
                  <a:srgbClr val="C00000"/>
                </a:solidFill>
              </a:rPr>
              <a:t>I</a:t>
            </a:r>
          </a:p>
        </p:txBody>
      </p:sp>
      <p:sp>
        <p:nvSpPr>
          <p:cNvPr id="7" name="Flowchart: Connector 6">
            <a:extLst>
              <a:ext uri="{FF2B5EF4-FFF2-40B4-BE49-F238E27FC236}">
                <a16:creationId xmlns:a16="http://schemas.microsoft.com/office/drawing/2014/main" id="{6BCFA43D-46D9-82AF-4B4C-9C31209B2940}"/>
              </a:ext>
            </a:extLst>
          </p:cNvPr>
          <p:cNvSpPr/>
          <p:nvPr/>
        </p:nvSpPr>
        <p:spPr>
          <a:xfrm>
            <a:off x="9446004" y="1124121"/>
            <a:ext cx="1761688" cy="170296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sp3d extrusionH="57150">
              <a:bevelT w="38100" h="38100" prst="relaxedInset"/>
            </a:sp3d>
          </a:bodyPr>
          <a:lstStyle/>
          <a:p>
            <a:pPr algn="ctr"/>
            <a:r>
              <a:rPr lang="en-IN" sz="8000" b="1" dirty="0">
                <a:solidFill>
                  <a:srgbClr val="C00000"/>
                </a:solidFill>
              </a:rPr>
              <a:t>R</a:t>
            </a:r>
          </a:p>
        </p:txBody>
      </p:sp>
      <p:cxnSp>
        <p:nvCxnSpPr>
          <p:cNvPr id="20" name="Straight Arrow Connector 19">
            <a:extLst>
              <a:ext uri="{FF2B5EF4-FFF2-40B4-BE49-F238E27FC236}">
                <a16:creationId xmlns:a16="http://schemas.microsoft.com/office/drawing/2014/main" id="{AC255587-C81A-669B-F276-68638276955B}"/>
              </a:ext>
            </a:extLst>
          </p:cNvPr>
          <p:cNvCxnSpPr>
            <a:cxnSpLocks/>
          </p:cNvCxnSpPr>
          <p:nvPr/>
        </p:nvCxnSpPr>
        <p:spPr>
          <a:xfrm flipV="1">
            <a:off x="7088697" y="1959060"/>
            <a:ext cx="2256639" cy="16541"/>
          </a:xfrm>
          <a:prstGeom prst="straightConnector1">
            <a:avLst/>
          </a:prstGeom>
          <a:ln>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D7AE1B9-F87A-B8A4-E625-7831B27711E9}"/>
              </a:ext>
            </a:extLst>
          </p:cNvPr>
          <p:cNvCxnSpPr>
            <a:cxnSpLocks/>
          </p:cNvCxnSpPr>
          <p:nvPr/>
        </p:nvCxnSpPr>
        <p:spPr>
          <a:xfrm>
            <a:off x="2335285" y="1992142"/>
            <a:ext cx="25806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DF9B49B1-39E7-E5CE-A442-234B21946BFE}"/>
              </a:ext>
            </a:extLst>
          </p:cNvPr>
          <p:cNvSpPr txBox="1"/>
          <p:nvPr/>
        </p:nvSpPr>
        <p:spPr>
          <a:xfrm>
            <a:off x="5637402" y="2965508"/>
            <a:ext cx="65" cy="276999"/>
          </a:xfrm>
          <a:prstGeom prst="rect">
            <a:avLst/>
          </a:prstGeom>
          <a:noFill/>
        </p:spPr>
        <p:txBody>
          <a:bodyPr wrap="none" lIns="0" tIns="0" rIns="0" bIns="0" rtlCol="0">
            <a:spAutoFit/>
          </a:bodyPr>
          <a:lstStyle/>
          <a:p>
            <a:endParaRPr lang="en-IN" dirty="0"/>
          </a:p>
        </p:txBody>
      </p:sp>
      <mc:AlternateContent xmlns:mc="http://schemas.openxmlformats.org/markup-compatibility/2006" xmlns:a14="http://schemas.microsoft.com/office/drawing/2010/main">
        <mc:Choice Requires="a14">
          <p:graphicFrame>
            <p:nvGraphicFramePr>
              <p:cNvPr id="33" name="Table 32">
                <a:extLst>
                  <a:ext uri="{FF2B5EF4-FFF2-40B4-BE49-F238E27FC236}">
                    <a16:creationId xmlns:a16="http://schemas.microsoft.com/office/drawing/2014/main" id="{60EDFE03-DA30-70FB-77A8-2213FA354DE0}"/>
                  </a:ext>
                </a:extLst>
              </p:cNvPr>
              <p:cNvGraphicFramePr>
                <a:graphicFrameLocks noGrp="1"/>
              </p:cNvGraphicFramePr>
              <p:nvPr>
                <p:extLst>
                  <p:ext uri="{D42A27DB-BD31-4B8C-83A1-F6EECF244321}">
                    <p14:modId xmlns:p14="http://schemas.microsoft.com/office/powerpoint/2010/main" val="3278400946"/>
                  </p:ext>
                </p:extLst>
              </p:nvPr>
            </p:nvGraphicFramePr>
            <p:xfrm>
              <a:off x="3073167" y="997304"/>
              <a:ext cx="528506" cy="769557"/>
            </p:xfrm>
            <a:graphic>
              <a:graphicData uri="http://schemas.openxmlformats.org/drawingml/2006/table">
                <a:tbl>
                  <a:tblPr/>
                  <a:tblGrid>
                    <a:gridCol w="528506">
                      <a:extLst>
                        <a:ext uri="{9D8B030D-6E8A-4147-A177-3AD203B41FA5}">
                          <a16:colId xmlns:a16="http://schemas.microsoft.com/office/drawing/2014/main" val="1209322543"/>
                        </a:ext>
                      </a:extLst>
                    </a:gridCol>
                  </a:tblGrid>
                  <a:tr h="729775">
                    <a:tc>
                      <a:txBody>
                        <a:bodyPr/>
                        <a:lstStyle/>
                        <a:p>
                          <a:br>
                            <a:rPr lang="el-GR" b="1" dirty="0">
                              <a:effectLst/>
                            </a:rPr>
                          </a:br>
                          <a:r>
                            <a:rPr lang="el-GR" b="1" dirty="0">
                              <a:effectLst/>
                            </a:rPr>
                            <a:t>β</a:t>
                          </a:r>
                          <a:r>
                            <a:rPr lang="en-IN" b="1" dirty="0">
                              <a:effectLst/>
                            </a:rPr>
                            <a:t>S</a:t>
                          </a:r>
                          <a14:m>
                            <m:oMath xmlns:m="http://schemas.openxmlformats.org/officeDocument/2006/math">
                              <m:f>
                                <m:fPr>
                                  <m:ctrlPr>
                                    <a:rPr lang="en-IN" b="1" i="1" smtClean="0">
                                      <a:effectLst/>
                                      <a:latin typeface="Cambria Math" panose="02040503050406030204" pitchFamily="18" charset="0"/>
                                    </a:rPr>
                                  </m:ctrlPr>
                                </m:fPr>
                                <m:num>
                                  <m:r>
                                    <a:rPr lang="en-IN" b="1" i="1" smtClean="0">
                                      <a:effectLst/>
                                      <a:latin typeface="Cambria Math" panose="02040503050406030204" pitchFamily="18" charset="0"/>
                                    </a:rPr>
                                    <m:t>𝑰</m:t>
                                  </m:r>
                                </m:num>
                                <m:den>
                                  <m:r>
                                    <a:rPr lang="en-IN" b="1" i="1" smtClean="0">
                                      <a:effectLst/>
                                      <a:latin typeface="Cambria Math" panose="02040503050406030204" pitchFamily="18" charset="0"/>
                                    </a:rPr>
                                    <m:t>𝑵</m:t>
                                  </m:r>
                                </m:den>
                              </m:f>
                            </m:oMath>
                          </a14:m>
                          <a:endParaRPr lang="el-GR" dirty="0">
                            <a:effectLst/>
                          </a:endParaRPr>
                        </a:p>
                      </a:txBody>
                      <a:tcPr marL="63500" marR="63500" marT="50800" marB="50800" anchor="ctr">
                        <a:lnL>
                          <a:noFill/>
                        </a:lnL>
                        <a:lnR>
                          <a:noFill/>
                        </a:lnR>
                        <a:lnT>
                          <a:noFill/>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3005387882"/>
                      </a:ext>
                    </a:extLst>
                  </a:tr>
                </a:tbl>
              </a:graphicData>
            </a:graphic>
          </p:graphicFrame>
        </mc:Choice>
        <mc:Fallback xmlns="">
          <p:graphicFrame>
            <p:nvGraphicFramePr>
              <p:cNvPr id="33" name="Table 32">
                <a:extLst>
                  <a:ext uri="{FF2B5EF4-FFF2-40B4-BE49-F238E27FC236}">
                    <a16:creationId xmlns:a16="http://schemas.microsoft.com/office/drawing/2014/main" id="{60EDFE03-DA30-70FB-77A8-2213FA354DE0}"/>
                  </a:ext>
                </a:extLst>
              </p:cNvPr>
              <p:cNvGraphicFramePr>
                <a:graphicFrameLocks noGrp="1"/>
              </p:cNvGraphicFramePr>
              <p:nvPr>
                <p:extLst>
                  <p:ext uri="{D42A27DB-BD31-4B8C-83A1-F6EECF244321}">
                    <p14:modId xmlns:p14="http://schemas.microsoft.com/office/powerpoint/2010/main" val="3278400946"/>
                  </p:ext>
                </p:extLst>
              </p:nvPr>
            </p:nvGraphicFramePr>
            <p:xfrm>
              <a:off x="3073167" y="997304"/>
              <a:ext cx="528506" cy="769557"/>
            </p:xfrm>
            <a:graphic>
              <a:graphicData uri="http://schemas.openxmlformats.org/drawingml/2006/table">
                <a:tbl>
                  <a:tblPr/>
                  <a:tblGrid>
                    <a:gridCol w="528506">
                      <a:extLst>
                        <a:ext uri="{9D8B030D-6E8A-4147-A177-3AD203B41FA5}">
                          <a16:colId xmlns:a16="http://schemas.microsoft.com/office/drawing/2014/main" val="1209322543"/>
                        </a:ext>
                      </a:extLst>
                    </a:gridCol>
                  </a:tblGrid>
                  <a:tr h="769557">
                    <a:tc>
                      <a:txBody>
                        <a:bodyPr/>
                        <a:lstStyle/>
                        <a:p>
                          <a:endParaRPr lang="en-US"/>
                        </a:p>
                      </a:txBody>
                      <a:tcPr marL="63500" marR="63500" marT="50800" marB="50800" anchor="ctr">
                        <a:lnL>
                          <a:noFill/>
                        </a:lnL>
                        <a:lnR>
                          <a:noFill/>
                        </a:lnR>
                        <a:lnT>
                          <a:noFill/>
                        </a:lnT>
                        <a:lnB w="6350" cap="flat" cmpd="sng" algn="ctr">
                          <a:solidFill>
                            <a:srgbClr val="DADCE0"/>
                          </a:solidFill>
                          <a:prstDash val="solid"/>
                          <a:round/>
                          <a:headEnd type="none" w="med" len="med"/>
                          <a:tailEnd type="none" w="med" len="med"/>
                        </a:lnB>
                        <a:blipFill>
                          <a:blip r:embed="rId2"/>
                          <a:stretch>
                            <a:fillRect r="-1149" b="-4724"/>
                          </a:stretch>
                        </a:blipFill>
                      </a:tcPr>
                    </a:tc>
                    <a:extLst>
                      <a:ext uri="{0D108BD9-81ED-4DB2-BD59-A6C34878D82A}">
                        <a16:rowId xmlns:a16="http://schemas.microsoft.com/office/drawing/2014/main" val="3005387882"/>
                      </a:ext>
                    </a:extLst>
                  </a:tr>
                </a:tbl>
              </a:graphicData>
            </a:graphic>
          </p:graphicFrame>
        </mc:Fallback>
      </mc:AlternateContent>
      <p:graphicFrame>
        <p:nvGraphicFramePr>
          <p:cNvPr id="35" name="Table 34">
            <a:extLst>
              <a:ext uri="{FF2B5EF4-FFF2-40B4-BE49-F238E27FC236}">
                <a16:creationId xmlns:a16="http://schemas.microsoft.com/office/drawing/2014/main" id="{4E416C46-5BBF-3B86-0B4E-F1E6460B21D1}"/>
              </a:ext>
            </a:extLst>
          </p:cNvPr>
          <p:cNvGraphicFramePr>
            <a:graphicFrameLocks noGrp="1"/>
          </p:cNvGraphicFramePr>
          <p:nvPr>
            <p:extLst>
              <p:ext uri="{D42A27DB-BD31-4B8C-83A1-F6EECF244321}">
                <p14:modId xmlns:p14="http://schemas.microsoft.com/office/powerpoint/2010/main" val="3227106310"/>
              </p:ext>
            </p:extLst>
          </p:nvPr>
        </p:nvGraphicFramePr>
        <p:xfrm>
          <a:off x="7906215" y="980762"/>
          <a:ext cx="684113" cy="802640"/>
        </p:xfrm>
        <a:graphic>
          <a:graphicData uri="http://schemas.openxmlformats.org/drawingml/2006/table">
            <a:tbl>
              <a:tblPr/>
              <a:tblGrid>
                <a:gridCol w="684113">
                  <a:extLst>
                    <a:ext uri="{9D8B030D-6E8A-4147-A177-3AD203B41FA5}">
                      <a16:colId xmlns:a16="http://schemas.microsoft.com/office/drawing/2014/main" val="2714225372"/>
                    </a:ext>
                  </a:extLst>
                </a:gridCol>
              </a:tblGrid>
              <a:tr h="382917">
                <a:tc>
                  <a:txBody>
                    <a:bodyPr/>
                    <a:lstStyle/>
                    <a:p>
                      <a:br>
                        <a:rPr lang="el-GR" dirty="0">
                          <a:effectLst/>
                        </a:rPr>
                      </a:br>
                      <a:r>
                        <a:rPr lang="el-GR" sz="2800" b="1" dirty="0">
                          <a:effectLst/>
                        </a:rPr>
                        <a:t>γ</a:t>
                      </a:r>
                      <a:r>
                        <a:rPr lang="en-IN" sz="2800" b="1" dirty="0">
                          <a:effectLst/>
                        </a:rPr>
                        <a:t>I</a:t>
                      </a:r>
                      <a:endParaRPr lang="el-GR" sz="2800" b="1" dirty="0">
                        <a:effectLst/>
                      </a:endParaRPr>
                    </a:p>
                  </a:txBody>
                  <a:tcPr marL="63500" marR="63500" marT="50800" marB="50800" anchor="ctr">
                    <a:lnL>
                      <a:noFill/>
                    </a:lnL>
                    <a:lnR>
                      <a:noFill/>
                    </a:lnR>
                    <a:lnT>
                      <a:noFill/>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3005740654"/>
                  </a:ext>
                </a:extLst>
              </a:tr>
            </a:tbl>
          </a:graphicData>
        </a:graphic>
      </p:graphicFrame>
      <p:sp>
        <p:nvSpPr>
          <p:cNvPr id="14" name="Rectangle 13">
            <a:extLst>
              <a:ext uri="{FF2B5EF4-FFF2-40B4-BE49-F238E27FC236}">
                <a16:creationId xmlns:a16="http://schemas.microsoft.com/office/drawing/2014/main" id="{AAF86E57-FB96-D732-ADF0-48C618B04360}"/>
              </a:ext>
            </a:extLst>
          </p:cNvPr>
          <p:cNvSpPr/>
          <p:nvPr/>
        </p:nvSpPr>
        <p:spPr>
          <a:xfrm>
            <a:off x="492854" y="2937356"/>
            <a:ext cx="11560029" cy="3422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t>Where,</a:t>
            </a:r>
          </a:p>
          <a:p>
            <a:pPr algn="ctr"/>
            <a:r>
              <a:rPr lang="en-IN" sz="2000" b="1" dirty="0"/>
              <a:t>S = Number of Susceptible in populations at time t , S =  S(t)</a:t>
            </a:r>
          </a:p>
          <a:p>
            <a:pPr algn="ctr"/>
            <a:r>
              <a:rPr lang="en-IN" sz="2000" b="1" dirty="0"/>
              <a:t>I = Number of infected in populations at time t , I = I(t)</a:t>
            </a:r>
          </a:p>
          <a:p>
            <a:pPr algn="ctr"/>
            <a:r>
              <a:rPr lang="en-IN" sz="2000" b="1" dirty="0"/>
              <a:t>R = Number of recovered in populations at time t , R = R(t)</a:t>
            </a:r>
          </a:p>
          <a:p>
            <a:pPr algn="ctr"/>
            <a:r>
              <a:rPr lang="en-IN" sz="2000" b="1" dirty="0"/>
              <a:t>N = Total number of population (It is constant and hence it is sum of susceptible , infected and recovered population at any time t)</a:t>
            </a:r>
          </a:p>
          <a:p>
            <a:pPr algn="ctr"/>
            <a:r>
              <a:rPr lang="el-GR" sz="2000" b="1" i="0" dirty="0">
                <a:solidFill>
                  <a:srgbClr val="202124"/>
                </a:solidFill>
                <a:effectLst/>
                <a:latin typeface="Google Sans"/>
              </a:rPr>
              <a:t>β</a:t>
            </a:r>
            <a:r>
              <a:rPr lang="en-IN" sz="2000" b="1" dirty="0">
                <a:solidFill>
                  <a:srgbClr val="202124"/>
                </a:solidFill>
                <a:latin typeface="Google Sans"/>
              </a:rPr>
              <a:t> =  rate of transmission of infection (rate at which a susceptible person becomes infected)</a:t>
            </a:r>
          </a:p>
          <a:p>
            <a:pPr algn="ctr"/>
            <a:r>
              <a:rPr lang="en-IN" sz="2000" b="1" dirty="0">
                <a:solidFill>
                  <a:srgbClr val="202124"/>
                </a:solidFill>
                <a:latin typeface="Cambria Math" panose="02040503050406030204" pitchFamily="18" charset="0"/>
                <a:ea typeface="Cambria Math" panose="02040503050406030204" pitchFamily="18" charset="0"/>
              </a:rPr>
              <a:t>𝛄 = the recovery rate</a:t>
            </a:r>
            <a:endParaRPr lang="en-IN" sz="2000" b="1" dirty="0">
              <a:solidFill>
                <a:srgbClr val="202124"/>
              </a:solidFill>
              <a:latin typeface="Google Sans"/>
            </a:endParaRPr>
          </a:p>
          <a:p>
            <a:pPr algn="ctr"/>
            <a:endParaRPr lang="en-IN" dirty="0"/>
          </a:p>
          <a:p>
            <a:pPr algn="ctr"/>
            <a:endParaRPr lang="en-IN" dirty="0"/>
          </a:p>
        </p:txBody>
      </p:sp>
      <p:sp>
        <p:nvSpPr>
          <p:cNvPr id="4" name="Slide Number Placeholder 3">
            <a:extLst>
              <a:ext uri="{FF2B5EF4-FFF2-40B4-BE49-F238E27FC236}">
                <a16:creationId xmlns:a16="http://schemas.microsoft.com/office/drawing/2014/main" id="{87287DDB-C248-2B75-4604-3F52304BDD6A}"/>
              </a:ext>
            </a:extLst>
          </p:cNvPr>
          <p:cNvSpPr>
            <a:spLocks noGrp="1"/>
          </p:cNvSpPr>
          <p:nvPr>
            <p:ph type="sldNum" sz="quarter" idx="12"/>
          </p:nvPr>
        </p:nvSpPr>
        <p:spPr/>
        <p:txBody>
          <a:bodyPr/>
          <a:lstStyle/>
          <a:p>
            <a:fld id="{349524C6-8FCF-457E-80DD-62DB6C53075E}" type="slidenum">
              <a:rPr lang="en-IN" smtClean="0"/>
              <a:t>10</a:t>
            </a:fld>
            <a:endParaRPr lang="en-IN"/>
          </a:p>
        </p:txBody>
      </p:sp>
    </p:spTree>
    <p:extLst>
      <p:ext uri="{BB962C8B-B14F-4D97-AF65-F5344CB8AC3E}">
        <p14:creationId xmlns:p14="http://schemas.microsoft.com/office/powerpoint/2010/main" val="85465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DD8AB6E8-D8B4-5FD0-54CD-A93C6DE5F435}"/>
              </a:ext>
            </a:extLst>
          </p:cNvPr>
          <p:cNvSpPr/>
          <p:nvPr/>
        </p:nvSpPr>
        <p:spPr>
          <a:xfrm>
            <a:off x="780176" y="247867"/>
            <a:ext cx="1583423" cy="152703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sp3d extrusionH="57150">
              <a:bevelT w="38100" h="38100" prst="relaxedInset"/>
            </a:sp3d>
          </a:bodyPr>
          <a:lstStyle/>
          <a:p>
            <a:pPr algn="ctr"/>
            <a:r>
              <a:rPr lang="en-IN" sz="8000" b="1" dirty="0">
                <a:solidFill>
                  <a:srgbClr val="C00000"/>
                </a:solidFill>
              </a:rPr>
              <a:t>S</a:t>
            </a:r>
          </a:p>
        </p:txBody>
      </p:sp>
      <p:sp>
        <p:nvSpPr>
          <p:cNvPr id="5" name="Flowchart: Connector 4">
            <a:extLst>
              <a:ext uri="{FF2B5EF4-FFF2-40B4-BE49-F238E27FC236}">
                <a16:creationId xmlns:a16="http://schemas.microsoft.com/office/drawing/2014/main" id="{08728A71-C31D-455A-1E15-D1A575DDF91A}"/>
              </a:ext>
            </a:extLst>
          </p:cNvPr>
          <p:cNvSpPr/>
          <p:nvPr/>
        </p:nvSpPr>
        <p:spPr>
          <a:xfrm>
            <a:off x="5542483" y="247654"/>
            <a:ext cx="1679389" cy="152703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sp3d extrusionH="57150">
              <a:bevelT w="38100" h="38100" prst="relaxedInset"/>
            </a:sp3d>
          </a:bodyPr>
          <a:lstStyle/>
          <a:p>
            <a:pPr algn="ctr"/>
            <a:r>
              <a:rPr lang="en-IN" sz="8000" b="1" dirty="0">
                <a:solidFill>
                  <a:srgbClr val="C00000"/>
                </a:solidFill>
              </a:rPr>
              <a:t>I</a:t>
            </a:r>
          </a:p>
        </p:txBody>
      </p:sp>
      <p:sp>
        <p:nvSpPr>
          <p:cNvPr id="6" name="TextBox 5">
            <a:extLst>
              <a:ext uri="{FF2B5EF4-FFF2-40B4-BE49-F238E27FC236}">
                <a16:creationId xmlns:a16="http://schemas.microsoft.com/office/drawing/2014/main" id="{33F64049-BFCB-E0E1-D7BA-9BF50DD26B8C}"/>
              </a:ext>
            </a:extLst>
          </p:cNvPr>
          <p:cNvSpPr txBox="1"/>
          <p:nvPr/>
        </p:nvSpPr>
        <p:spPr>
          <a:xfrm>
            <a:off x="6464203" y="2059497"/>
            <a:ext cx="45719" cy="276999"/>
          </a:xfrm>
          <a:prstGeom prst="rect">
            <a:avLst/>
          </a:prstGeom>
          <a:noFill/>
        </p:spPr>
        <p:txBody>
          <a:bodyPr wrap="square" lIns="0" tIns="0" rIns="0" bIns="0" rtlCol="0">
            <a:spAutoFit/>
          </a:bodyPr>
          <a:lstStyle/>
          <a:p>
            <a:endParaRPr lang="en-IN" dirty="0"/>
          </a:p>
        </p:txBody>
      </p:sp>
      <p:sp>
        <p:nvSpPr>
          <p:cNvPr id="7" name="Flowchart: Connector 6">
            <a:extLst>
              <a:ext uri="{FF2B5EF4-FFF2-40B4-BE49-F238E27FC236}">
                <a16:creationId xmlns:a16="http://schemas.microsoft.com/office/drawing/2014/main" id="{BA48CDD1-FE49-750F-6058-22ADDD44EF79}"/>
              </a:ext>
            </a:extLst>
          </p:cNvPr>
          <p:cNvSpPr/>
          <p:nvPr/>
        </p:nvSpPr>
        <p:spPr>
          <a:xfrm>
            <a:off x="9777929" y="247654"/>
            <a:ext cx="1679389" cy="1527038"/>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scene3d>
              <a:camera prst="orthographicFront"/>
              <a:lightRig rig="threePt" dir="t"/>
            </a:scene3d>
            <a:sp3d extrusionH="57150">
              <a:bevelT w="38100" h="38100" prst="relaxedInset"/>
            </a:sp3d>
          </a:bodyPr>
          <a:lstStyle/>
          <a:p>
            <a:pPr algn="ctr"/>
            <a:r>
              <a:rPr lang="en-IN" sz="8000" b="1" dirty="0">
                <a:solidFill>
                  <a:srgbClr val="C00000"/>
                </a:solidFill>
              </a:rPr>
              <a:t>R</a:t>
            </a:r>
          </a:p>
        </p:txBody>
      </p:sp>
      <p:cxnSp>
        <p:nvCxnSpPr>
          <p:cNvPr id="8" name="Straight Arrow Connector 7">
            <a:extLst>
              <a:ext uri="{FF2B5EF4-FFF2-40B4-BE49-F238E27FC236}">
                <a16:creationId xmlns:a16="http://schemas.microsoft.com/office/drawing/2014/main" id="{77F84DEE-5BA2-4E86-F85B-76BBA607547E}"/>
              </a:ext>
            </a:extLst>
          </p:cNvPr>
          <p:cNvCxnSpPr>
            <a:cxnSpLocks/>
          </p:cNvCxnSpPr>
          <p:nvPr/>
        </p:nvCxnSpPr>
        <p:spPr>
          <a:xfrm>
            <a:off x="2665570" y="1115884"/>
            <a:ext cx="24601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0ADE2056-0EC4-E9AC-E413-96E7D40748E7}"/>
                  </a:ext>
                </a:extLst>
              </p:cNvPr>
              <p:cNvGraphicFramePr>
                <a:graphicFrameLocks noGrp="1"/>
              </p:cNvGraphicFramePr>
              <p:nvPr>
                <p:extLst>
                  <p:ext uri="{D42A27DB-BD31-4B8C-83A1-F6EECF244321}">
                    <p14:modId xmlns:p14="http://schemas.microsoft.com/office/powerpoint/2010/main" val="3531952222"/>
                  </p:ext>
                </p:extLst>
              </p:nvPr>
            </p:nvGraphicFramePr>
            <p:xfrm>
              <a:off x="3970312" y="91293"/>
              <a:ext cx="503816" cy="769557"/>
            </p:xfrm>
            <a:graphic>
              <a:graphicData uri="http://schemas.openxmlformats.org/drawingml/2006/table">
                <a:tbl>
                  <a:tblPr/>
                  <a:tblGrid>
                    <a:gridCol w="503816">
                      <a:extLst>
                        <a:ext uri="{9D8B030D-6E8A-4147-A177-3AD203B41FA5}">
                          <a16:colId xmlns:a16="http://schemas.microsoft.com/office/drawing/2014/main" val="1209322543"/>
                        </a:ext>
                      </a:extLst>
                    </a:gridCol>
                  </a:tblGrid>
                  <a:tr h="690057">
                    <a:tc>
                      <a:txBody>
                        <a:bodyPr/>
                        <a:lstStyle/>
                        <a:p>
                          <a:br>
                            <a:rPr lang="el-GR" b="1" dirty="0">
                              <a:effectLst/>
                            </a:rPr>
                          </a:br>
                          <a:r>
                            <a:rPr lang="el-GR" b="1" dirty="0">
                              <a:effectLst/>
                            </a:rPr>
                            <a:t>β</a:t>
                          </a:r>
                          <a:r>
                            <a:rPr lang="en-IN" b="1" dirty="0">
                              <a:effectLst/>
                            </a:rPr>
                            <a:t>S</a:t>
                          </a:r>
                          <a14:m>
                            <m:oMath xmlns:m="http://schemas.openxmlformats.org/officeDocument/2006/math">
                              <m:f>
                                <m:fPr>
                                  <m:ctrlPr>
                                    <a:rPr lang="en-IN" b="1" i="1" smtClean="0">
                                      <a:effectLst/>
                                      <a:latin typeface="Cambria Math" panose="02040503050406030204" pitchFamily="18" charset="0"/>
                                    </a:rPr>
                                  </m:ctrlPr>
                                </m:fPr>
                                <m:num>
                                  <m:r>
                                    <a:rPr lang="en-IN" b="1" i="1" smtClean="0">
                                      <a:effectLst/>
                                      <a:latin typeface="Cambria Math" panose="02040503050406030204" pitchFamily="18" charset="0"/>
                                    </a:rPr>
                                    <m:t>𝑰</m:t>
                                  </m:r>
                                </m:num>
                                <m:den>
                                  <m:r>
                                    <a:rPr lang="en-IN" b="1" i="1" smtClean="0">
                                      <a:effectLst/>
                                      <a:latin typeface="Cambria Math" panose="02040503050406030204" pitchFamily="18" charset="0"/>
                                    </a:rPr>
                                    <m:t>𝑵</m:t>
                                  </m:r>
                                </m:den>
                              </m:f>
                            </m:oMath>
                          </a14:m>
                          <a:endParaRPr lang="el-GR" dirty="0">
                            <a:effectLst/>
                          </a:endParaRPr>
                        </a:p>
                      </a:txBody>
                      <a:tcPr marL="63500" marR="63500" marT="50800" marB="50800" anchor="ctr">
                        <a:lnL>
                          <a:noFill/>
                        </a:lnL>
                        <a:lnR>
                          <a:noFill/>
                        </a:lnR>
                        <a:lnT>
                          <a:noFill/>
                        </a:lnT>
                        <a:lnB w="6350" cap="flat" cmpd="sng" algn="ctr">
                          <a:solidFill>
                            <a:srgbClr val="DADCE0"/>
                          </a:solidFill>
                          <a:prstDash val="solid"/>
                          <a:round/>
                          <a:headEnd type="none" w="med" len="med"/>
                          <a:tailEnd type="none" w="med" len="med"/>
                        </a:lnB>
                        <a:solidFill>
                          <a:srgbClr val="FFFFFF"/>
                        </a:solidFill>
                      </a:tcPr>
                    </a:tc>
                    <a:extLst>
                      <a:ext uri="{0D108BD9-81ED-4DB2-BD59-A6C34878D82A}">
                        <a16:rowId xmlns:a16="http://schemas.microsoft.com/office/drawing/2014/main" val="3005387882"/>
                      </a:ext>
                    </a:extLst>
                  </a:tr>
                </a:tbl>
              </a:graphicData>
            </a:graphic>
          </p:graphicFrame>
        </mc:Choice>
        <mc:Fallback xmlns="">
          <p:graphicFrame>
            <p:nvGraphicFramePr>
              <p:cNvPr id="9" name="Table 8">
                <a:extLst>
                  <a:ext uri="{FF2B5EF4-FFF2-40B4-BE49-F238E27FC236}">
                    <a16:creationId xmlns:a16="http://schemas.microsoft.com/office/drawing/2014/main" id="{0ADE2056-0EC4-E9AC-E413-96E7D40748E7}"/>
                  </a:ext>
                </a:extLst>
              </p:cNvPr>
              <p:cNvGraphicFramePr>
                <a:graphicFrameLocks noGrp="1"/>
              </p:cNvGraphicFramePr>
              <p:nvPr>
                <p:extLst>
                  <p:ext uri="{D42A27DB-BD31-4B8C-83A1-F6EECF244321}">
                    <p14:modId xmlns:p14="http://schemas.microsoft.com/office/powerpoint/2010/main" val="3531952222"/>
                  </p:ext>
                </p:extLst>
              </p:nvPr>
            </p:nvGraphicFramePr>
            <p:xfrm>
              <a:off x="3970312" y="91293"/>
              <a:ext cx="503816" cy="769557"/>
            </p:xfrm>
            <a:graphic>
              <a:graphicData uri="http://schemas.openxmlformats.org/drawingml/2006/table">
                <a:tbl>
                  <a:tblPr/>
                  <a:tblGrid>
                    <a:gridCol w="503816">
                      <a:extLst>
                        <a:ext uri="{9D8B030D-6E8A-4147-A177-3AD203B41FA5}">
                          <a16:colId xmlns:a16="http://schemas.microsoft.com/office/drawing/2014/main" val="1209322543"/>
                        </a:ext>
                      </a:extLst>
                    </a:gridCol>
                  </a:tblGrid>
                  <a:tr h="769557">
                    <a:tc>
                      <a:txBody>
                        <a:bodyPr/>
                        <a:lstStyle/>
                        <a:p>
                          <a:endParaRPr lang="en-US"/>
                        </a:p>
                      </a:txBody>
                      <a:tcPr marL="63500" marR="63500" marT="50800" marB="50800" anchor="ctr">
                        <a:lnL>
                          <a:noFill/>
                        </a:lnL>
                        <a:lnR>
                          <a:noFill/>
                        </a:lnR>
                        <a:lnT>
                          <a:noFill/>
                        </a:lnT>
                        <a:lnB w="6350" cap="flat" cmpd="sng" algn="ctr">
                          <a:solidFill>
                            <a:srgbClr val="DADCE0"/>
                          </a:solidFill>
                          <a:prstDash val="solid"/>
                          <a:round/>
                          <a:headEnd type="none" w="med" len="med"/>
                          <a:tailEnd type="none" w="med" len="med"/>
                        </a:lnB>
                        <a:blipFill>
                          <a:blip r:embed="rId2"/>
                          <a:stretch>
                            <a:fillRect r="-1205" b="-4688"/>
                          </a:stretch>
                        </a:blipFill>
                      </a:tcPr>
                    </a:tc>
                    <a:extLst>
                      <a:ext uri="{0D108BD9-81ED-4DB2-BD59-A6C34878D82A}">
                        <a16:rowId xmlns:a16="http://schemas.microsoft.com/office/drawing/2014/main" val="3005387882"/>
                      </a:ext>
                    </a:extLst>
                  </a:tr>
                </a:tbl>
              </a:graphicData>
            </a:graphic>
          </p:graphicFrame>
        </mc:Fallback>
      </mc:AlternateContent>
      <p:cxnSp>
        <p:nvCxnSpPr>
          <p:cNvPr id="10" name="Straight Arrow Connector 9">
            <a:extLst>
              <a:ext uri="{FF2B5EF4-FFF2-40B4-BE49-F238E27FC236}">
                <a16:creationId xmlns:a16="http://schemas.microsoft.com/office/drawing/2014/main" id="{29FE1CA5-FC87-3E1E-1943-D2A585619732}"/>
              </a:ext>
            </a:extLst>
          </p:cNvPr>
          <p:cNvCxnSpPr>
            <a:cxnSpLocks/>
          </p:cNvCxnSpPr>
          <p:nvPr/>
        </p:nvCxnSpPr>
        <p:spPr>
          <a:xfrm flipV="1">
            <a:off x="7403844" y="1082802"/>
            <a:ext cx="2151217" cy="4136"/>
          </a:xfrm>
          <a:prstGeom prst="straightConnector1">
            <a:avLst/>
          </a:prstGeom>
          <a:ln>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D34D09FD-52C4-1EC0-A9CB-D83B3493AFFC}"/>
              </a:ext>
            </a:extLst>
          </p:cNvPr>
          <p:cNvSpPr/>
          <p:nvPr/>
        </p:nvSpPr>
        <p:spPr>
          <a:xfrm>
            <a:off x="7857338" y="407258"/>
            <a:ext cx="791712" cy="5117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l-GR" sz="1800" b="1">
                <a:effectLst/>
              </a:rPr>
              <a:t>γ</a:t>
            </a:r>
            <a:r>
              <a:rPr lang="en-IN" sz="1800" b="1">
                <a:effectLst/>
              </a:rPr>
              <a:t>I</a:t>
            </a:r>
            <a:endParaRPr lang="en-IN"/>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8F5EE681-C338-FFA1-128C-F51A7E4881B2}"/>
                  </a:ext>
                </a:extLst>
              </p:cNvPr>
              <p:cNvSpPr/>
              <p:nvPr/>
            </p:nvSpPr>
            <p:spPr>
              <a:xfrm>
                <a:off x="261457" y="1774692"/>
                <a:ext cx="11669086" cy="4832930"/>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IN" sz="2400" dirty="0"/>
                  <a:t>Now let’s formulate the equations which we require to solve the differential equations.</a:t>
                </a:r>
              </a:p>
              <a:p>
                <a:r>
                  <a:rPr lang="en-IN" sz="2400" dirty="0"/>
                  <a:t>Let us suppose </a:t>
                </a:r>
                <a14:m>
                  <m:oMath xmlns:m="http://schemas.openxmlformats.org/officeDocument/2006/math">
                    <m:f>
                      <m:fPr>
                        <m:ctrlPr>
                          <a:rPr lang="en-IN" sz="2400" i="1" smtClean="0">
                            <a:solidFill>
                              <a:schemeClr val="bg2">
                                <a:lumMod val="10000"/>
                              </a:schemeClr>
                            </a:solidFill>
                            <a:latin typeface="Cambria Math" panose="02040503050406030204" pitchFamily="18" charset="0"/>
                          </a:rPr>
                        </m:ctrlPr>
                      </m:fPr>
                      <m:num>
                        <m:r>
                          <a:rPr lang="en-IN" sz="2400" b="0" i="1" smtClean="0">
                            <a:solidFill>
                              <a:schemeClr val="bg2">
                                <a:lumMod val="10000"/>
                              </a:schemeClr>
                            </a:solidFill>
                            <a:latin typeface="Cambria Math" panose="02040503050406030204" pitchFamily="18" charset="0"/>
                          </a:rPr>
                          <m:t>𝐼</m:t>
                        </m:r>
                      </m:num>
                      <m:den>
                        <m:r>
                          <a:rPr lang="en-IN" sz="2400" b="0" i="1" smtClean="0">
                            <a:solidFill>
                              <a:schemeClr val="bg2">
                                <a:lumMod val="10000"/>
                              </a:schemeClr>
                            </a:solidFill>
                            <a:latin typeface="Cambria Math" panose="02040503050406030204" pitchFamily="18" charset="0"/>
                          </a:rPr>
                          <m:t>𝑁</m:t>
                        </m:r>
                      </m:den>
                    </m:f>
                  </m:oMath>
                </a14:m>
                <a:r>
                  <a:rPr lang="en-IN" sz="2400" dirty="0">
                    <a:solidFill>
                      <a:schemeClr val="bg2">
                        <a:lumMod val="10000"/>
                      </a:schemeClr>
                    </a:solidFill>
                  </a:rPr>
                  <a:t> be the fraction of infected individuals per total population </a:t>
                </a:r>
                <a:r>
                  <a:rPr lang="en-IN" sz="2400" dirty="0"/>
                  <a:t>then as per mass action law the rate of individuals going from susceptible to infected is </a:t>
                </a:r>
                <a:r>
                  <a:rPr lang="el-GR" sz="2400" dirty="0">
                    <a:effectLst/>
                  </a:rPr>
                  <a:t>β</a:t>
                </a:r>
                <a:r>
                  <a:rPr lang="en-IN" sz="2400" dirty="0">
                    <a:effectLst/>
                  </a:rPr>
                  <a:t>S</a:t>
                </a:r>
                <a14:m>
                  <m:oMath xmlns:m="http://schemas.openxmlformats.org/officeDocument/2006/math">
                    <m:f>
                      <m:fPr>
                        <m:ctrlPr>
                          <a:rPr lang="en-IN" sz="2400" i="1" smtClean="0">
                            <a:effectLst/>
                            <a:latin typeface="Cambria Math" panose="02040503050406030204" pitchFamily="18" charset="0"/>
                          </a:rPr>
                        </m:ctrlPr>
                      </m:fPr>
                      <m:num>
                        <m:r>
                          <a:rPr lang="en-IN" sz="2400" b="0" i="1" smtClean="0">
                            <a:effectLst/>
                            <a:latin typeface="Cambria Math" panose="02040503050406030204" pitchFamily="18" charset="0"/>
                          </a:rPr>
                          <m:t>𝐼</m:t>
                        </m:r>
                      </m:num>
                      <m:den>
                        <m:r>
                          <a:rPr lang="en-IN" sz="2400" b="0" i="1" smtClean="0">
                            <a:effectLst/>
                            <a:latin typeface="Cambria Math" panose="02040503050406030204" pitchFamily="18" charset="0"/>
                          </a:rPr>
                          <m:t>𝑁</m:t>
                        </m:r>
                      </m:den>
                    </m:f>
                  </m:oMath>
                </a14:m>
                <a:r>
                  <a:rPr lang="en-IN" sz="2400" dirty="0">
                    <a:effectLst/>
                  </a:rPr>
                  <a:t>  where </a:t>
                </a:r>
                <a:r>
                  <a:rPr lang="el-GR" sz="2400" dirty="0">
                    <a:effectLst/>
                  </a:rPr>
                  <a:t>β</a:t>
                </a:r>
                <a:r>
                  <a:rPr lang="en-IN" sz="2400" dirty="0">
                    <a:effectLst/>
                  </a:rPr>
                  <a:t> is the rate of transmission of infection</a:t>
                </a:r>
              </a:p>
              <a:p>
                <a:r>
                  <a:rPr lang="en-IN" sz="2400" b="1" dirty="0">
                    <a:solidFill>
                      <a:schemeClr val="tx1">
                        <a:lumMod val="95000"/>
                        <a:lumOff val="5000"/>
                      </a:schemeClr>
                    </a:solidFill>
                    <a:effectLst/>
                  </a:rPr>
                  <a:t>Unit of </a:t>
                </a:r>
                <a:r>
                  <a:rPr lang="el-GR" sz="2400" b="1" dirty="0">
                    <a:solidFill>
                      <a:schemeClr val="tx1">
                        <a:lumMod val="95000"/>
                        <a:lumOff val="5000"/>
                      </a:schemeClr>
                    </a:solidFill>
                    <a:effectLst/>
                  </a:rPr>
                  <a:t>β</a:t>
                </a:r>
                <a:r>
                  <a:rPr lang="en-IN" sz="2400" b="1" dirty="0">
                    <a:solidFill>
                      <a:schemeClr val="tx1">
                        <a:lumMod val="95000"/>
                        <a:lumOff val="5000"/>
                      </a:schemeClr>
                    </a:solidFill>
                    <a:effectLst/>
                  </a:rPr>
                  <a:t> is </a:t>
                </a:r>
                <a14:m>
                  <m:oMath xmlns:m="http://schemas.openxmlformats.org/officeDocument/2006/math">
                    <m:sSup>
                      <m:sSupPr>
                        <m:ctrlPr>
                          <a:rPr lang="en-IN" sz="2400" b="1" i="1" smtClean="0">
                            <a:solidFill>
                              <a:schemeClr val="tx1">
                                <a:lumMod val="95000"/>
                                <a:lumOff val="5000"/>
                              </a:schemeClr>
                            </a:solidFill>
                            <a:effectLst/>
                            <a:latin typeface="Cambria Math" panose="02040503050406030204" pitchFamily="18" charset="0"/>
                          </a:rPr>
                        </m:ctrlPr>
                      </m:sSupPr>
                      <m:e>
                        <m:r>
                          <a:rPr lang="en-IN" sz="2400" b="1" i="1" smtClean="0">
                            <a:solidFill>
                              <a:schemeClr val="tx1">
                                <a:lumMod val="95000"/>
                                <a:lumOff val="5000"/>
                              </a:schemeClr>
                            </a:solidFill>
                            <a:effectLst/>
                            <a:latin typeface="Cambria Math" panose="02040503050406030204" pitchFamily="18" charset="0"/>
                          </a:rPr>
                          <m:t>𝒕</m:t>
                        </m:r>
                      </m:e>
                      <m:sup>
                        <m:r>
                          <a:rPr lang="en-IN" sz="2400" b="1" i="1" smtClean="0">
                            <a:solidFill>
                              <a:schemeClr val="tx1">
                                <a:lumMod val="95000"/>
                                <a:lumOff val="5000"/>
                              </a:schemeClr>
                            </a:solidFill>
                            <a:effectLst/>
                            <a:latin typeface="Cambria Math" panose="02040503050406030204" pitchFamily="18" charset="0"/>
                          </a:rPr>
                          <m:t>−</m:t>
                        </m:r>
                        <m:r>
                          <a:rPr lang="en-IN" sz="2400" b="1" i="1" smtClean="0">
                            <a:solidFill>
                              <a:schemeClr val="tx1">
                                <a:lumMod val="95000"/>
                                <a:lumOff val="5000"/>
                              </a:schemeClr>
                            </a:solidFill>
                            <a:effectLst/>
                            <a:latin typeface="Cambria Math" panose="02040503050406030204" pitchFamily="18" charset="0"/>
                          </a:rPr>
                          <m:t>𝟏</m:t>
                        </m:r>
                      </m:sup>
                    </m:sSup>
                  </m:oMath>
                </a14:m>
                <a:r>
                  <a:rPr lang="en-IN" sz="2400" b="1" dirty="0">
                    <a:effectLst/>
                  </a:rPr>
                  <a:t> </a:t>
                </a:r>
                <a:r>
                  <a:rPr lang="en-IN" sz="2400" dirty="0">
                    <a:effectLst/>
                  </a:rPr>
                  <a:t>(here t is time).</a:t>
                </a:r>
              </a:p>
              <a:p>
                <a:r>
                  <a:rPr lang="en-IN" sz="2400" dirty="0"/>
                  <a:t>Now similarly the </a:t>
                </a:r>
                <a:r>
                  <a:rPr lang="en-IN" sz="2400" dirty="0">
                    <a:solidFill>
                      <a:schemeClr val="bg2">
                        <a:lumMod val="10000"/>
                      </a:schemeClr>
                    </a:solidFill>
                  </a:rPr>
                  <a:t>rate of individuals going from infected to the recovery rate is </a:t>
                </a:r>
                <a:r>
                  <a:rPr lang="en-IN" sz="2400" dirty="0">
                    <a:solidFill>
                      <a:schemeClr val="bg2">
                        <a:lumMod val="10000"/>
                      </a:schemeClr>
                    </a:solidFill>
                    <a:effectLst/>
                  </a:rPr>
                  <a:t> </a:t>
                </a:r>
                <a:r>
                  <a:rPr lang="el-GR" sz="2400" dirty="0">
                    <a:solidFill>
                      <a:schemeClr val="bg2">
                        <a:lumMod val="10000"/>
                      </a:schemeClr>
                    </a:solidFill>
                    <a:effectLst/>
                  </a:rPr>
                  <a:t>γ</a:t>
                </a:r>
                <a:r>
                  <a:rPr lang="en-IN" sz="2400" dirty="0">
                    <a:solidFill>
                      <a:schemeClr val="bg2">
                        <a:lumMod val="10000"/>
                      </a:schemeClr>
                    </a:solidFill>
                    <a:effectLst/>
                  </a:rPr>
                  <a:t>I </a:t>
                </a:r>
                <a:r>
                  <a:rPr lang="en-IN" sz="2400" dirty="0">
                    <a:effectLst/>
                  </a:rPr>
                  <a:t>where </a:t>
                </a:r>
                <a:r>
                  <a:rPr lang="el-GR" sz="2400" dirty="0">
                    <a:effectLst/>
                  </a:rPr>
                  <a:t>γ</a:t>
                </a:r>
                <a:r>
                  <a:rPr lang="en-IN" sz="2400" dirty="0">
                    <a:effectLst/>
                  </a:rPr>
                  <a:t> is the rate of recovery and also the </a:t>
                </a:r>
                <a:r>
                  <a:rPr lang="en-IN" sz="2400" b="1" dirty="0">
                    <a:solidFill>
                      <a:schemeClr val="tx1">
                        <a:lumMod val="95000"/>
                        <a:lumOff val="5000"/>
                      </a:schemeClr>
                    </a:solidFill>
                  </a:rPr>
                  <a:t>U</a:t>
                </a:r>
                <a:r>
                  <a:rPr lang="en-IN" sz="2400" b="1" dirty="0">
                    <a:solidFill>
                      <a:schemeClr val="tx1">
                        <a:lumMod val="95000"/>
                        <a:lumOff val="5000"/>
                      </a:schemeClr>
                    </a:solidFill>
                    <a:effectLst/>
                  </a:rPr>
                  <a:t>nit of </a:t>
                </a:r>
                <a:r>
                  <a:rPr lang="el-GR" sz="2400" b="1" dirty="0">
                    <a:solidFill>
                      <a:schemeClr val="tx1">
                        <a:lumMod val="95000"/>
                        <a:lumOff val="5000"/>
                      </a:schemeClr>
                    </a:solidFill>
                    <a:effectLst/>
                  </a:rPr>
                  <a:t>γ</a:t>
                </a:r>
                <a:r>
                  <a:rPr lang="en-IN" sz="2400" b="1" dirty="0">
                    <a:solidFill>
                      <a:schemeClr val="tx1">
                        <a:lumMod val="95000"/>
                        <a:lumOff val="5000"/>
                      </a:schemeClr>
                    </a:solidFill>
                    <a:effectLst/>
                  </a:rPr>
                  <a:t> is </a:t>
                </a:r>
                <a14:m>
                  <m:oMath xmlns:m="http://schemas.openxmlformats.org/officeDocument/2006/math">
                    <m:sSup>
                      <m:sSupPr>
                        <m:ctrlPr>
                          <a:rPr lang="en-IN" sz="2400" b="1" i="1" smtClean="0">
                            <a:solidFill>
                              <a:schemeClr val="tx1">
                                <a:lumMod val="95000"/>
                                <a:lumOff val="5000"/>
                              </a:schemeClr>
                            </a:solidFill>
                            <a:effectLst/>
                            <a:latin typeface="Cambria Math" panose="02040503050406030204" pitchFamily="18" charset="0"/>
                          </a:rPr>
                        </m:ctrlPr>
                      </m:sSupPr>
                      <m:e>
                        <m:r>
                          <a:rPr lang="en-IN" sz="2400" b="1" i="1" smtClean="0">
                            <a:solidFill>
                              <a:schemeClr val="tx1">
                                <a:lumMod val="95000"/>
                                <a:lumOff val="5000"/>
                              </a:schemeClr>
                            </a:solidFill>
                            <a:effectLst/>
                            <a:latin typeface="Cambria Math" panose="02040503050406030204" pitchFamily="18" charset="0"/>
                          </a:rPr>
                          <m:t>𝒕</m:t>
                        </m:r>
                      </m:e>
                      <m:sup>
                        <m:r>
                          <a:rPr lang="en-IN" sz="2400" b="1" i="1" smtClean="0">
                            <a:solidFill>
                              <a:schemeClr val="tx1">
                                <a:lumMod val="95000"/>
                                <a:lumOff val="5000"/>
                              </a:schemeClr>
                            </a:solidFill>
                            <a:effectLst/>
                            <a:latin typeface="Cambria Math" panose="02040503050406030204" pitchFamily="18" charset="0"/>
                          </a:rPr>
                          <m:t>−</m:t>
                        </m:r>
                        <m:r>
                          <a:rPr lang="en-IN" sz="2400" b="1" i="1" smtClean="0">
                            <a:solidFill>
                              <a:schemeClr val="tx1">
                                <a:lumMod val="95000"/>
                                <a:lumOff val="5000"/>
                              </a:schemeClr>
                            </a:solidFill>
                            <a:effectLst/>
                            <a:latin typeface="Cambria Math" panose="02040503050406030204" pitchFamily="18" charset="0"/>
                          </a:rPr>
                          <m:t>𝟏</m:t>
                        </m:r>
                      </m:sup>
                    </m:sSup>
                  </m:oMath>
                </a14:m>
                <a:r>
                  <a:rPr lang="en-IN" sz="2400" b="1" dirty="0">
                    <a:effectLst/>
                  </a:rPr>
                  <a:t> </a:t>
                </a:r>
                <a:r>
                  <a:rPr lang="en-IN" sz="2400" dirty="0"/>
                  <a:t>(here t is time).</a:t>
                </a:r>
                <a:endParaRPr lang="en-IN" sz="2400" b="1" dirty="0">
                  <a:effectLst/>
                </a:endParaRPr>
              </a:p>
              <a:p>
                <a:r>
                  <a:rPr lang="en-IN" sz="2800" b="1" dirty="0">
                    <a:solidFill>
                      <a:srgbClr val="C00000"/>
                    </a:solidFill>
                  </a:rPr>
                  <a:t>Assumption : We shall formulate  the equations without vital dynamics (we shall ignore the new natural birth and death during formulation of differential equations).</a:t>
                </a:r>
                <a:endParaRPr lang="en-IN" sz="2800" b="1" dirty="0">
                  <a:solidFill>
                    <a:srgbClr val="C00000"/>
                  </a:solidFill>
                  <a:effectLst/>
                </a:endParaRPr>
              </a:p>
              <a:p>
                <a:r>
                  <a:rPr lang="en-IN" sz="2400" dirty="0">
                    <a:effectLst/>
                  </a:rPr>
                  <a:t> </a:t>
                </a:r>
                <a:endParaRPr lang="el-GR" sz="2400" dirty="0">
                  <a:effectLst/>
                </a:endParaRPr>
              </a:p>
              <a:p>
                <a:endParaRPr lang="en-IN" dirty="0"/>
              </a:p>
            </p:txBody>
          </p:sp>
        </mc:Choice>
        <mc:Fallback xmlns="">
          <p:sp>
            <p:nvSpPr>
              <p:cNvPr id="20" name="Rectangle 19">
                <a:extLst>
                  <a:ext uri="{FF2B5EF4-FFF2-40B4-BE49-F238E27FC236}">
                    <a16:creationId xmlns:a16="http://schemas.microsoft.com/office/drawing/2014/main" id="{8F5EE681-C338-FFA1-128C-F51A7E4881B2}"/>
                  </a:ext>
                </a:extLst>
              </p:cNvPr>
              <p:cNvSpPr>
                <a:spLocks noRot="1" noChangeAspect="1" noMove="1" noResize="1" noEditPoints="1" noAdjustHandles="1" noChangeArrowheads="1" noChangeShapeType="1" noTextEdit="1"/>
              </p:cNvSpPr>
              <p:nvPr/>
            </p:nvSpPr>
            <p:spPr>
              <a:xfrm>
                <a:off x="261457" y="1774692"/>
                <a:ext cx="11669086" cy="4832930"/>
              </a:xfrm>
              <a:prstGeom prst="rect">
                <a:avLst/>
              </a:prstGeom>
              <a:blipFill>
                <a:blip r:embed="rId3"/>
                <a:stretch>
                  <a:fillRect l="-1044" t="-881" r="-1044"/>
                </a:stretch>
              </a:blipFill>
            </p:spPr>
            <p:txBody>
              <a:bodyPr/>
              <a:lstStyle/>
              <a:p>
                <a:r>
                  <a:rPr lang="en-IN">
                    <a:noFill/>
                  </a:rPr>
                  <a:t> </a:t>
                </a:r>
              </a:p>
            </p:txBody>
          </p:sp>
        </mc:Fallback>
      </mc:AlternateContent>
      <p:sp>
        <p:nvSpPr>
          <p:cNvPr id="2" name="Slide Number Placeholder 1">
            <a:extLst>
              <a:ext uri="{FF2B5EF4-FFF2-40B4-BE49-F238E27FC236}">
                <a16:creationId xmlns:a16="http://schemas.microsoft.com/office/drawing/2014/main" id="{391EE3E2-6B5F-63FD-D08D-5A9A4EC1BD6C}"/>
              </a:ext>
            </a:extLst>
          </p:cNvPr>
          <p:cNvSpPr>
            <a:spLocks noGrp="1"/>
          </p:cNvSpPr>
          <p:nvPr>
            <p:ph type="sldNum" sz="quarter" idx="12"/>
          </p:nvPr>
        </p:nvSpPr>
        <p:spPr/>
        <p:txBody>
          <a:bodyPr/>
          <a:lstStyle/>
          <a:p>
            <a:fld id="{349524C6-8FCF-457E-80DD-62DB6C53075E}" type="slidenum">
              <a:rPr lang="en-IN" smtClean="0"/>
              <a:t>11</a:t>
            </a:fld>
            <a:endParaRPr lang="en-IN"/>
          </a:p>
        </p:txBody>
      </p:sp>
    </p:spTree>
    <p:extLst>
      <p:ext uri="{BB962C8B-B14F-4D97-AF65-F5344CB8AC3E}">
        <p14:creationId xmlns:p14="http://schemas.microsoft.com/office/powerpoint/2010/main" val="7555706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E7F78E-8B9E-A2B3-084A-55FCEDDB00EB}"/>
              </a:ext>
            </a:extLst>
          </p:cNvPr>
          <p:cNvSpPr/>
          <p:nvPr/>
        </p:nvSpPr>
        <p:spPr>
          <a:xfrm>
            <a:off x="313898" y="121640"/>
            <a:ext cx="11286699" cy="985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4800" b="1" i="1" u="sng" dirty="0">
                <a:solidFill>
                  <a:srgbClr val="002060"/>
                </a:solidFill>
                <a:latin typeface="Algerian" panose="04020705040A02060702" pitchFamily="82" charset="0"/>
              </a:rPr>
              <a:t>The Differential Equations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1ADFE3-D4C7-CCC0-4464-CBB996EC19DD}"/>
                  </a:ext>
                </a:extLst>
              </p:cNvPr>
              <p:cNvSpPr txBox="1"/>
              <p:nvPr/>
            </p:nvSpPr>
            <p:spPr>
              <a:xfrm>
                <a:off x="755718" y="1836286"/>
                <a:ext cx="9169168" cy="718851"/>
              </a:xfrm>
              <a:prstGeom prst="rect">
                <a:avLst/>
              </a:prstGeom>
              <a:noFill/>
            </p:spPr>
            <p:txBody>
              <a:bodyPr wrap="square" lIns="0" tIns="0" rIns="0" bIns="0" rtlCol="0">
                <a:spAutoFit/>
              </a:bodyPr>
              <a:lstStyle/>
              <a:p>
                <a14:m>
                  <m:oMath xmlns:m="http://schemas.openxmlformats.org/officeDocument/2006/math">
                    <m:f>
                      <m:fPr>
                        <m:ctrlPr>
                          <a:rPr lang="en-IN" sz="3200" b="1" i="1" smtClean="0">
                            <a:latin typeface="Cambria Math" panose="02040503050406030204" pitchFamily="18" charset="0"/>
                          </a:rPr>
                        </m:ctrlPr>
                      </m:fPr>
                      <m:num>
                        <m:r>
                          <a:rPr lang="en-IN" sz="3200" b="1" i="1" smtClean="0">
                            <a:latin typeface="Cambria Math" panose="02040503050406030204" pitchFamily="18" charset="0"/>
                          </a:rPr>
                          <m:t>𝒅𝑺</m:t>
                        </m:r>
                      </m:num>
                      <m:den>
                        <m:r>
                          <a:rPr lang="en-IN" sz="3200" b="1" i="1" smtClean="0">
                            <a:latin typeface="Cambria Math" panose="02040503050406030204" pitchFamily="18" charset="0"/>
                          </a:rPr>
                          <m:t>𝒅𝒕</m:t>
                        </m:r>
                      </m:den>
                    </m:f>
                    <m:r>
                      <a:rPr lang="en-IN" sz="3200" b="1" i="0" smtClean="0">
                        <a:latin typeface="Cambria Math" panose="02040503050406030204" pitchFamily="18" charset="0"/>
                      </a:rPr>
                      <m:t>=−</m:t>
                    </m:r>
                    <m:r>
                      <m:rPr>
                        <m:nor/>
                      </m:rPr>
                      <a:rPr lang="el-GR" sz="3200" b="1" dirty="0" smtClean="0">
                        <a:effectLst/>
                      </a:rPr>
                      <m:t>β</m:t>
                    </m:r>
                    <m:r>
                      <m:rPr>
                        <m:nor/>
                      </m:rPr>
                      <a:rPr lang="en-IN" sz="3200" b="1" dirty="0" smtClean="0">
                        <a:effectLst/>
                      </a:rPr>
                      <m:t>S</m:t>
                    </m:r>
                    <m:f>
                      <m:fPr>
                        <m:ctrlPr>
                          <a:rPr lang="en-IN" sz="3200" b="1" i="1" smtClean="0">
                            <a:effectLst/>
                            <a:latin typeface="Cambria Math" panose="02040503050406030204" pitchFamily="18" charset="0"/>
                          </a:rPr>
                        </m:ctrlPr>
                      </m:fPr>
                      <m:num>
                        <m:r>
                          <a:rPr lang="en-IN" sz="3200" b="1" i="1" smtClean="0">
                            <a:effectLst/>
                            <a:latin typeface="Cambria Math" panose="02040503050406030204" pitchFamily="18" charset="0"/>
                          </a:rPr>
                          <m:t>𝑰</m:t>
                        </m:r>
                      </m:num>
                      <m:den>
                        <m:r>
                          <a:rPr lang="en-IN" sz="3200" b="1" i="1" smtClean="0">
                            <a:effectLst/>
                            <a:latin typeface="Cambria Math" panose="02040503050406030204" pitchFamily="18" charset="0"/>
                          </a:rPr>
                          <m:t>𝑵</m:t>
                        </m:r>
                      </m:den>
                    </m:f>
                  </m:oMath>
                </a14:m>
                <a:r>
                  <a:rPr lang="en-IN" sz="3200" b="1" dirty="0"/>
                  <a:t>  </a:t>
                </a:r>
                <a:r>
                  <a:rPr lang="en-IN" sz="1400" b="1" dirty="0"/>
                  <a:t>No Gain Term(because birth is not considered)   </a:t>
                </a:r>
                <a:r>
                  <a:rPr lang="en-IN" sz="2000" b="1" dirty="0"/>
                  <a:t>; S(0) = </a:t>
                </a:r>
                <a14:m>
                  <m:oMath xmlns:m="http://schemas.openxmlformats.org/officeDocument/2006/math">
                    <m:sSub>
                      <m:sSubPr>
                        <m:ctrlPr>
                          <a:rPr lang="pt-BR" sz="2000" b="1" i="1" smtClean="0">
                            <a:latin typeface="Cambria Math" panose="02040503050406030204" pitchFamily="18" charset="0"/>
                          </a:rPr>
                        </m:ctrlPr>
                      </m:sSubPr>
                      <m:e>
                        <m:r>
                          <a:rPr lang="en-IN" sz="2000" b="1" i="1" smtClean="0">
                            <a:latin typeface="Cambria Math" panose="02040503050406030204" pitchFamily="18" charset="0"/>
                          </a:rPr>
                          <m:t>𝑺</m:t>
                        </m:r>
                      </m:e>
                      <m:sub>
                        <m:r>
                          <a:rPr lang="pt-BR" sz="2000" b="1" i="1" smtClean="0">
                            <a:latin typeface="Cambria Math" panose="02040503050406030204" pitchFamily="18" charset="0"/>
                          </a:rPr>
                          <m:t>𝟎</m:t>
                        </m:r>
                      </m:sub>
                    </m:sSub>
                  </m:oMath>
                </a14:m>
                <a:endParaRPr lang="en-IN" sz="2000" b="1" dirty="0"/>
              </a:p>
            </p:txBody>
          </p:sp>
        </mc:Choice>
        <mc:Fallback xmlns="">
          <p:sp>
            <p:nvSpPr>
              <p:cNvPr id="11" name="TextBox 10">
                <a:extLst>
                  <a:ext uri="{FF2B5EF4-FFF2-40B4-BE49-F238E27FC236}">
                    <a16:creationId xmlns:a16="http://schemas.microsoft.com/office/drawing/2014/main" id="{CC1ADFE3-D4C7-CCC0-4464-CBB996EC19DD}"/>
                  </a:ext>
                </a:extLst>
              </p:cNvPr>
              <p:cNvSpPr txBox="1">
                <a:spLocks noRot="1" noChangeAspect="1" noMove="1" noResize="1" noEditPoints="1" noAdjustHandles="1" noChangeArrowheads="1" noChangeShapeType="1" noTextEdit="1"/>
              </p:cNvSpPr>
              <p:nvPr/>
            </p:nvSpPr>
            <p:spPr>
              <a:xfrm>
                <a:off x="755718" y="1836286"/>
                <a:ext cx="9169168" cy="718851"/>
              </a:xfrm>
              <a:prstGeom prst="rect">
                <a:avLst/>
              </a:prstGeom>
              <a:blipFill>
                <a:blip r:embed="rId2"/>
                <a:stretch>
                  <a:fillRect l="-66" b="-16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82BA75-0397-0635-70AC-3DEE5F9EA336}"/>
                  </a:ext>
                </a:extLst>
              </p:cNvPr>
              <p:cNvSpPr txBox="1"/>
              <p:nvPr/>
            </p:nvSpPr>
            <p:spPr>
              <a:xfrm>
                <a:off x="680926" y="3822304"/>
                <a:ext cx="9208530" cy="718851"/>
              </a:xfrm>
              <a:prstGeom prst="rect">
                <a:avLst/>
              </a:prstGeom>
              <a:noFill/>
            </p:spPr>
            <p:txBody>
              <a:bodyPr wrap="square" lIns="0" tIns="0" rIns="0" bIns="0" rtlCol="0">
                <a:spAutoFit/>
              </a:bodyPr>
              <a:lstStyle/>
              <a:p>
                <a14:m>
                  <m:oMath xmlns:m="http://schemas.openxmlformats.org/officeDocument/2006/math">
                    <m:f>
                      <m:fPr>
                        <m:ctrlPr>
                          <a:rPr lang="en-IN" sz="3200" b="1" i="1" smtClean="0">
                            <a:solidFill>
                              <a:schemeClr val="tx1">
                                <a:lumMod val="95000"/>
                                <a:lumOff val="5000"/>
                              </a:schemeClr>
                            </a:solidFill>
                            <a:latin typeface="Cambria Math" panose="02040503050406030204" pitchFamily="18" charset="0"/>
                          </a:rPr>
                        </m:ctrlPr>
                      </m:fPr>
                      <m:num>
                        <m:r>
                          <a:rPr lang="en-IN" sz="3200" b="1" i="1" smtClean="0">
                            <a:solidFill>
                              <a:schemeClr val="tx1">
                                <a:lumMod val="95000"/>
                                <a:lumOff val="5000"/>
                              </a:schemeClr>
                            </a:solidFill>
                            <a:latin typeface="Cambria Math" panose="02040503050406030204" pitchFamily="18" charset="0"/>
                          </a:rPr>
                          <m:t>𝒅𝑹</m:t>
                        </m:r>
                      </m:num>
                      <m:den>
                        <m:r>
                          <a:rPr lang="en-IN" sz="3200" b="1" i="1" smtClean="0">
                            <a:solidFill>
                              <a:schemeClr val="tx1">
                                <a:lumMod val="95000"/>
                                <a:lumOff val="5000"/>
                              </a:schemeClr>
                            </a:solidFill>
                            <a:latin typeface="Cambria Math" panose="02040503050406030204" pitchFamily="18" charset="0"/>
                          </a:rPr>
                          <m:t>𝒅𝒕</m:t>
                        </m:r>
                      </m:den>
                    </m:f>
                    <m:r>
                      <m:rPr>
                        <m:nor/>
                      </m:rPr>
                      <a:rPr lang="en-IN" sz="3200" b="1" i="1" smtClean="0">
                        <a:solidFill>
                          <a:schemeClr val="tx1">
                            <a:lumMod val="95000"/>
                            <a:lumOff val="5000"/>
                          </a:schemeClr>
                        </a:solidFill>
                        <a:latin typeface="Cambria Math" panose="02040503050406030204" pitchFamily="18" charset="0"/>
                      </a:rPr>
                      <m:t>= </m:t>
                    </m:r>
                    <m:r>
                      <m:rPr>
                        <m:nor/>
                      </m:rPr>
                      <a:rPr lang="el-GR" sz="3200" b="1" dirty="0" smtClean="0">
                        <a:solidFill>
                          <a:schemeClr val="tx1">
                            <a:lumMod val="95000"/>
                            <a:lumOff val="5000"/>
                          </a:schemeClr>
                        </a:solidFill>
                        <a:effectLst/>
                      </a:rPr>
                      <m:t>γ</m:t>
                    </m:r>
                    <m:r>
                      <m:rPr>
                        <m:nor/>
                      </m:rPr>
                      <a:rPr lang="en-IN" sz="3200" b="1" dirty="0" smtClean="0">
                        <a:solidFill>
                          <a:schemeClr val="tx1">
                            <a:lumMod val="95000"/>
                            <a:lumOff val="5000"/>
                          </a:schemeClr>
                        </a:solidFill>
                        <a:effectLst/>
                      </a:rPr>
                      <m:t>I</m:t>
                    </m:r>
                  </m:oMath>
                </a14:m>
                <a:r>
                  <a:rPr lang="en-IN" sz="3200" b="1" dirty="0"/>
                  <a:t> </a:t>
                </a:r>
                <a14:m>
                  <m:oMath xmlns:m="http://schemas.openxmlformats.org/officeDocument/2006/math">
                    <m:r>
                      <m:rPr>
                        <m:nor/>
                      </m:rPr>
                      <a:rPr lang="en-IN" sz="1600" b="1" i="0" dirty="0" smtClean="0">
                        <a:solidFill>
                          <a:schemeClr val="tx1">
                            <a:lumMod val="95000"/>
                            <a:lumOff val="5000"/>
                          </a:schemeClr>
                        </a:solidFill>
                        <a:effectLst/>
                      </a:rPr>
                      <m:t>No</m:t>
                    </m:r>
                    <m:r>
                      <m:rPr>
                        <m:nor/>
                      </m:rPr>
                      <a:rPr lang="en-IN" sz="1600" b="1" i="0" dirty="0" smtClean="0">
                        <a:solidFill>
                          <a:schemeClr val="tx1">
                            <a:lumMod val="95000"/>
                            <a:lumOff val="5000"/>
                          </a:schemeClr>
                        </a:solidFill>
                        <a:effectLst/>
                      </a:rPr>
                      <m:t> </m:t>
                    </m:r>
                    <m:r>
                      <m:rPr>
                        <m:nor/>
                      </m:rPr>
                      <a:rPr lang="en-IN" sz="1600" b="1" i="0" dirty="0" smtClean="0">
                        <a:solidFill>
                          <a:schemeClr val="tx1">
                            <a:lumMod val="95000"/>
                            <a:lumOff val="5000"/>
                          </a:schemeClr>
                        </a:solidFill>
                        <a:effectLst/>
                      </a:rPr>
                      <m:t>loss</m:t>
                    </m:r>
                    <m:r>
                      <m:rPr>
                        <m:nor/>
                      </m:rPr>
                      <a:rPr lang="en-IN" sz="1600" b="1" i="0" dirty="0" smtClean="0">
                        <a:solidFill>
                          <a:schemeClr val="tx1">
                            <a:lumMod val="95000"/>
                            <a:lumOff val="5000"/>
                          </a:schemeClr>
                        </a:solidFill>
                        <a:effectLst/>
                      </a:rPr>
                      <m:t> </m:t>
                    </m:r>
                    <m:r>
                      <m:rPr>
                        <m:nor/>
                      </m:rPr>
                      <a:rPr lang="en-IN" sz="1600" b="1" i="0" dirty="0" smtClean="0">
                        <a:solidFill>
                          <a:schemeClr val="tx1">
                            <a:lumMod val="95000"/>
                            <a:lumOff val="5000"/>
                          </a:schemeClr>
                        </a:solidFill>
                        <a:effectLst/>
                      </a:rPr>
                      <m:t>term</m:t>
                    </m:r>
                    <m:r>
                      <m:rPr>
                        <m:nor/>
                      </m:rPr>
                      <a:rPr lang="en-IN" sz="1600" b="1" i="0" dirty="0" smtClean="0">
                        <a:solidFill>
                          <a:schemeClr val="tx1">
                            <a:lumMod val="95000"/>
                            <a:lumOff val="5000"/>
                          </a:schemeClr>
                        </a:solidFill>
                        <a:effectLst/>
                      </a:rPr>
                      <m:t> (</m:t>
                    </m:r>
                    <m:r>
                      <m:rPr>
                        <m:nor/>
                      </m:rPr>
                      <a:rPr lang="en-IN" sz="1600" b="1" i="0" dirty="0" smtClean="0">
                        <a:solidFill>
                          <a:schemeClr val="tx1">
                            <a:lumMod val="95000"/>
                            <a:lumOff val="5000"/>
                          </a:schemeClr>
                        </a:solidFill>
                        <a:effectLst/>
                      </a:rPr>
                      <m:t>because</m:t>
                    </m:r>
                    <m:r>
                      <m:rPr>
                        <m:nor/>
                      </m:rPr>
                      <a:rPr lang="en-IN" sz="1600" b="1" i="0" dirty="0" smtClean="0">
                        <a:solidFill>
                          <a:schemeClr val="tx1">
                            <a:lumMod val="95000"/>
                            <a:lumOff val="5000"/>
                          </a:schemeClr>
                        </a:solidFill>
                        <a:effectLst/>
                      </a:rPr>
                      <m:t> </m:t>
                    </m:r>
                    <m:r>
                      <m:rPr>
                        <m:nor/>
                      </m:rPr>
                      <a:rPr lang="en-IN" sz="1600" b="1" i="0" dirty="0" smtClean="0">
                        <a:solidFill>
                          <a:schemeClr val="tx1">
                            <a:lumMod val="95000"/>
                            <a:lumOff val="5000"/>
                          </a:schemeClr>
                        </a:solidFill>
                        <a:effectLst/>
                      </a:rPr>
                      <m:t>death</m:t>
                    </m:r>
                    <m:r>
                      <m:rPr>
                        <m:nor/>
                      </m:rPr>
                      <a:rPr lang="en-IN" sz="1600" b="1" i="0" dirty="0" smtClean="0">
                        <a:solidFill>
                          <a:schemeClr val="tx1">
                            <a:lumMod val="95000"/>
                            <a:lumOff val="5000"/>
                          </a:schemeClr>
                        </a:solidFill>
                        <a:effectLst/>
                      </a:rPr>
                      <m:t> </m:t>
                    </m:r>
                    <m:r>
                      <m:rPr>
                        <m:nor/>
                      </m:rPr>
                      <a:rPr lang="en-IN" sz="1600" b="1" i="0" dirty="0" smtClean="0">
                        <a:solidFill>
                          <a:schemeClr val="tx1">
                            <a:lumMod val="95000"/>
                            <a:lumOff val="5000"/>
                          </a:schemeClr>
                        </a:solidFill>
                        <a:effectLst/>
                      </a:rPr>
                      <m:t>is</m:t>
                    </m:r>
                    <m:r>
                      <m:rPr>
                        <m:nor/>
                      </m:rPr>
                      <a:rPr lang="en-IN" sz="1600" b="1" i="0" dirty="0" smtClean="0">
                        <a:solidFill>
                          <a:schemeClr val="tx1">
                            <a:lumMod val="95000"/>
                            <a:lumOff val="5000"/>
                          </a:schemeClr>
                        </a:solidFill>
                        <a:effectLst/>
                      </a:rPr>
                      <m:t> </m:t>
                    </m:r>
                    <m:r>
                      <m:rPr>
                        <m:nor/>
                      </m:rPr>
                      <a:rPr lang="en-IN" sz="1600" b="1" i="0" dirty="0" smtClean="0">
                        <a:solidFill>
                          <a:schemeClr val="tx1">
                            <a:lumMod val="95000"/>
                            <a:lumOff val="5000"/>
                          </a:schemeClr>
                        </a:solidFill>
                        <a:effectLst/>
                      </a:rPr>
                      <m:t>not</m:t>
                    </m:r>
                    <m:r>
                      <m:rPr>
                        <m:nor/>
                      </m:rPr>
                      <a:rPr lang="en-IN" sz="1600" b="1" i="0" dirty="0" smtClean="0">
                        <a:solidFill>
                          <a:schemeClr val="tx1">
                            <a:lumMod val="95000"/>
                            <a:lumOff val="5000"/>
                          </a:schemeClr>
                        </a:solidFill>
                        <a:effectLst/>
                      </a:rPr>
                      <m:t> </m:t>
                    </m:r>
                    <m:r>
                      <m:rPr>
                        <m:nor/>
                      </m:rPr>
                      <a:rPr lang="en-IN" sz="1600" b="1" i="0" dirty="0" smtClean="0">
                        <a:solidFill>
                          <a:schemeClr val="tx1">
                            <a:lumMod val="95000"/>
                            <a:lumOff val="5000"/>
                          </a:schemeClr>
                        </a:solidFill>
                        <a:effectLst/>
                      </a:rPr>
                      <m:t>considered</m:t>
                    </m:r>
                    <m:r>
                      <m:rPr>
                        <m:nor/>
                      </m:rPr>
                      <a:rPr lang="en-IN" sz="1600" b="1" i="0" dirty="0" smtClean="0">
                        <a:solidFill>
                          <a:schemeClr val="tx1">
                            <a:lumMod val="95000"/>
                            <a:lumOff val="5000"/>
                          </a:schemeClr>
                        </a:solidFill>
                        <a:effectLst/>
                      </a:rPr>
                      <m:t> </m:t>
                    </m:r>
                    <m:r>
                      <m:rPr>
                        <m:nor/>
                      </m:rPr>
                      <a:rPr lang="en-IN" sz="1600" b="1" i="0" dirty="0" smtClean="0">
                        <a:solidFill>
                          <a:schemeClr val="tx1">
                            <a:lumMod val="95000"/>
                            <a:lumOff val="5000"/>
                          </a:schemeClr>
                        </a:solidFill>
                        <a:effectLst/>
                      </a:rPr>
                      <m:t>during</m:t>
                    </m:r>
                    <m:r>
                      <m:rPr>
                        <m:nor/>
                      </m:rPr>
                      <a:rPr lang="en-IN" sz="1600" b="1" i="0" dirty="0" smtClean="0">
                        <a:solidFill>
                          <a:schemeClr val="tx1">
                            <a:lumMod val="95000"/>
                            <a:lumOff val="5000"/>
                          </a:schemeClr>
                        </a:solidFill>
                        <a:effectLst/>
                      </a:rPr>
                      <m:t> </m:t>
                    </m:r>
                    <m:r>
                      <m:rPr>
                        <m:nor/>
                      </m:rPr>
                      <a:rPr lang="en-IN" sz="1600" b="1" i="0" dirty="0" smtClean="0">
                        <a:solidFill>
                          <a:schemeClr val="tx1">
                            <a:lumMod val="95000"/>
                            <a:lumOff val="5000"/>
                          </a:schemeClr>
                        </a:solidFill>
                        <a:effectLst/>
                      </a:rPr>
                      <m:t>formulation</m:t>
                    </m:r>
                    <m:r>
                      <m:rPr>
                        <m:nor/>
                      </m:rPr>
                      <a:rPr lang="en-IN" sz="1600" b="1" i="0" dirty="0" smtClean="0">
                        <a:solidFill>
                          <a:schemeClr val="tx1">
                            <a:lumMod val="95000"/>
                            <a:lumOff val="5000"/>
                          </a:schemeClr>
                        </a:solidFill>
                        <a:effectLst/>
                      </a:rPr>
                      <m:t>) </m:t>
                    </m:r>
                  </m:oMath>
                </a14:m>
                <a:r>
                  <a:rPr lang="en-IN" sz="1600" b="1" dirty="0"/>
                  <a:t> </a:t>
                </a:r>
                <a:r>
                  <a:rPr lang="en-IN" sz="2000" b="1" dirty="0"/>
                  <a:t>;</a:t>
                </a:r>
                <a:r>
                  <a:rPr lang="pt-BR" sz="2000" b="1" dirty="0"/>
                  <a:t> </a:t>
                </a:r>
                <a14:m>
                  <m:oMath xmlns:m="http://schemas.openxmlformats.org/officeDocument/2006/math">
                    <m:sSub>
                      <m:sSubPr>
                        <m:ctrlPr>
                          <a:rPr lang="pt-BR" sz="2000" b="1" i="1" smtClean="0">
                            <a:latin typeface="Cambria Math" panose="02040503050406030204" pitchFamily="18" charset="0"/>
                          </a:rPr>
                        </m:ctrlPr>
                      </m:sSubPr>
                      <m:e>
                        <m:r>
                          <a:rPr lang="en-IN" sz="2000" b="1" i="1" smtClean="0">
                            <a:latin typeface="Cambria Math" panose="02040503050406030204" pitchFamily="18" charset="0"/>
                          </a:rPr>
                          <m:t>𝑹</m:t>
                        </m:r>
                        <m:d>
                          <m:dPr>
                            <m:ctrlPr>
                              <a:rPr lang="en-IN" sz="2000" b="1" i="1" smtClean="0">
                                <a:latin typeface="Cambria Math" panose="02040503050406030204" pitchFamily="18" charset="0"/>
                              </a:rPr>
                            </m:ctrlPr>
                          </m:dPr>
                          <m:e>
                            <m:r>
                              <a:rPr lang="en-IN" sz="2000" b="1" i="1" smtClean="0">
                                <a:latin typeface="Cambria Math" panose="02040503050406030204" pitchFamily="18" charset="0"/>
                              </a:rPr>
                              <m:t>𝟎</m:t>
                            </m:r>
                          </m:e>
                        </m:d>
                        <m:r>
                          <a:rPr lang="en-IN" sz="2000" b="1" i="1" smtClean="0">
                            <a:latin typeface="Cambria Math" panose="02040503050406030204" pitchFamily="18" charset="0"/>
                          </a:rPr>
                          <m:t>=</m:t>
                        </m:r>
                        <m:r>
                          <a:rPr lang="en-IN" sz="2000" b="1" i="1" smtClean="0">
                            <a:latin typeface="Cambria Math" panose="02040503050406030204" pitchFamily="18" charset="0"/>
                          </a:rPr>
                          <m:t>𝑹</m:t>
                        </m:r>
                      </m:e>
                      <m:sub>
                        <m:r>
                          <a:rPr lang="pt-BR" sz="2000" b="1" i="1" smtClean="0">
                            <a:latin typeface="Cambria Math" panose="02040503050406030204" pitchFamily="18" charset="0"/>
                          </a:rPr>
                          <m:t>𝟎</m:t>
                        </m:r>
                      </m:sub>
                    </m:sSub>
                  </m:oMath>
                </a14:m>
                <a:r>
                  <a:rPr lang="en-IN" sz="2000" b="1" dirty="0"/>
                  <a:t> </a:t>
                </a:r>
              </a:p>
            </p:txBody>
          </p:sp>
        </mc:Choice>
        <mc:Fallback xmlns="">
          <p:sp>
            <p:nvSpPr>
              <p:cNvPr id="13" name="TextBox 12">
                <a:extLst>
                  <a:ext uri="{FF2B5EF4-FFF2-40B4-BE49-F238E27FC236}">
                    <a16:creationId xmlns:a16="http://schemas.microsoft.com/office/drawing/2014/main" id="{6382BA75-0397-0635-70AC-3DEE5F9EA336}"/>
                  </a:ext>
                </a:extLst>
              </p:cNvPr>
              <p:cNvSpPr txBox="1">
                <a:spLocks noRot="1" noChangeAspect="1" noMove="1" noResize="1" noEditPoints="1" noAdjustHandles="1" noChangeArrowheads="1" noChangeShapeType="1" noTextEdit="1"/>
              </p:cNvSpPr>
              <p:nvPr/>
            </p:nvSpPr>
            <p:spPr>
              <a:xfrm>
                <a:off x="680926" y="3822304"/>
                <a:ext cx="9208530" cy="718851"/>
              </a:xfrm>
              <a:prstGeom prst="rect">
                <a:avLst/>
              </a:prstGeom>
              <a:blipFill>
                <a:blip r:embed="rId3"/>
                <a:stretch>
                  <a:fillRect l="-66" b="-16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ED30B88-6B69-8E07-E139-0E87CB68B2E2}"/>
                  </a:ext>
                </a:extLst>
              </p:cNvPr>
              <p:cNvSpPr txBox="1"/>
              <p:nvPr/>
            </p:nvSpPr>
            <p:spPr>
              <a:xfrm>
                <a:off x="680926" y="2750719"/>
                <a:ext cx="10552642" cy="1149738"/>
              </a:xfrm>
              <a:prstGeom prst="rect">
                <a:avLst/>
              </a:prstGeom>
              <a:noFill/>
            </p:spPr>
            <p:txBody>
              <a:bodyPr wrap="square" lIns="0" tIns="0" rIns="0" bIns="0" rtlCol="0" anchor="ctr">
                <a:spAutoFit/>
              </a:bodyPr>
              <a:lstStyle/>
              <a:p>
                <a14:m>
                  <m:oMath xmlns:m="http://schemas.openxmlformats.org/officeDocument/2006/math">
                    <m:f>
                      <m:fPr>
                        <m:ctrlPr>
                          <a:rPr lang="en-IN" sz="3200" b="1" i="1" smtClean="0">
                            <a:latin typeface="Cambria Math" panose="02040503050406030204" pitchFamily="18" charset="0"/>
                          </a:rPr>
                        </m:ctrlPr>
                      </m:fPr>
                      <m:num>
                        <m:r>
                          <a:rPr lang="en-IN" sz="3200" b="1" i="1" smtClean="0">
                            <a:latin typeface="Cambria Math" panose="02040503050406030204" pitchFamily="18" charset="0"/>
                          </a:rPr>
                          <m:t>𝒅𝑰</m:t>
                        </m:r>
                      </m:num>
                      <m:den>
                        <m:r>
                          <a:rPr lang="en-IN" sz="3200" b="1" i="1" smtClean="0">
                            <a:latin typeface="Cambria Math" panose="02040503050406030204" pitchFamily="18" charset="0"/>
                          </a:rPr>
                          <m:t>𝒅𝒕</m:t>
                        </m:r>
                      </m:den>
                    </m:f>
                    <m:r>
                      <a:rPr lang="en-IN" sz="3200" b="1" i="1" smtClean="0">
                        <a:latin typeface="Cambria Math" panose="02040503050406030204" pitchFamily="18" charset="0"/>
                      </a:rPr>
                      <m:t>=</m:t>
                    </m:r>
                    <m:r>
                      <m:rPr>
                        <m:nor/>
                      </m:rPr>
                      <a:rPr lang="el-GR" sz="3200" b="1" dirty="0" smtClean="0">
                        <a:effectLst/>
                      </a:rPr>
                      <m:t>β</m:t>
                    </m:r>
                    <m:r>
                      <m:rPr>
                        <m:nor/>
                      </m:rPr>
                      <a:rPr lang="en-IN" sz="3200" b="1" dirty="0" smtClean="0">
                        <a:effectLst/>
                      </a:rPr>
                      <m:t>S</m:t>
                    </m:r>
                    <m:f>
                      <m:fPr>
                        <m:ctrlPr>
                          <a:rPr lang="en-IN" sz="3200" b="1" i="1" smtClean="0">
                            <a:effectLst/>
                            <a:latin typeface="Cambria Math" panose="02040503050406030204" pitchFamily="18" charset="0"/>
                          </a:rPr>
                        </m:ctrlPr>
                      </m:fPr>
                      <m:num>
                        <m:r>
                          <a:rPr lang="en-IN" sz="3200" b="1" i="1" smtClean="0">
                            <a:effectLst/>
                            <a:latin typeface="Cambria Math" panose="02040503050406030204" pitchFamily="18" charset="0"/>
                          </a:rPr>
                          <m:t>𝑰</m:t>
                        </m:r>
                      </m:num>
                      <m:den>
                        <m:r>
                          <a:rPr lang="en-IN" sz="3200" b="1" i="1" smtClean="0">
                            <a:effectLst/>
                            <a:latin typeface="Cambria Math" panose="02040503050406030204" pitchFamily="18" charset="0"/>
                          </a:rPr>
                          <m:t>𝑵</m:t>
                        </m:r>
                      </m:den>
                    </m:f>
                    <m:r>
                      <a:rPr lang="en-IN" sz="3200" b="1" i="1" smtClean="0">
                        <a:effectLst/>
                        <a:latin typeface="Cambria Math" panose="02040503050406030204" pitchFamily="18" charset="0"/>
                      </a:rPr>
                      <m:t> −</m:t>
                    </m:r>
                    <m:r>
                      <m:rPr>
                        <m:nor/>
                      </m:rPr>
                      <a:rPr lang="el-GR" sz="3200" b="1" dirty="0" smtClean="0">
                        <a:solidFill>
                          <a:schemeClr val="tx1">
                            <a:lumMod val="95000"/>
                            <a:lumOff val="5000"/>
                          </a:schemeClr>
                        </a:solidFill>
                        <a:effectLst/>
                      </a:rPr>
                      <m:t>γ</m:t>
                    </m:r>
                    <m:r>
                      <m:rPr>
                        <m:nor/>
                      </m:rPr>
                      <a:rPr lang="en-IN" sz="3200" b="1" dirty="0" smtClean="0">
                        <a:solidFill>
                          <a:schemeClr val="tx1">
                            <a:lumMod val="95000"/>
                            <a:lumOff val="5000"/>
                          </a:schemeClr>
                        </a:solidFill>
                        <a:effectLst/>
                      </a:rPr>
                      <m:t>I</m:t>
                    </m:r>
                    <m:r>
                      <m:rPr>
                        <m:nor/>
                      </m:rPr>
                      <a:rPr lang="en-IN" sz="3200" b="1" i="0" dirty="0" smtClean="0">
                        <a:solidFill>
                          <a:schemeClr val="tx1">
                            <a:lumMod val="95000"/>
                            <a:lumOff val="5000"/>
                          </a:schemeClr>
                        </a:solidFill>
                        <a:effectLst/>
                      </a:rPr>
                      <m:t> </m:t>
                    </m:r>
                  </m:oMath>
                </a14:m>
                <a:r>
                  <a:rPr lang="en-IN" sz="1400" b="1" dirty="0"/>
                  <a:t>(</a:t>
                </a:r>
                <a14:m>
                  <m:oMath xmlns:m="http://schemas.openxmlformats.org/officeDocument/2006/math">
                    <m:r>
                      <m:rPr>
                        <m:nor/>
                      </m:rPr>
                      <a:rPr lang="el-GR" sz="1400" b="1" dirty="0" smtClean="0">
                        <a:effectLst/>
                      </a:rPr>
                      <m:t>β</m:t>
                    </m:r>
                    <m:r>
                      <m:rPr>
                        <m:nor/>
                      </m:rPr>
                      <a:rPr lang="en-IN" sz="1400" b="1" dirty="0" smtClean="0">
                        <a:effectLst/>
                      </a:rPr>
                      <m:t>S</m:t>
                    </m:r>
                    <m:f>
                      <m:fPr>
                        <m:ctrlPr>
                          <a:rPr lang="en-IN" sz="1400" b="1" i="1" smtClean="0">
                            <a:effectLst/>
                            <a:latin typeface="Cambria Math" panose="02040503050406030204" pitchFamily="18" charset="0"/>
                          </a:rPr>
                        </m:ctrlPr>
                      </m:fPr>
                      <m:num>
                        <m:r>
                          <a:rPr lang="en-IN" sz="1400" b="1" i="1" smtClean="0">
                            <a:effectLst/>
                            <a:latin typeface="Cambria Math" panose="02040503050406030204" pitchFamily="18" charset="0"/>
                          </a:rPr>
                          <m:t>𝑰</m:t>
                        </m:r>
                      </m:num>
                      <m:den>
                        <m:r>
                          <a:rPr lang="en-IN" sz="1400" b="1" i="1" smtClean="0">
                            <a:effectLst/>
                            <a:latin typeface="Cambria Math" panose="02040503050406030204" pitchFamily="18" charset="0"/>
                          </a:rPr>
                          <m:t>𝑵</m:t>
                        </m:r>
                      </m:den>
                    </m:f>
                  </m:oMath>
                </a14:m>
                <a:r>
                  <a:rPr lang="en-IN" sz="1400" b="1" dirty="0"/>
                  <a:t> is positive because individuals are coming from susceptible class to infected class)      </a:t>
                </a:r>
                <a:r>
                  <a:rPr lang="en-IN" sz="2000" b="1" dirty="0"/>
                  <a:t>;</a:t>
                </a:r>
                <a:r>
                  <a:rPr lang="pt-BR" sz="2000" b="1" dirty="0"/>
                  <a:t> </a:t>
                </a:r>
                <a14:m>
                  <m:oMath xmlns:m="http://schemas.openxmlformats.org/officeDocument/2006/math">
                    <m:sSub>
                      <m:sSubPr>
                        <m:ctrlPr>
                          <a:rPr lang="pt-BR" sz="2000" b="1" i="1" smtClean="0">
                            <a:latin typeface="Cambria Math" panose="02040503050406030204" pitchFamily="18" charset="0"/>
                          </a:rPr>
                        </m:ctrlPr>
                      </m:sSubPr>
                      <m:e>
                        <m:r>
                          <a:rPr lang="en-IN" sz="2000" b="1" i="1" smtClean="0">
                            <a:latin typeface="Cambria Math" panose="02040503050406030204" pitchFamily="18" charset="0"/>
                          </a:rPr>
                          <m:t>𝑰</m:t>
                        </m:r>
                        <m:d>
                          <m:dPr>
                            <m:ctrlPr>
                              <a:rPr lang="en-IN" sz="2000" b="1" i="1" smtClean="0">
                                <a:latin typeface="Cambria Math" panose="02040503050406030204" pitchFamily="18" charset="0"/>
                              </a:rPr>
                            </m:ctrlPr>
                          </m:dPr>
                          <m:e>
                            <m:r>
                              <a:rPr lang="en-IN" sz="2000" b="1" i="1" smtClean="0">
                                <a:latin typeface="Cambria Math" panose="02040503050406030204" pitchFamily="18" charset="0"/>
                              </a:rPr>
                              <m:t>𝟎</m:t>
                            </m:r>
                          </m:e>
                        </m:d>
                        <m:r>
                          <a:rPr lang="en-IN" sz="2000" b="1" i="1" smtClean="0">
                            <a:latin typeface="Cambria Math" panose="02040503050406030204" pitchFamily="18" charset="0"/>
                          </a:rPr>
                          <m:t>= </m:t>
                        </m:r>
                        <m:r>
                          <a:rPr lang="en-IN" sz="2000" b="1" i="1" smtClean="0">
                            <a:latin typeface="Cambria Math" panose="02040503050406030204" pitchFamily="18" charset="0"/>
                          </a:rPr>
                          <m:t>𝑰</m:t>
                        </m:r>
                      </m:e>
                      <m:sub>
                        <m:r>
                          <a:rPr lang="pt-BR" sz="2000" b="1" i="1" smtClean="0">
                            <a:latin typeface="Cambria Math" panose="02040503050406030204" pitchFamily="18" charset="0"/>
                          </a:rPr>
                          <m:t>𝟎</m:t>
                        </m:r>
                      </m:sub>
                    </m:sSub>
                  </m:oMath>
                </a14:m>
                <a:r>
                  <a:rPr lang="en-IN" sz="2000" b="1" dirty="0"/>
                  <a:t> </a:t>
                </a:r>
              </a:p>
              <a:p>
                <a:r>
                  <a:rPr lang="en-IN" sz="1400" b="1" dirty="0"/>
                  <a:t>                                                ( coefficient of </a:t>
                </a:r>
                <a14:m>
                  <m:oMath xmlns:m="http://schemas.openxmlformats.org/officeDocument/2006/math">
                    <m:r>
                      <m:rPr>
                        <m:nor/>
                      </m:rPr>
                      <a:rPr lang="el-GR" sz="1400" b="1" dirty="0" smtClean="0">
                        <a:solidFill>
                          <a:schemeClr val="tx1">
                            <a:lumMod val="95000"/>
                            <a:lumOff val="5000"/>
                          </a:schemeClr>
                        </a:solidFill>
                        <a:effectLst/>
                      </a:rPr>
                      <m:t>γ</m:t>
                    </m:r>
                    <m:r>
                      <m:rPr>
                        <m:nor/>
                      </m:rPr>
                      <a:rPr lang="en-IN" sz="1400" b="1" dirty="0" smtClean="0">
                        <a:solidFill>
                          <a:schemeClr val="tx1">
                            <a:lumMod val="95000"/>
                            <a:lumOff val="5000"/>
                          </a:schemeClr>
                        </a:solidFill>
                        <a:effectLst/>
                      </a:rPr>
                      <m:t>I</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is</m:t>
                    </m:r>
                    <m:r>
                      <m:rPr>
                        <m:nor/>
                      </m:rPr>
                      <a:rPr lang="en-IN" sz="1400" b="1" i="0" dirty="0" smtClean="0">
                        <a:solidFill>
                          <a:schemeClr val="tx1">
                            <a:lumMod val="95000"/>
                            <a:lumOff val="5000"/>
                          </a:schemeClr>
                        </a:solidFill>
                        <a:effectLst/>
                      </a:rPr>
                      <m:t> −1 </m:t>
                    </m:r>
                    <m:r>
                      <m:rPr>
                        <m:nor/>
                      </m:rPr>
                      <a:rPr lang="en-IN" sz="1400" b="1" i="0" dirty="0" smtClean="0">
                        <a:solidFill>
                          <a:schemeClr val="tx1">
                            <a:lumMod val="95000"/>
                            <a:lumOff val="5000"/>
                          </a:schemeClr>
                        </a:solidFill>
                        <a:effectLst/>
                      </a:rPr>
                      <m:t>because</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individuals</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are</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going</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from</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recovered</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class</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to</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susceptible</m:t>
                    </m:r>
                    <m:r>
                      <m:rPr>
                        <m:nor/>
                      </m:rPr>
                      <a:rPr lang="en-IN" sz="1400" b="1" i="0" dirty="0" smtClean="0">
                        <a:solidFill>
                          <a:schemeClr val="tx1">
                            <a:lumMod val="95000"/>
                            <a:lumOff val="5000"/>
                          </a:schemeClr>
                        </a:solidFill>
                        <a:effectLst/>
                      </a:rPr>
                      <m:t> </m:t>
                    </m:r>
                    <m:r>
                      <m:rPr>
                        <m:nor/>
                      </m:rPr>
                      <a:rPr lang="en-IN" sz="1400" b="1" i="0" dirty="0" smtClean="0">
                        <a:solidFill>
                          <a:schemeClr val="tx1">
                            <a:lumMod val="95000"/>
                            <a:lumOff val="5000"/>
                          </a:schemeClr>
                        </a:solidFill>
                        <a:effectLst/>
                      </a:rPr>
                      <m:t>class</m:t>
                    </m:r>
                    <m:r>
                      <m:rPr>
                        <m:nor/>
                      </m:rPr>
                      <a:rPr lang="en-IN" sz="1400" b="1" i="0" dirty="0" smtClean="0">
                        <a:solidFill>
                          <a:schemeClr val="tx1">
                            <a:lumMod val="95000"/>
                            <a:lumOff val="5000"/>
                          </a:schemeClr>
                        </a:solidFill>
                        <a:effectLst/>
                      </a:rPr>
                      <m:t> )</m:t>
                    </m:r>
                  </m:oMath>
                </a14:m>
                <a:endParaRPr lang="en-IN" sz="1400" b="1" dirty="0"/>
              </a:p>
              <a:p>
                <a:endParaRPr lang="en-IN" sz="1400" b="1" dirty="0"/>
              </a:p>
            </p:txBody>
          </p:sp>
        </mc:Choice>
        <mc:Fallback xmlns="">
          <p:sp>
            <p:nvSpPr>
              <p:cNvPr id="14" name="TextBox 13">
                <a:extLst>
                  <a:ext uri="{FF2B5EF4-FFF2-40B4-BE49-F238E27FC236}">
                    <a16:creationId xmlns:a16="http://schemas.microsoft.com/office/drawing/2014/main" id="{0ED30B88-6B69-8E07-E139-0E87CB68B2E2}"/>
                  </a:ext>
                </a:extLst>
              </p:cNvPr>
              <p:cNvSpPr txBox="1">
                <a:spLocks noRot="1" noChangeAspect="1" noMove="1" noResize="1" noEditPoints="1" noAdjustHandles="1" noChangeArrowheads="1" noChangeShapeType="1" noTextEdit="1"/>
              </p:cNvSpPr>
              <p:nvPr/>
            </p:nvSpPr>
            <p:spPr>
              <a:xfrm>
                <a:off x="680926" y="2750719"/>
                <a:ext cx="10552642" cy="1149738"/>
              </a:xfrm>
              <a:prstGeom prst="rect">
                <a:avLst/>
              </a:prstGeom>
              <a:blipFill>
                <a:blip r:embed="rId4"/>
                <a:stretch>
                  <a:fillRect l="-58"/>
                </a:stretch>
              </a:blipFill>
            </p:spPr>
            <p:txBody>
              <a:bodyPr/>
              <a:lstStyle/>
              <a:p>
                <a:r>
                  <a:rPr lang="en-IN">
                    <a:noFill/>
                  </a:rPr>
                  <a:t> </a:t>
                </a:r>
              </a:p>
            </p:txBody>
          </p:sp>
        </mc:Fallback>
      </mc:AlternateContent>
      <p:sp>
        <p:nvSpPr>
          <p:cNvPr id="15" name="Arrow: Curved Down 14">
            <a:extLst>
              <a:ext uri="{FF2B5EF4-FFF2-40B4-BE49-F238E27FC236}">
                <a16:creationId xmlns:a16="http://schemas.microsoft.com/office/drawing/2014/main" id="{905A0A63-7DD9-7097-E97F-C83031186965}"/>
              </a:ext>
            </a:extLst>
          </p:cNvPr>
          <p:cNvSpPr/>
          <p:nvPr/>
        </p:nvSpPr>
        <p:spPr>
          <a:xfrm>
            <a:off x="2267114" y="1405399"/>
            <a:ext cx="1684101" cy="523804"/>
          </a:xfrm>
          <a:prstGeom prst="curved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19" name="Arrow: Curved Up 18">
            <a:extLst>
              <a:ext uri="{FF2B5EF4-FFF2-40B4-BE49-F238E27FC236}">
                <a16:creationId xmlns:a16="http://schemas.microsoft.com/office/drawing/2014/main" id="{11D8FD6F-D523-F102-BA0F-4A28304525C7}"/>
              </a:ext>
            </a:extLst>
          </p:cNvPr>
          <p:cNvSpPr/>
          <p:nvPr/>
        </p:nvSpPr>
        <p:spPr>
          <a:xfrm>
            <a:off x="1283516" y="4445774"/>
            <a:ext cx="1741758" cy="526268"/>
          </a:xfrm>
          <a:prstGeom prst="curved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6216FBF8-0A10-77AF-DEBE-E27C2A0DAC68}"/>
              </a:ext>
            </a:extLst>
          </p:cNvPr>
          <p:cNvSpPr/>
          <p:nvPr/>
        </p:nvSpPr>
        <p:spPr>
          <a:xfrm>
            <a:off x="4395831" y="4541154"/>
            <a:ext cx="7332688" cy="1431807"/>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IN" sz="1400" b="1" dirty="0"/>
              <a:t>Here compartments are S , I , T </a:t>
            </a:r>
          </a:p>
          <a:p>
            <a:r>
              <a:rPr lang="en-IN" sz="1400" b="1" dirty="0"/>
              <a:t>Note: Rate of Change of population in one compartment = Gain term – loss term</a:t>
            </a:r>
          </a:p>
          <a:p>
            <a:r>
              <a:rPr lang="en-IN" sz="1400" b="1" dirty="0"/>
              <a:t>Gain term in the sense it is coming from some other compartment hence coefficient of gain term is positive.</a:t>
            </a:r>
          </a:p>
          <a:p>
            <a:r>
              <a:rPr lang="en-IN" sz="1400" b="1" dirty="0"/>
              <a:t>Loss term in the sense it is going to some other compartment from the given compartment hence the coefficient for the loss term is negative</a:t>
            </a:r>
            <a:r>
              <a:rPr lang="en-IN" b="1" dirty="0"/>
              <a:t>.</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CFB8584-A1B1-8757-A975-25D051047420}"/>
                  </a:ext>
                </a:extLst>
              </p:cNvPr>
              <p:cNvSpPr/>
              <p:nvPr/>
            </p:nvSpPr>
            <p:spPr>
              <a:xfrm>
                <a:off x="591403" y="5086472"/>
                <a:ext cx="2822916" cy="16498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Where </a:t>
                </a:r>
                <a:r>
                  <a:rPr lang="en-IN" sz="1800" b="1" dirty="0"/>
                  <a:t> </a:t>
                </a:r>
                <a:r>
                  <a:rPr lang="en-IN" sz="1800" b="1" i="1" dirty="0">
                    <a:solidFill>
                      <a:schemeClr val="accent1">
                        <a:lumMod val="50000"/>
                      </a:schemeClr>
                    </a:solidFill>
                  </a:rPr>
                  <a:t>S(0) = </a:t>
                </a:r>
                <a14:m>
                  <m:oMath xmlns:m="http://schemas.openxmlformats.org/officeDocument/2006/math">
                    <m:sSub>
                      <m:sSubPr>
                        <m:ctrlPr>
                          <a:rPr lang="pt-BR" sz="1800" b="1" i="1" smtClean="0">
                            <a:solidFill>
                              <a:schemeClr val="accent1">
                                <a:lumMod val="50000"/>
                              </a:schemeClr>
                            </a:solidFill>
                            <a:latin typeface="Cambria Math" panose="02040503050406030204" pitchFamily="18" charset="0"/>
                          </a:rPr>
                        </m:ctrlPr>
                      </m:sSubPr>
                      <m:e>
                        <m:r>
                          <a:rPr lang="en-IN" sz="1800" b="1" i="1" smtClean="0">
                            <a:solidFill>
                              <a:schemeClr val="accent1">
                                <a:lumMod val="50000"/>
                              </a:schemeClr>
                            </a:solidFill>
                            <a:latin typeface="Cambria Math" panose="02040503050406030204" pitchFamily="18" charset="0"/>
                          </a:rPr>
                          <m:t>𝑺</m:t>
                        </m:r>
                      </m:e>
                      <m:sub>
                        <m:r>
                          <a:rPr lang="pt-BR" sz="1800" b="1" i="1" smtClean="0">
                            <a:solidFill>
                              <a:schemeClr val="accent1">
                                <a:lumMod val="50000"/>
                              </a:schemeClr>
                            </a:solidFill>
                            <a:latin typeface="Cambria Math" panose="02040503050406030204" pitchFamily="18" charset="0"/>
                          </a:rPr>
                          <m:t>𝟎</m:t>
                        </m:r>
                      </m:sub>
                    </m:sSub>
                  </m:oMath>
                </a14:m>
                <a:r>
                  <a:rPr lang="en-IN" dirty="0"/>
                  <a:t> , </a:t>
                </a:r>
                <a14:m>
                  <m:oMath xmlns:m="http://schemas.openxmlformats.org/officeDocument/2006/math">
                    <m:sSub>
                      <m:sSubPr>
                        <m:ctrlPr>
                          <a:rPr lang="pt-BR" b="1" i="1" smtClean="0">
                            <a:solidFill>
                              <a:schemeClr val="accent6">
                                <a:lumMod val="50000"/>
                              </a:schemeClr>
                            </a:solidFill>
                            <a:latin typeface="Cambria Math" panose="02040503050406030204" pitchFamily="18" charset="0"/>
                          </a:rPr>
                        </m:ctrlPr>
                      </m:sSubPr>
                      <m:e>
                        <m:r>
                          <a:rPr lang="en-IN" b="1" i="1">
                            <a:solidFill>
                              <a:schemeClr val="accent6">
                                <a:lumMod val="50000"/>
                              </a:schemeClr>
                            </a:solidFill>
                            <a:latin typeface="Cambria Math" panose="02040503050406030204" pitchFamily="18" charset="0"/>
                          </a:rPr>
                          <m:t>𝑰</m:t>
                        </m:r>
                        <m:d>
                          <m:dPr>
                            <m:ctrlPr>
                              <a:rPr lang="en-IN" b="1" i="1">
                                <a:solidFill>
                                  <a:schemeClr val="accent6">
                                    <a:lumMod val="50000"/>
                                  </a:schemeClr>
                                </a:solidFill>
                                <a:latin typeface="Cambria Math" panose="02040503050406030204" pitchFamily="18" charset="0"/>
                              </a:rPr>
                            </m:ctrlPr>
                          </m:dPr>
                          <m:e>
                            <m:r>
                              <a:rPr lang="en-IN" b="1" i="1">
                                <a:solidFill>
                                  <a:schemeClr val="accent6">
                                    <a:lumMod val="50000"/>
                                  </a:schemeClr>
                                </a:solidFill>
                                <a:latin typeface="Cambria Math" panose="02040503050406030204" pitchFamily="18" charset="0"/>
                              </a:rPr>
                              <m:t>𝟎</m:t>
                            </m:r>
                          </m:e>
                        </m:d>
                        <m:r>
                          <a:rPr lang="en-IN" b="1" i="1">
                            <a:solidFill>
                              <a:schemeClr val="accent6">
                                <a:lumMod val="50000"/>
                              </a:schemeClr>
                            </a:solidFill>
                            <a:latin typeface="Cambria Math" panose="02040503050406030204" pitchFamily="18" charset="0"/>
                          </a:rPr>
                          <m:t>= </m:t>
                        </m:r>
                        <m:r>
                          <a:rPr lang="en-IN" b="1" i="1">
                            <a:solidFill>
                              <a:schemeClr val="accent6">
                                <a:lumMod val="50000"/>
                              </a:schemeClr>
                            </a:solidFill>
                            <a:latin typeface="Cambria Math" panose="02040503050406030204" pitchFamily="18" charset="0"/>
                          </a:rPr>
                          <m:t>𝑰</m:t>
                        </m:r>
                      </m:e>
                      <m:sub>
                        <m:r>
                          <a:rPr lang="pt-BR" b="1" i="1">
                            <a:solidFill>
                              <a:schemeClr val="accent6">
                                <a:lumMod val="50000"/>
                              </a:schemeClr>
                            </a:solidFill>
                            <a:latin typeface="Cambria Math" panose="02040503050406030204" pitchFamily="18" charset="0"/>
                          </a:rPr>
                          <m:t>𝟎</m:t>
                        </m:r>
                      </m:sub>
                    </m:sSub>
                  </m:oMath>
                </a14:m>
                <a:r>
                  <a:rPr lang="en-IN" dirty="0"/>
                  <a:t> </a:t>
                </a:r>
                <a:r>
                  <a:rPr lang="en-IN" dirty="0">
                    <a:solidFill>
                      <a:schemeClr val="accent4">
                        <a:lumMod val="50000"/>
                      </a:schemeClr>
                    </a:solidFill>
                  </a:rPr>
                  <a:t>, </a:t>
                </a:r>
                <a14:m>
                  <m:oMath xmlns:m="http://schemas.openxmlformats.org/officeDocument/2006/math">
                    <m:sSub>
                      <m:sSubPr>
                        <m:ctrlPr>
                          <a:rPr lang="pt-BR" b="1" i="1">
                            <a:solidFill>
                              <a:schemeClr val="accent4">
                                <a:lumMod val="50000"/>
                              </a:schemeClr>
                            </a:solidFill>
                            <a:latin typeface="Cambria Math" panose="02040503050406030204" pitchFamily="18" charset="0"/>
                          </a:rPr>
                        </m:ctrlPr>
                      </m:sSubPr>
                      <m:e>
                        <m:r>
                          <a:rPr lang="en-IN" b="1" i="1">
                            <a:solidFill>
                              <a:schemeClr val="accent4">
                                <a:lumMod val="50000"/>
                              </a:schemeClr>
                            </a:solidFill>
                            <a:latin typeface="Cambria Math" panose="02040503050406030204" pitchFamily="18" charset="0"/>
                          </a:rPr>
                          <m:t>𝑹</m:t>
                        </m:r>
                        <m:d>
                          <m:dPr>
                            <m:ctrlPr>
                              <a:rPr lang="en-IN" b="1" i="1">
                                <a:solidFill>
                                  <a:schemeClr val="accent4">
                                    <a:lumMod val="50000"/>
                                  </a:schemeClr>
                                </a:solidFill>
                                <a:latin typeface="Cambria Math" panose="02040503050406030204" pitchFamily="18" charset="0"/>
                              </a:rPr>
                            </m:ctrlPr>
                          </m:dPr>
                          <m:e>
                            <m:r>
                              <a:rPr lang="en-IN" b="1" i="1">
                                <a:solidFill>
                                  <a:schemeClr val="accent4">
                                    <a:lumMod val="50000"/>
                                  </a:schemeClr>
                                </a:solidFill>
                                <a:latin typeface="Cambria Math" panose="02040503050406030204" pitchFamily="18" charset="0"/>
                              </a:rPr>
                              <m:t>𝟎</m:t>
                            </m:r>
                          </m:e>
                        </m:d>
                        <m:r>
                          <a:rPr lang="en-IN" b="1" i="1">
                            <a:solidFill>
                              <a:schemeClr val="accent4">
                                <a:lumMod val="50000"/>
                              </a:schemeClr>
                            </a:solidFill>
                            <a:latin typeface="Cambria Math" panose="02040503050406030204" pitchFamily="18" charset="0"/>
                          </a:rPr>
                          <m:t>=</m:t>
                        </m:r>
                        <m:r>
                          <a:rPr lang="en-IN" b="1" i="1">
                            <a:solidFill>
                              <a:schemeClr val="accent4">
                                <a:lumMod val="50000"/>
                              </a:schemeClr>
                            </a:solidFill>
                            <a:latin typeface="Cambria Math" panose="02040503050406030204" pitchFamily="18" charset="0"/>
                          </a:rPr>
                          <m:t>𝑹</m:t>
                        </m:r>
                      </m:e>
                      <m:sub>
                        <m:r>
                          <a:rPr lang="pt-BR" b="1" i="1">
                            <a:solidFill>
                              <a:schemeClr val="accent4">
                                <a:lumMod val="50000"/>
                              </a:schemeClr>
                            </a:solidFill>
                            <a:latin typeface="Cambria Math" panose="02040503050406030204" pitchFamily="18" charset="0"/>
                          </a:rPr>
                          <m:t>𝟎</m:t>
                        </m:r>
                      </m:sub>
                    </m:sSub>
                  </m:oMath>
                </a14:m>
                <a:r>
                  <a:rPr lang="en-IN" dirty="0"/>
                  <a:t> are the </a:t>
                </a:r>
                <a:r>
                  <a:rPr lang="en-IN" b="1" i="1" u="sng" dirty="0">
                    <a:solidFill>
                      <a:srgbClr val="C00000"/>
                    </a:solidFill>
                    <a:latin typeface="Arial Rounded MT Bold" panose="020F0704030504030204" pitchFamily="34" charset="0"/>
                  </a:rPr>
                  <a:t>Initial condition</a:t>
                </a:r>
                <a:r>
                  <a:rPr lang="en-IN" dirty="0"/>
                  <a:t> at </a:t>
                </a:r>
                <a:r>
                  <a:rPr lang="en-IN" b="1" i="1" u="sng" dirty="0">
                    <a:solidFill>
                      <a:srgbClr val="C00000"/>
                    </a:solidFill>
                  </a:rPr>
                  <a:t>time t = 0   </a:t>
                </a:r>
              </a:p>
            </p:txBody>
          </p:sp>
        </mc:Choice>
        <mc:Fallback xmlns="">
          <p:sp>
            <p:nvSpPr>
              <p:cNvPr id="21" name="Rectangle 20">
                <a:extLst>
                  <a:ext uri="{FF2B5EF4-FFF2-40B4-BE49-F238E27FC236}">
                    <a16:creationId xmlns:a16="http://schemas.microsoft.com/office/drawing/2014/main" id="{CCFB8584-A1B1-8757-A975-25D051047420}"/>
                  </a:ext>
                </a:extLst>
              </p:cNvPr>
              <p:cNvSpPr>
                <a:spLocks noRot="1" noChangeAspect="1" noMove="1" noResize="1" noEditPoints="1" noAdjustHandles="1" noChangeArrowheads="1" noChangeShapeType="1" noTextEdit="1"/>
              </p:cNvSpPr>
              <p:nvPr/>
            </p:nvSpPr>
            <p:spPr>
              <a:xfrm>
                <a:off x="591403" y="5086472"/>
                <a:ext cx="2822916" cy="1649888"/>
              </a:xfrm>
              <a:prstGeom prst="rect">
                <a:avLst/>
              </a:prstGeom>
              <a:blipFill>
                <a:blip r:embed="rId5"/>
                <a:stretch>
                  <a:fillRect r="-193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90DE31C-E88A-D41A-ECD1-0789FC7CC114}"/>
                  </a:ext>
                </a:extLst>
              </p:cNvPr>
              <p:cNvSpPr/>
              <p:nvPr/>
            </p:nvSpPr>
            <p:spPr>
              <a:xfrm>
                <a:off x="4462944" y="1107536"/>
                <a:ext cx="5426512" cy="10024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Conservation Condition : </a:t>
                </a:r>
                <a14:m>
                  <m:oMath xmlns:m="http://schemas.openxmlformats.org/officeDocument/2006/math">
                    <m:f>
                      <m:fPr>
                        <m:ctrlPr>
                          <a:rPr lang="en-IN" b="1" i="1" smtClean="0">
                            <a:latin typeface="Cambria Math" panose="02040503050406030204" pitchFamily="18" charset="0"/>
                          </a:rPr>
                        </m:ctrlPr>
                      </m:fPr>
                      <m:num>
                        <m:r>
                          <a:rPr lang="en-US" b="1" i="1" smtClean="0">
                            <a:latin typeface="Cambria Math" panose="02040503050406030204" pitchFamily="18" charset="0"/>
                          </a:rPr>
                          <m:t>𝑺</m:t>
                        </m:r>
                        <m:r>
                          <a:rPr lang="en-US" b="1" i="1" smtClean="0">
                            <a:latin typeface="Cambria Math" panose="02040503050406030204" pitchFamily="18" charset="0"/>
                          </a:rPr>
                          <m:t>+</m:t>
                        </m:r>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𝑹</m:t>
                        </m:r>
                      </m:num>
                      <m:den>
                        <m:r>
                          <a:rPr lang="en-US" b="1" i="1" smtClean="0">
                            <a:latin typeface="Cambria Math" panose="02040503050406030204" pitchFamily="18" charset="0"/>
                          </a:rPr>
                          <m:t>𝑵</m:t>
                        </m:r>
                      </m:den>
                    </m:f>
                  </m:oMath>
                </a14:m>
                <a:r>
                  <a:rPr lang="en-IN" b="1" dirty="0"/>
                  <a:t> = 1</a:t>
                </a:r>
              </a:p>
              <a:p>
                <a:pPr algn="ctr"/>
                <a:r>
                  <a:rPr lang="en-IN" b="1" dirty="0"/>
                  <a:t>Where S , I  and R are same terminologies defined in previous slides</a:t>
                </a:r>
              </a:p>
            </p:txBody>
          </p:sp>
        </mc:Choice>
        <mc:Fallback xmlns="">
          <p:sp>
            <p:nvSpPr>
              <p:cNvPr id="22" name="Rectangle 21">
                <a:extLst>
                  <a:ext uri="{FF2B5EF4-FFF2-40B4-BE49-F238E27FC236}">
                    <a16:creationId xmlns:a16="http://schemas.microsoft.com/office/drawing/2014/main" id="{F90DE31C-E88A-D41A-ECD1-0789FC7CC114}"/>
                  </a:ext>
                </a:extLst>
              </p:cNvPr>
              <p:cNvSpPr>
                <a:spLocks noRot="1" noChangeAspect="1" noMove="1" noResize="1" noEditPoints="1" noAdjustHandles="1" noChangeArrowheads="1" noChangeShapeType="1" noTextEdit="1"/>
              </p:cNvSpPr>
              <p:nvPr/>
            </p:nvSpPr>
            <p:spPr>
              <a:xfrm>
                <a:off x="4462944" y="1107536"/>
                <a:ext cx="5426512" cy="1002486"/>
              </a:xfrm>
              <a:prstGeom prst="rect">
                <a:avLst/>
              </a:prstGeom>
              <a:blipFill>
                <a:blip r:embed="rId6"/>
                <a:stretch>
                  <a:fillRect b="-10843"/>
                </a:stretch>
              </a:blipFill>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6AE16676-B04E-2395-394E-19F0756B5EC4}"/>
              </a:ext>
            </a:extLst>
          </p:cNvPr>
          <p:cNvSpPr>
            <a:spLocks noGrp="1"/>
          </p:cNvSpPr>
          <p:nvPr>
            <p:ph type="sldNum" sz="quarter" idx="12"/>
          </p:nvPr>
        </p:nvSpPr>
        <p:spPr/>
        <p:txBody>
          <a:bodyPr/>
          <a:lstStyle/>
          <a:p>
            <a:fld id="{349524C6-8FCF-457E-80DD-62DB6C53075E}" type="slidenum">
              <a:rPr lang="en-IN" smtClean="0"/>
              <a:t>12</a:t>
            </a:fld>
            <a:endParaRPr lang="en-IN"/>
          </a:p>
        </p:txBody>
      </p:sp>
    </p:spTree>
    <p:extLst>
      <p:ext uri="{BB962C8B-B14F-4D97-AF65-F5344CB8AC3E}">
        <p14:creationId xmlns:p14="http://schemas.microsoft.com/office/powerpoint/2010/main" val="405110402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9F6B8A-88D4-C31D-DC37-C2CE15103E6B}"/>
              </a:ext>
            </a:extLst>
          </p:cNvPr>
          <p:cNvSpPr>
            <a:spLocks noGrp="1"/>
          </p:cNvSpPr>
          <p:nvPr>
            <p:ph type="sldNum" sz="quarter" idx="12"/>
          </p:nvPr>
        </p:nvSpPr>
        <p:spPr/>
        <p:txBody>
          <a:bodyPr/>
          <a:lstStyle/>
          <a:p>
            <a:fld id="{349524C6-8FCF-457E-80DD-62DB6C53075E}" type="slidenum">
              <a:rPr lang="en-IN" smtClean="0"/>
              <a:t>13</a:t>
            </a:fld>
            <a:endParaRPr lang="en-IN"/>
          </a:p>
        </p:txBody>
      </p:sp>
      <p:sp>
        <p:nvSpPr>
          <p:cNvPr id="3" name="TextBox 2">
            <a:extLst>
              <a:ext uri="{FF2B5EF4-FFF2-40B4-BE49-F238E27FC236}">
                <a16:creationId xmlns:a16="http://schemas.microsoft.com/office/drawing/2014/main" id="{A40214EF-F7B7-68F4-ED4B-10DA94C4E26F}"/>
              </a:ext>
            </a:extLst>
          </p:cNvPr>
          <p:cNvSpPr txBox="1"/>
          <p:nvPr/>
        </p:nvSpPr>
        <p:spPr>
          <a:xfrm>
            <a:off x="1286774" y="136525"/>
            <a:ext cx="8176404" cy="830997"/>
          </a:xfrm>
          <a:prstGeom prst="rect">
            <a:avLst/>
          </a:prstGeom>
          <a:noFill/>
        </p:spPr>
        <p:txBody>
          <a:bodyPr wrap="square" rtlCol="0">
            <a:spAutoFit/>
          </a:bodyPr>
          <a:lstStyle/>
          <a:p>
            <a:r>
              <a:rPr lang="en-IN" sz="4800" dirty="0">
                <a:latin typeface="Algerian" panose="04020705040A02060702" pitchFamily="82" charset="0"/>
              </a:rPr>
              <a:t>Solution of SIR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9189F9-E739-978F-ACA2-4CEA81435CFD}"/>
                  </a:ext>
                </a:extLst>
              </p:cNvPr>
              <p:cNvSpPr txBox="1"/>
              <p:nvPr/>
            </p:nvSpPr>
            <p:spPr>
              <a:xfrm>
                <a:off x="1261470" y="882000"/>
                <a:ext cx="9297838" cy="5976000"/>
              </a:xfrm>
              <a:prstGeom prst="rect">
                <a:avLst/>
              </a:prstGeom>
              <a:noFill/>
            </p:spPr>
            <p:txBody>
              <a:bodyPr wrap="square" rtlCol="0">
                <a:spAutoFit/>
              </a:bodyPr>
              <a:lstStyle/>
              <a:p>
                <a:r>
                  <a:rPr lang="en-IN" dirty="0"/>
                  <a:t>According to general Iterative formula the solutions of S(t) , I(t) , R(t) is given as per Runge </a:t>
                </a:r>
                <a:r>
                  <a:rPr lang="en-IN" dirty="0" err="1"/>
                  <a:t>Kutta</a:t>
                </a:r>
                <a:r>
                  <a:rPr lang="en-IN" dirty="0"/>
                  <a:t> Method of Order 4</a:t>
                </a:r>
              </a:p>
              <a:p>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𝑺</m:t>
                        </m:r>
                      </m:e>
                      <m:sub>
                        <m:r>
                          <a:rPr lang="en-IN" b="1" i="1" smtClean="0">
                            <a:latin typeface="Cambria Math" panose="02040503050406030204" pitchFamily="18" charset="0"/>
                          </a:rPr>
                          <m:t>𝒏</m:t>
                        </m:r>
                        <m:r>
                          <a:rPr lang="en-IN" b="1" i="1" smtClean="0">
                            <a:latin typeface="Cambria Math" panose="02040503050406030204" pitchFamily="18" charset="0"/>
                          </a:rPr>
                          <m:t>+</m:t>
                        </m:r>
                        <m:r>
                          <a:rPr lang="en-IN" b="1" i="1" smtClean="0">
                            <a:latin typeface="Cambria Math" panose="02040503050406030204" pitchFamily="18" charset="0"/>
                          </a:rPr>
                          <m:t>𝟏</m:t>
                        </m:r>
                      </m:sub>
                    </m:sSub>
                  </m:oMath>
                </a14:m>
                <a:r>
                  <a:rPr lang="en-IN" b="1" dirty="0"/>
                  <a:t> =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𝑺</m:t>
                        </m:r>
                      </m:e>
                      <m:sub>
                        <m:r>
                          <a:rPr lang="en-IN" b="1" i="1" smtClean="0">
                            <a:latin typeface="Cambria Math" panose="02040503050406030204" pitchFamily="18" charset="0"/>
                          </a:rPr>
                          <m:t>𝒏</m:t>
                        </m:r>
                      </m:sub>
                    </m:sSub>
                  </m:oMath>
                </a14:m>
                <a:r>
                  <a:rPr lang="en-IN" b="1" dirty="0"/>
                  <a:t>+</a:t>
                </a:r>
                <a14:m>
                  <m:oMath xmlns:m="http://schemas.openxmlformats.org/officeDocument/2006/math">
                    <m:f>
                      <m:fPr>
                        <m:ctrlPr>
                          <a:rPr lang="en-IN" b="1" i="1">
                            <a:latin typeface="Cambria Math" panose="02040503050406030204" pitchFamily="18" charset="0"/>
                          </a:rPr>
                        </m:ctrlPr>
                      </m:fPr>
                      <m:num>
                        <m:r>
                          <m:rPr>
                            <m:nor/>
                          </m:rPr>
                          <a:rPr lang="el-GR" b="1"/>
                          <m:t>Δ</m:t>
                        </m:r>
                        <m:r>
                          <m:rPr>
                            <m:nor/>
                          </m:rPr>
                          <a:rPr lang="el-GR" b="1"/>
                          <m:t> </m:t>
                        </m:r>
                        <m:r>
                          <a:rPr lang="en-IN" b="1" i="1">
                            <a:latin typeface="Cambria Math" panose="02040503050406030204" pitchFamily="18" charset="0"/>
                          </a:rPr>
                          <m:t>𝒕</m:t>
                        </m:r>
                      </m:num>
                      <m:den>
                        <m:r>
                          <a:rPr lang="en-IN" b="1" i="1">
                            <a:latin typeface="Cambria Math" panose="02040503050406030204" pitchFamily="18" charset="0"/>
                          </a:rPr>
                          <m:t>𝟔</m:t>
                        </m:r>
                      </m:den>
                    </m:f>
                  </m:oMath>
                </a14:m>
                <a:r>
                  <a:rPr lang="en-IN" b="1" dirty="0"/>
                  <a:t>(</a:t>
                </a:r>
                <a14:m>
                  <m:oMath xmlns:m="http://schemas.openxmlformats.org/officeDocument/2006/math">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𝟏</m:t>
                        </m:r>
                      </m:sub>
                      <m:sup>
                        <m:r>
                          <a:rPr lang="en-IN" b="1" i="1" dirty="0" smtClean="0">
                            <a:latin typeface="Cambria Math" panose="02040503050406030204" pitchFamily="18" charset="0"/>
                          </a:rPr>
                          <m:t>𝒔</m:t>
                        </m:r>
                      </m:sup>
                    </m:sSubSup>
                    <m:r>
                      <a:rPr lang="en-IN" b="1" i="1" dirty="0" smtClean="0">
                        <a:latin typeface="Cambria Math" panose="02040503050406030204" pitchFamily="18" charset="0"/>
                      </a:rPr>
                      <m:t>+ </m:t>
                    </m:r>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𝟐</m:t>
                        </m:r>
                      </m:sub>
                      <m:sup>
                        <m:r>
                          <a:rPr lang="en-IN" b="1" i="1" dirty="0" smtClean="0">
                            <a:latin typeface="Cambria Math" panose="02040503050406030204" pitchFamily="18" charset="0"/>
                          </a:rPr>
                          <m:t>𝒔</m:t>
                        </m:r>
                      </m:sup>
                    </m:sSubSup>
                    <m:r>
                      <a:rPr lang="en-IN" b="1" i="1" dirty="0" smtClean="0">
                        <a:latin typeface="Cambria Math" panose="02040503050406030204" pitchFamily="18" charset="0"/>
                      </a:rPr>
                      <m:t>+</m:t>
                    </m:r>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𝟑</m:t>
                        </m:r>
                      </m:sub>
                      <m:sup>
                        <m:r>
                          <a:rPr lang="en-IN" b="1" i="1" dirty="0" smtClean="0">
                            <a:latin typeface="Cambria Math" panose="02040503050406030204" pitchFamily="18" charset="0"/>
                          </a:rPr>
                          <m:t>𝒔</m:t>
                        </m:r>
                      </m:sup>
                    </m:sSubSup>
                    <m:r>
                      <a:rPr lang="en-IN" b="1" i="1" dirty="0" smtClean="0">
                        <a:latin typeface="Cambria Math" panose="02040503050406030204" pitchFamily="18" charset="0"/>
                      </a:rPr>
                      <m:t>+</m:t>
                    </m:r>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𝟒</m:t>
                        </m:r>
                      </m:sub>
                      <m:sup>
                        <m:r>
                          <a:rPr lang="en-IN" b="1" i="1" dirty="0" smtClean="0">
                            <a:latin typeface="Cambria Math" panose="02040503050406030204" pitchFamily="18" charset="0"/>
                          </a:rPr>
                          <m:t>𝒔</m:t>
                        </m:r>
                      </m:sup>
                    </m:sSubSup>
                  </m:oMath>
                </a14:m>
                <a:r>
                  <a:rPr lang="en-IN" b="1" dirty="0"/>
                  <a:t>)</a:t>
                </a:r>
              </a:p>
              <a:p>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1</m:t>
                        </m:r>
                      </m:sub>
                      <m:sup>
                        <m:r>
                          <a:rPr lang="en-IN" b="0" i="1" dirty="0" smtClean="0">
                            <a:latin typeface="Cambria Math" panose="02040503050406030204" pitchFamily="18" charset="0"/>
                          </a:rPr>
                          <m:t>𝑠</m:t>
                        </m:r>
                      </m:sup>
                    </m:sSubSup>
                  </m:oMath>
                </a14:m>
                <a:r>
                  <a:rPr lang="en-IN" dirty="0"/>
                  <a:t> =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0"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𝑛</m:t>
                        </m:r>
                      </m:sub>
                    </m:sSub>
                  </m:oMath>
                </a14:m>
                <a:r>
                  <a:rPr lang="en-IN"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r>
                          <m:rPr>
                            <m:nor/>
                          </m:rPr>
                          <a:rPr lang="el-GR" dirty="0"/>
                          <m:t>β</m:t>
                        </m:r>
                        <m:sSub>
                          <m:sSubPr>
                            <m:ctrlPr>
                              <a:rPr lang="el-GR" b="1" i="1" dirty="0" smtClean="0">
                                <a:latin typeface="Cambria Math" panose="02040503050406030204" pitchFamily="18" charset="0"/>
                              </a:rPr>
                            </m:ctrlPr>
                          </m:sSubPr>
                          <m:e>
                            <m:r>
                              <a:rPr lang="en-IN" b="1" i="1" dirty="0" smtClean="0">
                                <a:latin typeface="Cambria Math" panose="02040503050406030204" pitchFamily="18" charset="0"/>
                              </a:rPr>
                              <m:t>𝑺</m:t>
                            </m:r>
                          </m:e>
                          <m:sub>
                            <m:r>
                              <a:rPr lang="en-IN" b="1" i="1" dirty="0" smtClean="0">
                                <a:latin typeface="Cambria Math" panose="02040503050406030204" pitchFamily="18" charset="0"/>
                              </a:rPr>
                              <m:t>𝒏</m:t>
                            </m:r>
                          </m:sub>
                        </m:sSub>
                        <m:sSub>
                          <m:sSubPr>
                            <m:ctrlPr>
                              <a:rPr lang="el-GR" b="1" i="1" dirty="0" smtClean="0">
                                <a:latin typeface="Cambria Math" panose="02040503050406030204" pitchFamily="18" charset="0"/>
                              </a:rPr>
                            </m:ctrlPr>
                          </m:sSubPr>
                          <m:e>
                            <m:r>
                              <a:rPr lang="en-IN" b="1" i="1" dirty="0" smtClean="0">
                                <a:latin typeface="Cambria Math" panose="02040503050406030204" pitchFamily="18" charset="0"/>
                              </a:rPr>
                              <m:t>𝑰</m:t>
                            </m:r>
                          </m:e>
                          <m:sub>
                            <m:r>
                              <a:rPr lang="en-IN" b="1" i="1" dirty="0" smtClean="0">
                                <a:latin typeface="Cambria Math" panose="02040503050406030204" pitchFamily="18" charset="0"/>
                              </a:rPr>
                              <m:t>𝒏</m:t>
                            </m:r>
                          </m:sub>
                        </m:sSub>
                      </m:num>
                      <m:den>
                        <m:r>
                          <a:rPr lang="en-IN" b="0" i="1" smtClean="0">
                            <a:latin typeface="Cambria Math" panose="02040503050406030204" pitchFamily="18" charset="0"/>
                          </a:rPr>
                          <m:t>𝑁</m:t>
                        </m:r>
                      </m:den>
                    </m:f>
                  </m:oMath>
                </a14:m>
                <a:endParaRPr lang="en-IN" dirty="0"/>
              </a:p>
              <a:p>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2</m:t>
                        </m:r>
                      </m:sub>
                      <m:sup>
                        <m:r>
                          <a:rPr lang="en-IN" b="0" i="1" dirty="0" smtClean="0">
                            <a:latin typeface="Cambria Math" panose="02040503050406030204" pitchFamily="18" charset="0"/>
                          </a:rPr>
                          <m:t>𝑠</m:t>
                        </m:r>
                      </m:sup>
                    </m:sSubSup>
                  </m:oMath>
                </a14:m>
                <a:r>
                  <a:rPr lang="en-IN" dirty="0"/>
                  <a:t> =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i="1">
                            <a:latin typeface="Cambria Math" panose="02040503050406030204" pitchFamily="18" charset="0"/>
                          </a:rPr>
                        </m:ctrlPr>
                      </m:fPr>
                      <m:num>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0"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i="1" dirty="0">
                                <a:latin typeface="Cambria Math" panose="02040503050406030204" pitchFamily="18" charset="0"/>
                              </a:rPr>
                              <m:t>𝑠</m:t>
                            </m:r>
                          </m:sup>
                        </m:sSubSup>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b="0" i="1" dirty="0" smtClean="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 = </a:t>
                </a:r>
                <a14:m>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m:t>
                        </m:r>
                        <m:r>
                          <m:rPr>
                            <m:nor/>
                          </m:rPr>
                          <a:rPr lang="el-GR" dirty="0"/>
                          <m:t>β</m:t>
                        </m:r>
                      </m:num>
                      <m:den>
                        <m:r>
                          <a:rPr lang="en-IN" b="0" i="1" smtClean="0">
                            <a:latin typeface="Cambria Math" panose="02040503050406030204" pitchFamily="18" charset="0"/>
                          </a:rPr>
                          <m:t>𝑁</m:t>
                        </m:r>
                      </m:den>
                    </m:f>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𝑛</m:t>
                        </m:r>
                      </m:sub>
                    </m:sSub>
                  </m:oMath>
                </a14:m>
                <a:r>
                  <a:rPr lang="en-IN" dirty="0"/>
                  <a:t>+ </a:t>
                </a:r>
                <a14:m>
                  <m:oMath xmlns:m="http://schemas.openxmlformats.org/officeDocument/2006/math">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i="1" dirty="0">
                                <a:latin typeface="Cambria Math" panose="02040503050406030204" pitchFamily="18" charset="0"/>
                              </a:rPr>
                              <m:t>𝑠</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i="1" dirty="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a:t>
                </a:r>
              </a:p>
              <a:p>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3</m:t>
                        </m:r>
                      </m:sub>
                      <m:sup>
                        <m:r>
                          <a:rPr lang="en-IN" b="0" i="1" dirty="0" smtClean="0">
                            <a:latin typeface="Cambria Math" panose="02040503050406030204" pitchFamily="18" charset="0"/>
                          </a:rPr>
                          <m:t>𝑠</m:t>
                        </m:r>
                      </m:sup>
                    </m:sSubSup>
                  </m:oMath>
                </a14:m>
                <a:r>
                  <a:rPr lang="en-IN" dirty="0"/>
                  <a:t> =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i="1">
                            <a:latin typeface="Cambria Math" panose="02040503050406030204" pitchFamily="18" charset="0"/>
                          </a:rPr>
                        </m:ctrlPr>
                      </m:fPr>
                      <m:num>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0"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i="1" dirty="0">
                                <a:latin typeface="Cambria Math" panose="02040503050406030204" pitchFamily="18" charset="0"/>
                              </a:rPr>
                              <m:t>𝑠</m:t>
                            </m:r>
                          </m:sup>
                        </m:sSubSup>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b="0" i="1" dirty="0" smtClean="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m:rPr>
                            <m:nor/>
                          </m:rPr>
                          <a:rPr lang="el-GR" dirty="0"/>
                          <m:t>β</m:t>
                        </m:r>
                      </m:num>
                      <m:den>
                        <m:r>
                          <a:rPr lang="en-IN" i="1">
                            <a:latin typeface="Cambria Math" panose="02040503050406030204" pitchFamily="18" charset="0"/>
                          </a:rPr>
                          <m:t>𝑁</m:t>
                        </m:r>
                      </m:den>
                    </m:f>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𝑛</m:t>
                        </m:r>
                      </m:sub>
                    </m:sSub>
                  </m:oMath>
                </a14:m>
                <a:r>
                  <a:rPr lang="en-IN" dirty="0"/>
                  <a:t>+ </a:t>
                </a:r>
                <a14:m>
                  <m:oMath xmlns:m="http://schemas.openxmlformats.org/officeDocument/2006/math">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i="1" dirty="0">
                                <a:latin typeface="Cambria Math" panose="02040503050406030204" pitchFamily="18" charset="0"/>
                              </a:rPr>
                              <m:t>𝑠</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i="1" dirty="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a:t>
                </a:r>
              </a:p>
              <a:p>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4</m:t>
                        </m:r>
                      </m:sub>
                      <m:sup>
                        <m:r>
                          <a:rPr lang="en-IN" b="0" i="1" dirty="0" smtClean="0">
                            <a:latin typeface="Cambria Math" panose="02040503050406030204" pitchFamily="18" charset="0"/>
                          </a:rPr>
                          <m:t>𝑠</m:t>
                        </m:r>
                      </m:sup>
                    </m:sSubSup>
                  </m:oMath>
                </a14:m>
                <a:r>
                  <a:rPr lang="en-IN" dirty="0"/>
                  <a:t> = </a:t>
                </a:r>
                <a14:m>
                  <m:oMath xmlns:m="http://schemas.openxmlformats.org/officeDocument/2006/math">
                    <m:r>
                      <a:rPr lang="en-IN" i="1">
                        <a:latin typeface="Cambria Math" panose="02040503050406030204" pitchFamily="18" charset="0"/>
                      </a:rPr>
                      <m:t>𝑓</m:t>
                    </m:r>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𝑛</m:t>
                        </m:r>
                      </m:sub>
                    </m:sSub>
                  </m:oMath>
                </a14:m>
                <a:r>
                  <a:rPr lang="en-IN" dirty="0"/>
                  <a:t>+</a:t>
                </a:r>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𝑛</m:t>
                        </m:r>
                      </m:sub>
                    </m:sSub>
                  </m:oMath>
                </a14:m>
                <a:r>
                  <a:rPr lang="en-IN" dirty="0"/>
                  <a:t>+ </a:t>
                </a:r>
                <a14:m>
                  <m:oMath xmlns:m="http://schemas.openxmlformats.org/officeDocument/2006/math">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i="1" dirty="0">
                            <a:latin typeface="Cambria Math" panose="02040503050406030204" pitchFamily="18" charset="0"/>
                          </a:rPr>
                          <m:t>𝑠</m:t>
                        </m:r>
                      </m:sup>
                    </m:sSubSup>
                  </m:oMath>
                </a14:m>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oMath>
                </a14:m>
                <a:r>
                  <a:rPr lang="en-IN" dirty="0"/>
                  <a:t> + </a:t>
                </a:r>
                <a14:m>
                  <m:oMath xmlns:m="http://schemas.openxmlformats.org/officeDocument/2006/math">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b="0" i="1" dirty="0" smtClean="0">
                            <a:latin typeface="Cambria Math" panose="02040503050406030204" pitchFamily="18" charset="0"/>
                          </a:rPr>
                          <m:t>𝐼</m:t>
                        </m:r>
                      </m:sup>
                    </m:sSubSup>
                  </m:oMath>
                </a14:m>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m:rPr>
                            <m:nor/>
                          </m:rPr>
                          <a:rPr lang="el-GR" dirty="0"/>
                          <m:t>β</m:t>
                        </m:r>
                      </m:num>
                      <m:den>
                        <m:r>
                          <a:rPr lang="en-IN" i="1">
                            <a:latin typeface="Cambria Math" panose="02040503050406030204" pitchFamily="18" charset="0"/>
                          </a:rPr>
                          <m:t>𝑁</m:t>
                        </m:r>
                      </m:den>
                    </m:f>
                    <m:r>
                      <a:rPr lang="en-IN" b="0" i="0"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𝑛</m:t>
                        </m:r>
                      </m:sub>
                    </m:sSub>
                    <m:r>
                      <m:rPr>
                        <m:nor/>
                      </m:rPr>
                      <a:rPr lang="en-IN" dirty="0"/>
                      <m:t>+ </m:t>
                    </m:r>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i="1" dirty="0">
                            <a:latin typeface="Cambria Math" panose="02040503050406030204" pitchFamily="18" charset="0"/>
                          </a:rPr>
                          <m:t>𝑠</m:t>
                        </m:r>
                      </m:sup>
                    </m:sSubSup>
                    <m:r>
                      <m:rPr>
                        <m:nor/>
                      </m:rPr>
                      <a:rPr lang="el-GR" dirty="0"/>
                      <m:t> </m:t>
                    </m:r>
                    <m:r>
                      <m:rPr>
                        <m:nor/>
                      </m:rPr>
                      <a:rPr lang="el-GR"/>
                      <m:t>Δ</m:t>
                    </m:r>
                    <m:r>
                      <m:rPr>
                        <m:nor/>
                      </m:rPr>
                      <a:rPr lang="el-GR"/>
                      <m:t> </m:t>
                    </m:r>
                    <m:r>
                      <a:rPr lang="en-IN" i="1">
                        <a:latin typeface="Cambria Math" panose="02040503050406030204" pitchFamily="18" charset="0"/>
                      </a:rPr>
                      <m:t>𝑡</m:t>
                    </m:r>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oMath>
                </a14:m>
                <a:r>
                  <a:rPr lang="en-IN" dirty="0"/>
                  <a:t> + </a:t>
                </a:r>
                <a14:m>
                  <m:oMath xmlns:m="http://schemas.openxmlformats.org/officeDocument/2006/math">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i="1" dirty="0">
                            <a:latin typeface="Cambria Math" panose="02040503050406030204" pitchFamily="18" charset="0"/>
                          </a:rPr>
                          <m:t>𝐼</m:t>
                        </m:r>
                      </m:sup>
                    </m:sSubSup>
                  </m:oMath>
                </a14:m>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a:t>
                </a:r>
              </a:p>
              <a:p>
                <a:r>
                  <a:rPr lang="en-IN" dirty="0"/>
                  <a:t>Similarly applying same formula for calculating the value of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r>
                          <a:rPr lang="en-IN" b="0" i="1" smtClean="0">
                            <a:latin typeface="Cambria Math" panose="02040503050406030204" pitchFamily="18" charset="0"/>
                          </a:rPr>
                          <m:t>+1</m:t>
                        </m:r>
                      </m:sub>
                    </m:sSub>
                  </m:oMath>
                </a14:m>
                <a:endParaRPr lang="en-IN" dirty="0"/>
              </a:p>
              <a:p>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𝑰</m:t>
                        </m:r>
                      </m:e>
                      <m:sub>
                        <m:r>
                          <a:rPr lang="en-IN" b="1" i="1" smtClean="0">
                            <a:latin typeface="Cambria Math" panose="02040503050406030204" pitchFamily="18" charset="0"/>
                          </a:rPr>
                          <m:t>𝒏</m:t>
                        </m:r>
                        <m:r>
                          <a:rPr lang="en-IN" b="1" i="1" smtClean="0">
                            <a:latin typeface="Cambria Math" panose="02040503050406030204" pitchFamily="18" charset="0"/>
                          </a:rPr>
                          <m:t>+</m:t>
                        </m:r>
                        <m:r>
                          <a:rPr lang="en-IN" b="1" i="1" smtClean="0">
                            <a:latin typeface="Cambria Math" panose="02040503050406030204" pitchFamily="18" charset="0"/>
                          </a:rPr>
                          <m:t>𝟏</m:t>
                        </m:r>
                      </m:sub>
                    </m:sSub>
                  </m:oMath>
                </a14:m>
                <a:r>
                  <a:rPr lang="en-IN" b="1" dirty="0"/>
                  <a:t> =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𝑰</m:t>
                        </m:r>
                      </m:e>
                      <m:sub>
                        <m:r>
                          <a:rPr lang="en-IN" b="1" i="1" smtClean="0">
                            <a:latin typeface="Cambria Math" panose="02040503050406030204" pitchFamily="18" charset="0"/>
                          </a:rPr>
                          <m:t>𝒏</m:t>
                        </m:r>
                      </m:sub>
                    </m:sSub>
                  </m:oMath>
                </a14:m>
                <a:r>
                  <a:rPr lang="en-IN" b="1" dirty="0"/>
                  <a:t>+</a:t>
                </a:r>
                <a14:m>
                  <m:oMath xmlns:m="http://schemas.openxmlformats.org/officeDocument/2006/math">
                    <m:f>
                      <m:fPr>
                        <m:ctrlPr>
                          <a:rPr lang="en-IN" b="1" i="1">
                            <a:latin typeface="Cambria Math" panose="02040503050406030204" pitchFamily="18" charset="0"/>
                          </a:rPr>
                        </m:ctrlPr>
                      </m:fPr>
                      <m:num>
                        <m:r>
                          <m:rPr>
                            <m:nor/>
                          </m:rPr>
                          <a:rPr lang="el-GR" b="1"/>
                          <m:t>Δ</m:t>
                        </m:r>
                        <m:r>
                          <m:rPr>
                            <m:nor/>
                          </m:rPr>
                          <a:rPr lang="el-GR" b="1"/>
                          <m:t> </m:t>
                        </m:r>
                        <m:r>
                          <a:rPr lang="en-IN" b="1" i="1">
                            <a:latin typeface="Cambria Math" panose="02040503050406030204" pitchFamily="18" charset="0"/>
                          </a:rPr>
                          <m:t>𝒕</m:t>
                        </m:r>
                      </m:num>
                      <m:den>
                        <m:r>
                          <a:rPr lang="en-IN" b="1" i="1">
                            <a:latin typeface="Cambria Math" panose="02040503050406030204" pitchFamily="18" charset="0"/>
                          </a:rPr>
                          <m:t>𝟔</m:t>
                        </m:r>
                      </m:den>
                    </m:f>
                  </m:oMath>
                </a14:m>
                <a:r>
                  <a:rPr lang="en-IN" b="1" dirty="0"/>
                  <a:t>(</a:t>
                </a:r>
                <a14:m>
                  <m:oMath xmlns:m="http://schemas.openxmlformats.org/officeDocument/2006/math">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𝟏</m:t>
                        </m:r>
                      </m:sub>
                      <m:sup>
                        <m:r>
                          <a:rPr lang="en-IN" b="1" i="1" dirty="0" smtClean="0">
                            <a:latin typeface="Cambria Math" panose="02040503050406030204" pitchFamily="18" charset="0"/>
                          </a:rPr>
                          <m:t>𝑰</m:t>
                        </m:r>
                      </m:sup>
                    </m:sSubSup>
                    <m:r>
                      <a:rPr lang="en-IN" b="1" i="1" dirty="0" smtClean="0">
                        <a:latin typeface="Cambria Math" panose="02040503050406030204" pitchFamily="18" charset="0"/>
                      </a:rPr>
                      <m:t>+ </m:t>
                    </m:r>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𝟐</m:t>
                        </m:r>
                      </m:sub>
                      <m:sup>
                        <m:r>
                          <a:rPr lang="en-IN" b="1" i="1" dirty="0" smtClean="0">
                            <a:latin typeface="Cambria Math" panose="02040503050406030204" pitchFamily="18" charset="0"/>
                          </a:rPr>
                          <m:t>𝑰</m:t>
                        </m:r>
                      </m:sup>
                    </m:sSubSup>
                    <m:r>
                      <a:rPr lang="en-IN" b="1" i="1" dirty="0" smtClean="0">
                        <a:latin typeface="Cambria Math" panose="02040503050406030204" pitchFamily="18" charset="0"/>
                      </a:rPr>
                      <m:t>+</m:t>
                    </m:r>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𝟑</m:t>
                        </m:r>
                      </m:sub>
                      <m:sup>
                        <m:r>
                          <a:rPr lang="en-IN" b="1" i="1" dirty="0" smtClean="0">
                            <a:latin typeface="Cambria Math" panose="02040503050406030204" pitchFamily="18" charset="0"/>
                          </a:rPr>
                          <m:t>𝑰</m:t>
                        </m:r>
                      </m:sup>
                    </m:sSubSup>
                    <m:r>
                      <a:rPr lang="en-IN" b="1" i="1" dirty="0" smtClean="0">
                        <a:latin typeface="Cambria Math" panose="02040503050406030204" pitchFamily="18" charset="0"/>
                      </a:rPr>
                      <m:t>+</m:t>
                    </m:r>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𝟒</m:t>
                        </m:r>
                      </m:sub>
                      <m:sup>
                        <m:r>
                          <a:rPr lang="en-IN" b="1" i="1" dirty="0" smtClean="0">
                            <a:latin typeface="Cambria Math" panose="02040503050406030204" pitchFamily="18" charset="0"/>
                          </a:rPr>
                          <m:t>𝑰</m:t>
                        </m:r>
                      </m:sup>
                    </m:sSubSup>
                  </m:oMath>
                </a14:m>
                <a:r>
                  <a:rPr lang="en-IN" b="1" dirty="0"/>
                  <a:t>)</a:t>
                </a:r>
              </a:p>
              <a:p>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1</m:t>
                        </m:r>
                      </m:sub>
                      <m:sup>
                        <m:r>
                          <a:rPr lang="en-IN" b="0" i="1" dirty="0" smtClean="0">
                            <a:latin typeface="Cambria Math" panose="02040503050406030204" pitchFamily="18" charset="0"/>
                          </a:rPr>
                          <m:t>𝐼</m:t>
                        </m:r>
                      </m:sup>
                    </m:sSubSup>
                  </m:oMath>
                </a14:m>
                <a:r>
                  <a:rPr lang="en-IN" dirty="0"/>
                  <a:t> =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0"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𝑛</m:t>
                        </m:r>
                      </m:sub>
                    </m:sSub>
                  </m:oMath>
                </a14:m>
                <a:r>
                  <a:rPr lang="en-IN" dirty="0"/>
                  <a:t>) = </a:t>
                </a:r>
                <a14:m>
                  <m:oMath xmlns:m="http://schemas.openxmlformats.org/officeDocument/2006/math">
                    <m:f>
                      <m:fPr>
                        <m:ctrlPr>
                          <a:rPr lang="en-IN" i="1" smtClean="0">
                            <a:latin typeface="Cambria Math" panose="02040503050406030204" pitchFamily="18" charset="0"/>
                          </a:rPr>
                        </m:ctrlPr>
                      </m:fPr>
                      <m:num>
                        <m:r>
                          <m:rPr>
                            <m:nor/>
                          </m:rPr>
                          <a:rPr lang="el-GR" dirty="0"/>
                          <m:t>β</m:t>
                        </m:r>
                        <m:sSub>
                          <m:sSubPr>
                            <m:ctrlPr>
                              <a:rPr lang="el-GR" b="1" i="1" dirty="0" smtClean="0">
                                <a:latin typeface="Cambria Math" panose="02040503050406030204" pitchFamily="18" charset="0"/>
                              </a:rPr>
                            </m:ctrlPr>
                          </m:sSubPr>
                          <m:e>
                            <m:r>
                              <a:rPr lang="en-IN" b="1" i="1" dirty="0" smtClean="0">
                                <a:latin typeface="Cambria Math" panose="02040503050406030204" pitchFamily="18" charset="0"/>
                              </a:rPr>
                              <m:t>𝑺</m:t>
                            </m:r>
                          </m:e>
                          <m:sub>
                            <m:r>
                              <a:rPr lang="en-IN" b="1" i="1" dirty="0" smtClean="0">
                                <a:latin typeface="Cambria Math" panose="02040503050406030204" pitchFamily="18" charset="0"/>
                              </a:rPr>
                              <m:t>𝒏</m:t>
                            </m:r>
                          </m:sub>
                        </m:sSub>
                        <m:sSub>
                          <m:sSubPr>
                            <m:ctrlPr>
                              <a:rPr lang="el-GR" b="1" i="1" dirty="0" smtClean="0">
                                <a:latin typeface="Cambria Math" panose="02040503050406030204" pitchFamily="18" charset="0"/>
                              </a:rPr>
                            </m:ctrlPr>
                          </m:sSubPr>
                          <m:e>
                            <m:r>
                              <a:rPr lang="en-IN" b="1" i="1" dirty="0" smtClean="0">
                                <a:latin typeface="Cambria Math" panose="02040503050406030204" pitchFamily="18" charset="0"/>
                              </a:rPr>
                              <m:t>𝑰</m:t>
                            </m:r>
                          </m:e>
                          <m:sub>
                            <m:r>
                              <a:rPr lang="en-IN" b="1" i="1" dirty="0" smtClean="0">
                                <a:latin typeface="Cambria Math" panose="02040503050406030204" pitchFamily="18" charset="0"/>
                              </a:rPr>
                              <m:t>𝒏</m:t>
                            </m:r>
                          </m:sub>
                        </m:sSub>
                      </m:num>
                      <m:den>
                        <m:r>
                          <a:rPr lang="en-IN" b="0" i="1" smtClean="0">
                            <a:latin typeface="Cambria Math" panose="02040503050406030204" pitchFamily="18" charset="0"/>
                          </a:rPr>
                          <m:t>𝑁</m:t>
                        </m:r>
                      </m:den>
                    </m:f>
                    <m:r>
                      <a:rPr lang="en-IN" b="1" i="0" smtClean="0">
                        <a:latin typeface="Cambria Math" panose="02040503050406030204" pitchFamily="18" charset="0"/>
                      </a:rPr>
                      <m:t> </m:t>
                    </m:r>
                  </m:oMath>
                </a14:m>
                <a:r>
                  <a:rPr lang="en-IN" b="1" dirty="0"/>
                  <a:t> </a:t>
                </a:r>
                <a:r>
                  <a:rPr lang="en-IN" dirty="0"/>
                  <a:t>- </a:t>
                </a:r>
                <a14:m>
                  <m:oMath xmlns:m="http://schemas.openxmlformats.org/officeDocument/2006/math">
                    <m:r>
                      <m:rPr>
                        <m:nor/>
                      </m:rPr>
                      <a:rPr lang="el-GR" dirty="0">
                        <a:solidFill>
                          <a:schemeClr val="tx1">
                            <a:lumMod val="95000"/>
                            <a:lumOff val="5000"/>
                          </a:schemeClr>
                        </a:solidFill>
                      </a:rPr>
                      <m:t>γ</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oMath>
                </a14:m>
                <a:endParaRPr lang="en-IN" dirty="0"/>
              </a:p>
              <a:p>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2</m:t>
                        </m:r>
                      </m:sub>
                      <m:sup>
                        <m:r>
                          <a:rPr lang="en-IN" b="0" i="1" dirty="0" smtClean="0">
                            <a:latin typeface="Cambria Math" panose="02040503050406030204" pitchFamily="18" charset="0"/>
                          </a:rPr>
                          <m:t>𝐼</m:t>
                        </m:r>
                      </m:sup>
                    </m:sSubSup>
                  </m:oMath>
                </a14:m>
                <a:r>
                  <a:rPr lang="en-IN" dirty="0"/>
                  <a:t> =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i="1">
                            <a:latin typeface="Cambria Math" panose="02040503050406030204" pitchFamily="18" charset="0"/>
                          </a:rPr>
                        </m:ctrlPr>
                      </m:fPr>
                      <m:num>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0"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i="1" dirty="0">
                                <a:latin typeface="Cambria Math" panose="02040503050406030204" pitchFamily="18" charset="0"/>
                              </a:rPr>
                              <m:t>𝑠</m:t>
                            </m:r>
                          </m:sup>
                        </m:sSubSup>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b="0" i="1" dirty="0" smtClean="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 = </a:t>
                </a:r>
                <a14:m>
                  <m:oMath xmlns:m="http://schemas.openxmlformats.org/officeDocument/2006/math">
                    <m:f>
                      <m:fPr>
                        <m:ctrlPr>
                          <a:rPr lang="en-IN" i="1">
                            <a:latin typeface="Cambria Math" panose="02040503050406030204" pitchFamily="18" charset="0"/>
                          </a:rPr>
                        </m:ctrlPr>
                      </m:fPr>
                      <m:num>
                        <m:r>
                          <m:rPr>
                            <m:nor/>
                          </m:rPr>
                          <a:rPr lang="el-GR" dirty="0"/>
                          <m:t>β</m:t>
                        </m:r>
                      </m:num>
                      <m:den>
                        <m:r>
                          <a:rPr lang="en-IN" i="1">
                            <a:latin typeface="Cambria Math" panose="02040503050406030204" pitchFamily="18" charset="0"/>
                          </a:rPr>
                          <m:t>𝑁</m:t>
                        </m:r>
                      </m:den>
                    </m:f>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𝑛</m:t>
                        </m:r>
                      </m:sub>
                    </m:sSub>
                  </m:oMath>
                </a14:m>
                <a:r>
                  <a:rPr lang="en-IN" dirty="0"/>
                  <a:t>+ </a:t>
                </a:r>
                <a14:m>
                  <m:oMath xmlns:m="http://schemas.openxmlformats.org/officeDocument/2006/math">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i="1" dirty="0">
                                <a:latin typeface="Cambria Math" panose="02040503050406030204" pitchFamily="18" charset="0"/>
                              </a:rPr>
                              <m:t>𝑠</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i="1" dirty="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 – </a:t>
                </a:r>
                <a14:m>
                  <m:oMath xmlns:m="http://schemas.openxmlformats.org/officeDocument/2006/math">
                    <m:r>
                      <m:rPr>
                        <m:nor/>
                      </m:rPr>
                      <a:rPr lang="el-GR" dirty="0">
                        <a:solidFill>
                          <a:schemeClr val="tx1">
                            <a:lumMod val="95000"/>
                            <a:lumOff val="5000"/>
                          </a:schemeClr>
                        </a:solidFill>
                      </a:rPr>
                      <m:t>γ</m:t>
                    </m:r>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i="1" dirty="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a:t>
                </a:r>
              </a:p>
              <a:p>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3</m:t>
                        </m:r>
                      </m:sub>
                      <m:sup>
                        <m:r>
                          <a:rPr lang="en-IN" b="0" i="1" dirty="0" smtClean="0">
                            <a:latin typeface="Cambria Math" panose="02040503050406030204" pitchFamily="18" charset="0"/>
                          </a:rPr>
                          <m:t>𝐼</m:t>
                        </m:r>
                      </m:sup>
                    </m:sSubSup>
                  </m:oMath>
                </a14:m>
                <a:r>
                  <a:rPr lang="en-IN" dirty="0"/>
                  <a:t> =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i="1">
                            <a:latin typeface="Cambria Math" panose="02040503050406030204" pitchFamily="18" charset="0"/>
                          </a:rPr>
                        </m:ctrlPr>
                      </m:fPr>
                      <m:num>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0"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i="1" dirty="0">
                                <a:latin typeface="Cambria Math" panose="02040503050406030204" pitchFamily="18" charset="0"/>
                              </a:rPr>
                              <m:t>𝑠</m:t>
                            </m:r>
                          </m:sup>
                        </m:sSubSup>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0" i="1" smtClean="0">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b="0" i="1" dirty="0" smtClean="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 = </a:t>
                </a:r>
                <a14:m>
                  <m:oMath xmlns:m="http://schemas.openxmlformats.org/officeDocument/2006/math">
                    <m:f>
                      <m:fPr>
                        <m:ctrlPr>
                          <a:rPr lang="en-IN" i="1">
                            <a:latin typeface="Cambria Math" panose="02040503050406030204" pitchFamily="18" charset="0"/>
                          </a:rPr>
                        </m:ctrlPr>
                      </m:fPr>
                      <m:num>
                        <m:r>
                          <m:rPr>
                            <m:nor/>
                          </m:rPr>
                          <a:rPr lang="el-GR" dirty="0"/>
                          <m:t>β</m:t>
                        </m:r>
                      </m:num>
                      <m:den>
                        <m:r>
                          <a:rPr lang="en-IN" i="1">
                            <a:latin typeface="Cambria Math" panose="02040503050406030204" pitchFamily="18" charset="0"/>
                          </a:rPr>
                          <m:t>𝑁</m:t>
                        </m:r>
                      </m:den>
                    </m:f>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𝑛</m:t>
                        </m:r>
                      </m:sub>
                    </m:sSub>
                  </m:oMath>
                </a14:m>
                <a:r>
                  <a:rPr lang="en-IN" dirty="0"/>
                  <a:t>+ </a:t>
                </a:r>
                <a14:m>
                  <m:oMath xmlns:m="http://schemas.openxmlformats.org/officeDocument/2006/math">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i="1" dirty="0">
                                <a:latin typeface="Cambria Math" panose="02040503050406030204" pitchFamily="18" charset="0"/>
                              </a:rPr>
                              <m:t>𝑠</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i="1" dirty="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 – </a:t>
                </a:r>
                <a14:m>
                  <m:oMath xmlns:m="http://schemas.openxmlformats.org/officeDocument/2006/math">
                    <m:r>
                      <m:rPr>
                        <m:nor/>
                      </m:rPr>
                      <a:rPr lang="el-GR" dirty="0">
                        <a:solidFill>
                          <a:schemeClr val="tx1">
                            <a:lumMod val="95000"/>
                            <a:lumOff val="5000"/>
                          </a:schemeClr>
                        </a:solidFill>
                      </a:rPr>
                      <m:t>γ</m:t>
                    </m:r>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i="1" dirty="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a:t>
                </a:r>
              </a:p>
              <a:p>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4</m:t>
                        </m:r>
                      </m:sub>
                      <m:sup>
                        <m:r>
                          <a:rPr lang="en-IN" b="0" i="1" dirty="0" smtClean="0">
                            <a:latin typeface="Cambria Math" panose="02040503050406030204" pitchFamily="18" charset="0"/>
                          </a:rPr>
                          <m:t>𝐼</m:t>
                        </m:r>
                      </m:sup>
                    </m:sSubSup>
                  </m:oMath>
                </a14:m>
                <a:r>
                  <a:rPr lang="en-IN" dirty="0"/>
                  <a:t> = </a:t>
                </a:r>
                <a14:m>
                  <m:oMath xmlns:m="http://schemas.openxmlformats.org/officeDocument/2006/math">
                    <m:r>
                      <a:rPr lang="en-IN" i="1">
                        <a:latin typeface="Cambria Math" panose="02040503050406030204" pitchFamily="18" charset="0"/>
                      </a:rPr>
                      <m:t>𝑓</m:t>
                    </m:r>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𝑛</m:t>
                        </m:r>
                      </m:sub>
                    </m:sSub>
                  </m:oMath>
                </a14:m>
                <a:r>
                  <a:rPr lang="en-IN" dirty="0"/>
                  <a:t>+</a:t>
                </a:r>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𝑛</m:t>
                        </m:r>
                      </m:sub>
                    </m:sSub>
                  </m:oMath>
                </a14:m>
                <a:r>
                  <a:rPr lang="en-IN" dirty="0"/>
                  <a:t>+ </a:t>
                </a:r>
                <a14:m>
                  <m:oMath xmlns:m="http://schemas.openxmlformats.org/officeDocument/2006/math">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i="1" dirty="0">
                            <a:latin typeface="Cambria Math" panose="02040503050406030204" pitchFamily="18" charset="0"/>
                          </a:rPr>
                          <m:t>𝑠</m:t>
                        </m:r>
                      </m:sup>
                    </m:sSubSup>
                  </m:oMath>
                </a14:m>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oMath>
                </a14:m>
                <a:r>
                  <a:rPr lang="en-IN" dirty="0"/>
                  <a:t> + </a:t>
                </a:r>
                <a14:m>
                  <m:oMath xmlns:m="http://schemas.openxmlformats.org/officeDocument/2006/math">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b="0" i="1" dirty="0" smtClean="0">
                            <a:latin typeface="Cambria Math" panose="02040503050406030204" pitchFamily="18" charset="0"/>
                          </a:rPr>
                          <m:t>𝐼</m:t>
                        </m:r>
                      </m:sup>
                    </m:sSubSup>
                  </m:oMath>
                </a14:m>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m:rPr>
                            <m:nor/>
                          </m:rPr>
                          <a:rPr lang="el-GR" dirty="0"/>
                          <m:t>β</m:t>
                        </m:r>
                      </m:num>
                      <m:den>
                        <m:r>
                          <a:rPr lang="en-IN" i="1">
                            <a:latin typeface="Cambria Math" panose="02040503050406030204" pitchFamily="18" charset="0"/>
                          </a:rPr>
                          <m:t>𝑁</m:t>
                        </m:r>
                      </m:den>
                    </m:f>
                    <m:r>
                      <a:rPr lang="en-IN" b="0" i="0"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𝑛</m:t>
                        </m:r>
                      </m:sub>
                    </m:sSub>
                    <m:r>
                      <m:rPr>
                        <m:nor/>
                      </m:rPr>
                      <a:rPr lang="en-IN" dirty="0"/>
                      <m:t>+ </m:t>
                    </m:r>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i="1" dirty="0">
                            <a:latin typeface="Cambria Math" panose="02040503050406030204" pitchFamily="18" charset="0"/>
                          </a:rPr>
                          <m:t>𝑠</m:t>
                        </m:r>
                      </m:sup>
                    </m:sSubSup>
                    <m:r>
                      <m:rPr>
                        <m:nor/>
                      </m:rPr>
                      <a:rPr lang="el-GR" dirty="0"/>
                      <m:t> </m:t>
                    </m:r>
                    <m:r>
                      <m:rPr>
                        <m:nor/>
                      </m:rPr>
                      <a:rPr lang="el-GR"/>
                      <m:t>Δ</m:t>
                    </m:r>
                    <m:r>
                      <m:rPr>
                        <m:nor/>
                      </m:rPr>
                      <a:rPr lang="el-GR"/>
                      <m:t> </m:t>
                    </m:r>
                    <m:r>
                      <a:rPr lang="en-IN" i="1">
                        <a:latin typeface="Cambria Math" panose="02040503050406030204" pitchFamily="18" charset="0"/>
                      </a:rPr>
                      <m:t>𝑡</m:t>
                    </m:r>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oMath>
                </a14:m>
                <a:r>
                  <a:rPr lang="en-IN" dirty="0"/>
                  <a:t> + </a:t>
                </a:r>
                <a14:m>
                  <m:oMath xmlns:m="http://schemas.openxmlformats.org/officeDocument/2006/math">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i="1" dirty="0">
                            <a:latin typeface="Cambria Math" panose="02040503050406030204" pitchFamily="18" charset="0"/>
                          </a:rPr>
                          <m:t>𝐼</m:t>
                        </m:r>
                      </m:sup>
                    </m:sSubSup>
                  </m:oMath>
                </a14:m>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 –</a:t>
                </a:r>
                <a:r>
                  <a:rPr lang="el-GR" dirty="0">
                    <a:solidFill>
                      <a:schemeClr val="tx1">
                        <a:lumMod val="95000"/>
                        <a:lumOff val="5000"/>
                      </a:schemeClr>
                    </a:solidFill>
                  </a:rPr>
                  <a:t> </a:t>
                </a:r>
                <a14:m>
                  <m:oMath xmlns:m="http://schemas.openxmlformats.org/officeDocument/2006/math">
                    <m:r>
                      <m:rPr>
                        <m:nor/>
                      </m:rPr>
                      <a:rPr lang="el-GR" dirty="0">
                        <a:solidFill>
                          <a:schemeClr val="tx1">
                            <a:lumMod val="95000"/>
                            <a:lumOff val="5000"/>
                          </a:schemeClr>
                        </a:solidFill>
                      </a:rPr>
                      <m:t>γ</m:t>
                    </m:r>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oMath>
                </a14:m>
                <a:r>
                  <a:rPr lang="en-IN" dirty="0"/>
                  <a:t> + </a:t>
                </a:r>
                <a14:m>
                  <m:oMath xmlns:m="http://schemas.openxmlformats.org/officeDocument/2006/math">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i="1" dirty="0">
                            <a:latin typeface="Cambria Math" panose="02040503050406030204" pitchFamily="18" charset="0"/>
                          </a:rPr>
                          <m:t>𝐼</m:t>
                        </m:r>
                      </m:sup>
                    </m:sSubSup>
                  </m:oMath>
                </a14:m>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mc:Choice>
        <mc:Fallback xmlns="">
          <p:sp>
            <p:nvSpPr>
              <p:cNvPr id="4" name="TextBox 3">
                <a:extLst>
                  <a:ext uri="{FF2B5EF4-FFF2-40B4-BE49-F238E27FC236}">
                    <a16:creationId xmlns:a16="http://schemas.microsoft.com/office/drawing/2014/main" id="{429189F9-E739-978F-ACA2-4CEA81435CFD}"/>
                  </a:ext>
                </a:extLst>
              </p:cNvPr>
              <p:cNvSpPr txBox="1">
                <a:spLocks noRot="1" noChangeAspect="1" noMove="1" noResize="1" noEditPoints="1" noAdjustHandles="1" noChangeArrowheads="1" noChangeShapeType="1" noTextEdit="1"/>
              </p:cNvSpPr>
              <p:nvPr/>
            </p:nvSpPr>
            <p:spPr>
              <a:xfrm>
                <a:off x="1261470" y="882000"/>
                <a:ext cx="9297838" cy="5976000"/>
              </a:xfrm>
              <a:prstGeom prst="rect">
                <a:avLst/>
              </a:prstGeom>
              <a:blipFill>
                <a:blip r:embed="rId2"/>
                <a:stretch>
                  <a:fillRect l="-590" t="-612"/>
                </a:stretch>
              </a:blipFill>
            </p:spPr>
            <p:txBody>
              <a:bodyPr/>
              <a:lstStyle/>
              <a:p>
                <a:r>
                  <a:rPr lang="en-IN">
                    <a:noFill/>
                  </a:rPr>
                  <a:t> </a:t>
                </a:r>
              </a:p>
            </p:txBody>
          </p:sp>
        </mc:Fallback>
      </mc:AlternateContent>
    </p:spTree>
    <p:extLst>
      <p:ext uri="{BB962C8B-B14F-4D97-AF65-F5344CB8AC3E}">
        <p14:creationId xmlns:p14="http://schemas.microsoft.com/office/powerpoint/2010/main" val="413097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352A-9F21-D372-6DF5-4AEF98CC6974}"/>
              </a:ext>
            </a:extLst>
          </p:cNvPr>
          <p:cNvSpPr>
            <a:spLocks noGrp="1"/>
          </p:cNvSpPr>
          <p:nvPr>
            <p:ph type="ctrTitle"/>
          </p:nvPr>
        </p:nvSpPr>
        <p:spPr>
          <a:xfrm>
            <a:off x="1130808" y="136525"/>
            <a:ext cx="9144000" cy="1280795"/>
          </a:xfrm>
        </p:spPr>
        <p:txBody>
          <a:bodyPr>
            <a:noAutofit/>
          </a:bodyPr>
          <a:lstStyle/>
          <a:p>
            <a:r>
              <a:rPr lang="en-IN" sz="4400" dirty="0">
                <a:latin typeface="Algerian" panose="04020705040A02060702" pitchFamily="82" charset="0"/>
              </a:rPr>
              <a:t>Solution of SIR Model</a:t>
            </a:r>
            <a:br>
              <a:rPr lang="en-IN" sz="4400" dirty="0">
                <a:latin typeface="Algerian" panose="04020705040A02060702" pitchFamily="82" charset="0"/>
              </a:rPr>
            </a:br>
            <a:r>
              <a:rPr lang="en-IN" sz="4400" dirty="0">
                <a:latin typeface="Algerian" panose="04020705040A02060702" pitchFamily="82" charset="0"/>
              </a:rPr>
              <a:t>CONTINUED…</a:t>
            </a:r>
            <a:endParaRPr lang="en-IN" sz="4400" dirty="0"/>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DBC01DEE-2118-4641-C2A9-7BDBBE4434EA}"/>
                  </a:ext>
                </a:extLst>
              </p:cNvPr>
              <p:cNvSpPr>
                <a:spLocks noGrp="1"/>
              </p:cNvSpPr>
              <p:nvPr>
                <p:ph type="subTitle" idx="1"/>
              </p:nvPr>
            </p:nvSpPr>
            <p:spPr>
              <a:xfrm>
                <a:off x="1524000" y="1344168"/>
                <a:ext cx="9144000" cy="4892040"/>
              </a:xfrm>
            </p:spPr>
            <p:txBody>
              <a:bodyPr>
                <a:normAutofit fontScale="92500" lnSpcReduction="20000"/>
              </a:bodyPr>
              <a:lstStyle/>
              <a:p>
                <a:r>
                  <a:rPr lang="en-IN" dirty="0"/>
                  <a:t>Applying the same method for calculating the value of R(t)</a:t>
                </a:r>
              </a:p>
              <a:p>
                <a:pPr algn="l"/>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𝑹</m:t>
                        </m:r>
                      </m:e>
                      <m:sub>
                        <m:r>
                          <a:rPr lang="en-IN" b="1" i="1" smtClean="0">
                            <a:latin typeface="Cambria Math" panose="02040503050406030204" pitchFamily="18" charset="0"/>
                          </a:rPr>
                          <m:t>𝒏</m:t>
                        </m:r>
                        <m:r>
                          <a:rPr lang="en-IN" b="1" i="1" smtClean="0">
                            <a:latin typeface="Cambria Math" panose="02040503050406030204" pitchFamily="18" charset="0"/>
                          </a:rPr>
                          <m:t>+</m:t>
                        </m:r>
                        <m:r>
                          <a:rPr lang="en-IN" b="1" i="1" smtClean="0">
                            <a:latin typeface="Cambria Math" panose="02040503050406030204" pitchFamily="18" charset="0"/>
                          </a:rPr>
                          <m:t>𝟏</m:t>
                        </m:r>
                      </m:sub>
                    </m:sSub>
                  </m:oMath>
                </a14:m>
                <a:r>
                  <a:rPr lang="en-IN" b="1" dirty="0"/>
                  <a:t> = </a:t>
                </a:r>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𝑹</m:t>
                        </m:r>
                      </m:e>
                      <m:sub>
                        <m:r>
                          <a:rPr lang="en-IN" b="1" i="1" smtClean="0">
                            <a:latin typeface="Cambria Math" panose="02040503050406030204" pitchFamily="18" charset="0"/>
                          </a:rPr>
                          <m:t>𝒏</m:t>
                        </m:r>
                      </m:sub>
                    </m:sSub>
                  </m:oMath>
                </a14:m>
                <a:r>
                  <a:rPr lang="en-IN" b="1" dirty="0"/>
                  <a:t>+</a:t>
                </a:r>
                <a14:m>
                  <m:oMath xmlns:m="http://schemas.openxmlformats.org/officeDocument/2006/math">
                    <m:f>
                      <m:fPr>
                        <m:ctrlPr>
                          <a:rPr lang="en-IN" b="1" i="1">
                            <a:latin typeface="Cambria Math" panose="02040503050406030204" pitchFamily="18" charset="0"/>
                          </a:rPr>
                        </m:ctrlPr>
                      </m:fPr>
                      <m:num>
                        <m:r>
                          <m:rPr>
                            <m:nor/>
                          </m:rPr>
                          <a:rPr lang="el-GR" b="1"/>
                          <m:t>Δ</m:t>
                        </m:r>
                        <m:r>
                          <m:rPr>
                            <m:nor/>
                          </m:rPr>
                          <a:rPr lang="el-GR" b="1"/>
                          <m:t> </m:t>
                        </m:r>
                        <m:r>
                          <a:rPr lang="en-IN" b="1" i="1">
                            <a:latin typeface="Cambria Math" panose="02040503050406030204" pitchFamily="18" charset="0"/>
                          </a:rPr>
                          <m:t>𝒕</m:t>
                        </m:r>
                      </m:num>
                      <m:den>
                        <m:r>
                          <a:rPr lang="en-IN" b="1" i="1">
                            <a:latin typeface="Cambria Math" panose="02040503050406030204" pitchFamily="18" charset="0"/>
                          </a:rPr>
                          <m:t>𝟔</m:t>
                        </m:r>
                      </m:den>
                    </m:f>
                  </m:oMath>
                </a14:m>
                <a:r>
                  <a:rPr lang="en-IN" b="1" dirty="0"/>
                  <a:t>(</a:t>
                </a:r>
                <a14:m>
                  <m:oMath xmlns:m="http://schemas.openxmlformats.org/officeDocument/2006/math">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𝟏</m:t>
                        </m:r>
                      </m:sub>
                      <m:sup>
                        <m:r>
                          <a:rPr lang="en-IN" b="1" i="1" dirty="0" smtClean="0">
                            <a:latin typeface="Cambria Math" panose="02040503050406030204" pitchFamily="18" charset="0"/>
                          </a:rPr>
                          <m:t>𝑹</m:t>
                        </m:r>
                      </m:sup>
                    </m:sSubSup>
                    <m:r>
                      <a:rPr lang="en-IN" b="1" i="1" dirty="0" smtClean="0">
                        <a:latin typeface="Cambria Math" panose="02040503050406030204" pitchFamily="18" charset="0"/>
                      </a:rPr>
                      <m:t>+ </m:t>
                    </m:r>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𝟐</m:t>
                        </m:r>
                      </m:sub>
                      <m:sup>
                        <m:r>
                          <a:rPr lang="en-IN" b="1" i="1" dirty="0" smtClean="0">
                            <a:latin typeface="Cambria Math" panose="02040503050406030204" pitchFamily="18" charset="0"/>
                          </a:rPr>
                          <m:t>𝑹</m:t>
                        </m:r>
                      </m:sup>
                    </m:sSubSup>
                    <m:r>
                      <a:rPr lang="en-IN" b="1" i="1" dirty="0" smtClean="0">
                        <a:latin typeface="Cambria Math" panose="02040503050406030204" pitchFamily="18" charset="0"/>
                      </a:rPr>
                      <m:t>+</m:t>
                    </m:r>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𝟑</m:t>
                        </m:r>
                      </m:sub>
                      <m:sup>
                        <m:r>
                          <a:rPr lang="en-IN" b="1" i="1" dirty="0" smtClean="0">
                            <a:latin typeface="Cambria Math" panose="02040503050406030204" pitchFamily="18" charset="0"/>
                          </a:rPr>
                          <m:t>𝑹</m:t>
                        </m:r>
                      </m:sup>
                    </m:sSubSup>
                    <m:r>
                      <a:rPr lang="en-IN" b="1" i="1" dirty="0" smtClean="0">
                        <a:latin typeface="Cambria Math" panose="02040503050406030204" pitchFamily="18" charset="0"/>
                      </a:rPr>
                      <m:t>+</m:t>
                    </m:r>
                    <m:sSubSup>
                      <m:sSubSupPr>
                        <m:ctrlPr>
                          <a:rPr lang="en-IN" b="1" i="1" dirty="0" smtClean="0">
                            <a:latin typeface="Cambria Math" panose="02040503050406030204" pitchFamily="18" charset="0"/>
                          </a:rPr>
                        </m:ctrlPr>
                      </m:sSubSupPr>
                      <m:e>
                        <m:r>
                          <a:rPr lang="en-IN" b="1" i="1" dirty="0" smtClean="0">
                            <a:latin typeface="Cambria Math" panose="02040503050406030204" pitchFamily="18" charset="0"/>
                          </a:rPr>
                          <m:t>𝑲</m:t>
                        </m:r>
                      </m:e>
                      <m:sub>
                        <m:r>
                          <a:rPr lang="en-IN" b="1" i="1" dirty="0" smtClean="0">
                            <a:latin typeface="Cambria Math" panose="02040503050406030204" pitchFamily="18" charset="0"/>
                          </a:rPr>
                          <m:t>𝟒</m:t>
                        </m:r>
                      </m:sub>
                      <m:sup>
                        <m:r>
                          <a:rPr lang="en-IN" b="1" i="1" dirty="0" smtClean="0">
                            <a:latin typeface="Cambria Math" panose="02040503050406030204" pitchFamily="18" charset="0"/>
                          </a:rPr>
                          <m:t>𝑹</m:t>
                        </m:r>
                      </m:sup>
                    </m:sSubSup>
                  </m:oMath>
                </a14:m>
                <a:r>
                  <a:rPr lang="en-IN" b="1" dirty="0"/>
                  <a:t>)</a:t>
                </a:r>
              </a:p>
              <a:p>
                <a:pPr algn="l"/>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1</m:t>
                        </m:r>
                      </m:sub>
                      <m:sup>
                        <m:r>
                          <a:rPr lang="en-IN" b="0" i="1" dirty="0" smtClean="0">
                            <a:latin typeface="Cambria Math" panose="02040503050406030204" pitchFamily="18" charset="0"/>
                          </a:rPr>
                          <m:t>𝑅</m:t>
                        </m:r>
                      </m:sup>
                    </m:sSubSup>
                  </m:oMath>
                </a14:m>
                <a:r>
                  <a:rPr lang="en-IN" dirty="0"/>
                  <a:t> =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0" smtClean="0">
                        <a:latin typeface="Cambria Math" panose="02040503050406030204" pitchFamily="18" charset="0"/>
                      </a:rPr>
                      <m:t>,</m:t>
                    </m:r>
                    <m:r>
                      <a:rPr lang="en-IN"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𝐼</m:t>
                        </m:r>
                      </m:e>
                      <m:sub>
                        <m:r>
                          <a:rPr lang="en-IN" b="0" i="1" smtClean="0">
                            <a:latin typeface="Cambria Math" panose="02040503050406030204" pitchFamily="18" charset="0"/>
                          </a:rPr>
                          <m:t>𝑛</m:t>
                        </m:r>
                      </m:sub>
                    </m:sSub>
                  </m:oMath>
                </a14:m>
                <a:r>
                  <a:rPr lang="en-IN" dirty="0"/>
                  <a:t>) =</a:t>
                </a:r>
                <a:r>
                  <a:rPr lang="el-GR" dirty="0">
                    <a:solidFill>
                      <a:schemeClr val="tx1">
                        <a:lumMod val="95000"/>
                        <a:lumOff val="5000"/>
                      </a:schemeClr>
                    </a:solidFill>
                  </a:rPr>
                  <a:t> </a:t>
                </a:r>
                <a14:m>
                  <m:oMath xmlns:m="http://schemas.openxmlformats.org/officeDocument/2006/math">
                    <m:r>
                      <m:rPr>
                        <m:nor/>
                      </m:rPr>
                      <a:rPr lang="el-GR" dirty="0">
                        <a:solidFill>
                          <a:schemeClr val="tx1">
                            <a:lumMod val="95000"/>
                            <a:lumOff val="5000"/>
                          </a:schemeClr>
                        </a:solidFill>
                      </a:rPr>
                      <m:t>γ</m:t>
                    </m:r>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oMath>
                </a14:m>
                <a:endParaRPr lang="en-IN" b="1" dirty="0"/>
              </a:p>
              <a:p>
                <a:pPr algn="l"/>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2</m:t>
                        </m:r>
                      </m:sub>
                      <m:sup>
                        <m:r>
                          <a:rPr lang="en-IN" b="0" i="1" dirty="0" smtClean="0">
                            <a:latin typeface="Cambria Math" panose="02040503050406030204" pitchFamily="18" charset="0"/>
                          </a:rPr>
                          <m:t>𝑅</m:t>
                        </m:r>
                      </m:sup>
                    </m:sSubSup>
                  </m:oMath>
                </a14:m>
                <a:r>
                  <a:rPr lang="en-IN" dirty="0"/>
                  <a:t> =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i="1">
                            <a:latin typeface="Cambria Math" panose="02040503050406030204" pitchFamily="18" charset="0"/>
                          </a:rPr>
                        </m:ctrlPr>
                      </m:fPr>
                      <m:num>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0" smtClean="0">
                        <a:latin typeface="Cambria Math" panose="02040503050406030204" pitchFamily="18" charset="0"/>
                      </a:rPr>
                      <m:t>,</m:t>
                    </m:r>
                    <m:r>
                      <a:rPr lang="en-IN" i="1" smtClean="0">
                        <a:latin typeface="Cambria Math" panose="02040503050406030204" pitchFamily="18" charset="0"/>
                      </a:rPr>
                      <m:t> </m:t>
                    </m:r>
                    <m:sSub>
                      <m:sSubPr>
                        <m:ctrlPr>
                          <a:rPr lang="en-IN" i="1">
                            <a:latin typeface="Cambria Math" panose="02040503050406030204" pitchFamily="18" charset="0"/>
                          </a:rPr>
                        </m:ctrlPr>
                      </m:sSubPr>
                      <m:e>
                        <m:r>
                          <a:rPr lang="en-IN" b="0" i="1" smtClean="0">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b="0" i="1" dirty="0" smtClean="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 = </a:t>
                </a:r>
                <a14:m>
                  <m:oMath xmlns:m="http://schemas.openxmlformats.org/officeDocument/2006/math">
                    <m:r>
                      <m:rPr>
                        <m:nor/>
                      </m:rPr>
                      <a:rPr lang="el-GR" dirty="0">
                        <a:solidFill>
                          <a:schemeClr val="tx1">
                            <a:lumMod val="95000"/>
                            <a:lumOff val="5000"/>
                          </a:schemeClr>
                        </a:solidFill>
                      </a:rPr>
                      <m:t>γ</m:t>
                    </m:r>
                  </m:oMath>
                </a14:m>
                <a:r>
                  <a:rPr lang="en-IN" b="1"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1</m:t>
                            </m:r>
                          </m:sub>
                          <m:sup>
                            <m:r>
                              <a:rPr lang="en-IN" i="1" dirty="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b="1" dirty="0"/>
                  <a:t>)</a:t>
                </a:r>
              </a:p>
              <a:p>
                <a:pPr algn="l"/>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3</m:t>
                        </m:r>
                      </m:sub>
                      <m:sup>
                        <m:r>
                          <a:rPr lang="en-IN" b="0" i="1" dirty="0" smtClean="0">
                            <a:latin typeface="Cambria Math" panose="02040503050406030204" pitchFamily="18" charset="0"/>
                          </a:rPr>
                          <m:t>𝑅</m:t>
                        </m:r>
                      </m:sup>
                    </m:sSubSup>
                  </m:oMath>
                </a14:m>
                <a:r>
                  <a:rPr lang="en-IN" dirty="0"/>
                  <a:t> =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f>
                      <m:fPr>
                        <m:ctrlPr>
                          <a:rPr lang="en-IN" i="1">
                            <a:latin typeface="Cambria Math" panose="02040503050406030204" pitchFamily="18" charset="0"/>
                          </a:rPr>
                        </m:ctrlPr>
                      </m:fPr>
                      <m:num>
                        <m:r>
                          <m:rPr>
                            <m:nor/>
                          </m:rPr>
                          <a:rPr lang="el-GR"/>
                          <m:t>Δ</m:t>
                        </m:r>
                        <m:r>
                          <m:rPr>
                            <m:nor/>
                          </m:rPr>
                          <a:rPr lang="el-GR"/>
                          <m:t> </m:t>
                        </m:r>
                        <m:r>
                          <a:rPr lang="en-IN" i="1">
                            <a:latin typeface="Cambria Math" panose="02040503050406030204" pitchFamily="18" charset="0"/>
                          </a:rPr>
                          <m:t>𝑡</m:t>
                        </m:r>
                      </m:num>
                      <m:den>
                        <m:r>
                          <a:rPr lang="en-IN" b="0" i="1" smtClean="0">
                            <a:latin typeface="Cambria Math" panose="02040503050406030204" pitchFamily="18" charset="0"/>
                          </a:rPr>
                          <m:t>2</m:t>
                        </m:r>
                      </m:den>
                    </m:f>
                    <m:r>
                      <a:rPr lang="en-IN" b="0" i="0" smtClean="0">
                        <a:latin typeface="Cambria Math" panose="02040503050406030204" pitchFamily="18" charset="0"/>
                      </a:rPr>
                      <m:t>,</m:t>
                    </m:r>
                    <m:r>
                      <a:rPr lang="en-IN" i="1" smtClean="0">
                        <a:latin typeface="Cambria Math" panose="02040503050406030204" pitchFamily="18" charset="0"/>
                      </a:rPr>
                      <m:t> </m:t>
                    </m:r>
                    <m:sSub>
                      <m:sSubPr>
                        <m:ctrlPr>
                          <a:rPr lang="en-IN" i="1">
                            <a:latin typeface="Cambria Math" panose="02040503050406030204" pitchFamily="18" charset="0"/>
                          </a:rPr>
                        </m:ctrlPr>
                      </m:sSubPr>
                      <m:e>
                        <m:r>
                          <a:rPr lang="en-IN" b="0" i="1" smtClean="0">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b="0" i="1" dirty="0" smtClean="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dirty="0"/>
                  <a:t>) = </a:t>
                </a:r>
                <a14:m>
                  <m:oMath xmlns:m="http://schemas.openxmlformats.org/officeDocument/2006/math">
                    <m:r>
                      <m:rPr>
                        <m:nor/>
                      </m:rPr>
                      <a:rPr lang="el-GR" dirty="0">
                        <a:solidFill>
                          <a:schemeClr val="tx1">
                            <a:lumMod val="95000"/>
                            <a:lumOff val="5000"/>
                          </a:schemeClr>
                        </a:solidFill>
                      </a:rPr>
                      <m:t>γ</m:t>
                    </m:r>
                  </m:oMath>
                </a14:m>
                <a:r>
                  <a:rPr lang="en-IN" b="1"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r>
                      <a:rPr lang="en-IN" i="1">
                        <a:latin typeface="Cambria Math" panose="02040503050406030204" pitchFamily="18" charset="0"/>
                      </a:rPr>
                      <m:t>+</m:t>
                    </m:r>
                    <m:f>
                      <m:fPr>
                        <m:ctrlPr>
                          <a:rPr lang="en-IN" i="1">
                            <a:latin typeface="Cambria Math" panose="02040503050406030204" pitchFamily="18" charset="0"/>
                          </a:rPr>
                        </m:ctrlPr>
                      </m:fPr>
                      <m:num>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b="0" i="1" dirty="0" smtClean="0">
                                <a:latin typeface="Cambria Math" panose="02040503050406030204" pitchFamily="18" charset="0"/>
                              </a:rPr>
                              <m:t>2</m:t>
                            </m:r>
                          </m:sub>
                          <m:sup>
                            <m:r>
                              <a:rPr lang="en-IN" i="1" dirty="0">
                                <a:latin typeface="Cambria Math" panose="02040503050406030204" pitchFamily="18" charset="0"/>
                              </a:rPr>
                              <m:t>𝐼</m:t>
                            </m:r>
                          </m:sup>
                        </m:sSubSup>
                        <m:r>
                          <m:rPr>
                            <m:nor/>
                          </m:rPr>
                          <a:rPr lang="el-GR"/>
                          <m:t>Δ</m:t>
                        </m:r>
                        <m:r>
                          <m:rPr>
                            <m:nor/>
                          </m:rPr>
                          <a:rPr lang="el-GR"/>
                          <m:t> </m:t>
                        </m:r>
                        <m:r>
                          <a:rPr lang="en-IN" i="1">
                            <a:latin typeface="Cambria Math" panose="02040503050406030204" pitchFamily="18" charset="0"/>
                          </a:rPr>
                          <m:t>𝑡</m:t>
                        </m:r>
                      </m:num>
                      <m:den>
                        <m:r>
                          <a:rPr lang="en-IN" i="1">
                            <a:latin typeface="Cambria Math" panose="02040503050406030204" pitchFamily="18" charset="0"/>
                          </a:rPr>
                          <m:t>2</m:t>
                        </m:r>
                      </m:den>
                    </m:f>
                  </m:oMath>
                </a14:m>
                <a:r>
                  <a:rPr lang="en-IN" b="1" dirty="0"/>
                  <a:t>)</a:t>
                </a:r>
              </a:p>
              <a:p>
                <a:pPr algn="l"/>
                <a14:m>
                  <m:oMath xmlns:m="http://schemas.openxmlformats.org/officeDocument/2006/math">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𝐾</m:t>
                        </m:r>
                      </m:e>
                      <m:sub>
                        <m:r>
                          <a:rPr lang="en-IN" b="0" i="1" dirty="0" smtClean="0">
                            <a:latin typeface="Cambria Math" panose="02040503050406030204" pitchFamily="18" charset="0"/>
                          </a:rPr>
                          <m:t>4</m:t>
                        </m:r>
                      </m:sub>
                      <m:sup>
                        <m:r>
                          <a:rPr lang="en-IN" b="0" i="1" dirty="0" smtClean="0">
                            <a:latin typeface="Cambria Math" panose="02040503050406030204" pitchFamily="18" charset="0"/>
                          </a:rPr>
                          <m:t>𝑅</m:t>
                        </m:r>
                      </m:sup>
                    </m:sSubSup>
                  </m:oMath>
                </a14:m>
                <a:r>
                  <a:rPr lang="en-IN" dirty="0"/>
                  <a:t> = </a:t>
                </a:r>
                <a14:m>
                  <m:oMath xmlns:m="http://schemas.openxmlformats.org/officeDocument/2006/math">
                    <m:r>
                      <a:rPr lang="en-IN" i="1">
                        <a:latin typeface="Cambria Math" panose="02040503050406030204" pitchFamily="18" charset="0"/>
                      </a:rPr>
                      <m:t>𝑓</m:t>
                    </m:r>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i="1">
                            <a:latin typeface="Cambria Math" panose="02040503050406030204" pitchFamily="18" charset="0"/>
                          </a:rPr>
                          <m:t>𝑛</m:t>
                        </m:r>
                      </m:sub>
                    </m:sSub>
                  </m:oMath>
                </a14:m>
                <a:r>
                  <a:rPr lang="en-IN" dirty="0"/>
                  <a:t>+</a:t>
                </a:r>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oMath>
                </a14:m>
                <a:r>
                  <a:rPr lang="en-IN" dirty="0"/>
                  <a:t> + </a:t>
                </a:r>
                <a14:m>
                  <m:oMath xmlns:m="http://schemas.openxmlformats.org/officeDocument/2006/math">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b="0" i="1" dirty="0" smtClean="0">
                            <a:latin typeface="Cambria Math" panose="02040503050406030204" pitchFamily="18" charset="0"/>
                          </a:rPr>
                          <m:t>𝐼</m:t>
                        </m:r>
                      </m:sup>
                    </m:sSubSup>
                  </m:oMath>
                </a14:m>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 =</a:t>
                </a:r>
                <a:r>
                  <a:rPr lang="el-GR" dirty="0">
                    <a:solidFill>
                      <a:schemeClr val="tx1">
                        <a:lumMod val="95000"/>
                        <a:lumOff val="5000"/>
                      </a:schemeClr>
                    </a:solidFill>
                  </a:rPr>
                  <a:t> </a:t>
                </a:r>
                <a14:m>
                  <m:oMath xmlns:m="http://schemas.openxmlformats.org/officeDocument/2006/math">
                    <m:r>
                      <m:rPr>
                        <m:nor/>
                      </m:rPr>
                      <a:rPr lang="el-GR" dirty="0">
                        <a:solidFill>
                          <a:schemeClr val="tx1">
                            <a:lumMod val="95000"/>
                            <a:lumOff val="5000"/>
                          </a:schemeClr>
                        </a:solidFill>
                      </a:rPr>
                      <m:t>γ</m:t>
                    </m:r>
                  </m:oMath>
                </a14:m>
                <a:r>
                  <a:rPr lang="en-IN" dirty="0"/>
                  <a:t>(</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𝑛</m:t>
                        </m:r>
                      </m:sub>
                    </m:sSub>
                  </m:oMath>
                </a14:m>
                <a:r>
                  <a:rPr lang="en-IN" dirty="0"/>
                  <a:t> + </a:t>
                </a:r>
                <a14:m>
                  <m:oMath xmlns:m="http://schemas.openxmlformats.org/officeDocument/2006/math">
                    <m:sSubSup>
                      <m:sSubSupPr>
                        <m:ctrlPr>
                          <a:rPr lang="en-IN" i="1" dirty="0">
                            <a:latin typeface="Cambria Math" panose="02040503050406030204" pitchFamily="18" charset="0"/>
                          </a:rPr>
                        </m:ctrlPr>
                      </m:sSubSupPr>
                      <m:e>
                        <m:r>
                          <a:rPr lang="en-IN" i="1" dirty="0">
                            <a:latin typeface="Cambria Math" panose="02040503050406030204" pitchFamily="18" charset="0"/>
                          </a:rPr>
                          <m:t>𝐾</m:t>
                        </m:r>
                      </m:e>
                      <m:sub>
                        <m:r>
                          <a:rPr lang="en-IN" i="1" dirty="0">
                            <a:latin typeface="Cambria Math" panose="02040503050406030204" pitchFamily="18" charset="0"/>
                          </a:rPr>
                          <m:t>3</m:t>
                        </m:r>
                      </m:sub>
                      <m:sup>
                        <m:r>
                          <a:rPr lang="en-IN" i="1" dirty="0">
                            <a:latin typeface="Cambria Math" panose="02040503050406030204" pitchFamily="18" charset="0"/>
                          </a:rPr>
                          <m:t>𝐼</m:t>
                        </m:r>
                      </m:sup>
                    </m:sSubSup>
                  </m:oMath>
                </a14:m>
                <a:r>
                  <a:rPr lang="el-GR" dirty="0"/>
                  <a:t> </a:t>
                </a:r>
                <a14:m>
                  <m:oMath xmlns:m="http://schemas.openxmlformats.org/officeDocument/2006/math">
                    <m:r>
                      <m:rPr>
                        <m:nor/>
                      </m:rPr>
                      <a:rPr lang="el-GR"/>
                      <m:t>Δ</m:t>
                    </m:r>
                    <m:r>
                      <m:rPr>
                        <m:nor/>
                      </m:rPr>
                      <a:rPr lang="el-GR"/>
                      <m:t> </m:t>
                    </m:r>
                    <m:r>
                      <a:rPr lang="en-IN" i="1">
                        <a:latin typeface="Cambria Math" panose="02040503050406030204" pitchFamily="18" charset="0"/>
                      </a:rPr>
                      <m:t>𝑡</m:t>
                    </m:r>
                  </m:oMath>
                </a14:m>
                <a:r>
                  <a:rPr lang="en-IN" dirty="0"/>
                  <a:t> )</a:t>
                </a:r>
              </a:p>
              <a:p>
                <a:pPr algn="l"/>
                <a:r>
                  <a:rPr lang="en-IN" dirty="0"/>
                  <a:t>Note:- Since the population </a:t>
                </a:r>
                <a:r>
                  <a:rPr lang="en-IN" b="1" i="1" dirty="0"/>
                  <a:t>N = S(t) + I(t) + R(t) </a:t>
                </a:r>
                <a:r>
                  <a:rPr lang="en-IN" dirty="0"/>
                  <a:t>is constant , there will have </a:t>
                </a:r>
              </a:p>
              <a:p>
                <a:pPr algn="l"/>
                <a14:m>
                  <m:oMath xmlns:m="http://schemas.openxmlformats.org/officeDocument/2006/math">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𝒅𝑺</m:t>
                        </m:r>
                      </m:num>
                      <m:den>
                        <m:r>
                          <a:rPr lang="en-IN" sz="2400" b="1" i="1" smtClean="0">
                            <a:latin typeface="Cambria Math" panose="02040503050406030204" pitchFamily="18" charset="0"/>
                          </a:rPr>
                          <m:t>𝒅𝒕</m:t>
                        </m:r>
                      </m:den>
                    </m:f>
                    <m:r>
                      <a:rPr lang="en-IN" sz="2400" b="1" i="0" smtClean="0">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𝒅</m:t>
                        </m:r>
                        <m:r>
                          <a:rPr lang="en-IN" b="1" i="1" smtClean="0">
                            <a:latin typeface="Cambria Math" panose="02040503050406030204" pitchFamily="18" charset="0"/>
                          </a:rPr>
                          <m:t>𝑰</m:t>
                        </m:r>
                      </m:num>
                      <m:den>
                        <m:r>
                          <a:rPr lang="en-IN" b="1" i="1">
                            <a:latin typeface="Cambria Math" panose="02040503050406030204" pitchFamily="18" charset="0"/>
                          </a:rPr>
                          <m:t>𝒅𝒕</m:t>
                        </m:r>
                      </m:den>
                    </m:f>
                    <m:r>
                      <a:rPr lang="en-IN" b="1" i="0" smtClean="0">
                        <a:latin typeface="Cambria Math" panose="02040503050406030204" pitchFamily="18" charset="0"/>
                      </a:rPr>
                      <m:t>+</m:t>
                    </m:r>
                    <m:f>
                      <m:fPr>
                        <m:ctrlPr>
                          <a:rPr lang="en-IN" b="1" i="1">
                            <a:latin typeface="Cambria Math" panose="02040503050406030204" pitchFamily="18" charset="0"/>
                          </a:rPr>
                        </m:ctrlPr>
                      </m:fPr>
                      <m:num>
                        <m:r>
                          <a:rPr lang="en-IN" b="1" i="1">
                            <a:latin typeface="Cambria Math" panose="02040503050406030204" pitchFamily="18" charset="0"/>
                          </a:rPr>
                          <m:t>𝒅</m:t>
                        </m:r>
                        <m:r>
                          <a:rPr lang="en-IN" b="1" i="1" smtClean="0">
                            <a:latin typeface="Cambria Math" panose="02040503050406030204" pitchFamily="18" charset="0"/>
                          </a:rPr>
                          <m:t>𝑹</m:t>
                        </m:r>
                      </m:num>
                      <m:den>
                        <m:r>
                          <a:rPr lang="en-IN" b="1" i="1">
                            <a:latin typeface="Cambria Math" panose="02040503050406030204" pitchFamily="18" charset="0"/>
                          </a:rPr>
                          <m:t>𝒅𝒕</m:t>
                        </m:r>
                      </m:den>
                    </m:f>
                    <m:r>
                      <a:rPr lang="en-IN" b="1" i="0" smtClean="0">
                        <a:latin typeface="Cambria Math" panose="02040503050406030204" pitchFamily="18" charset="0"/>
                      </a:rPr>
                      <m:t>=</m:t>
                    </m:r>
                    <m:r>
                      <a:rPr lang="en-IN" b="1" i="0" smtClean="0">
                        <a:latin typeface="Cambria Math" panose="02040503050406030204" pitchFamily="18" charset="0"/>
                      </a:rPr>
                      <m:t>𝟎</m:t>
                    </m:r>
                  </m:oMath>
                </a14:m>
                <a:r>
                  <a:rPr lang="en-IN" dirty="0"/>
                  <a:t> </a:t>
                </a:r>
              </a:p>
              <a:p>
                <a:pPr algn="l"/>
                <a:r>
                  <a:rPr lang="en-IN" dirty="0"/>
                  <a:t>Therefore , only two of the three ODE’s are independent and sufficient to solve the ODE. </a:t>
                </a:r>
              </a:p>
              <a:p>
                <a:pPr algn="l"/>
                <a:r>
                  <a:rPr lang="en-IN" dirty="0"/>
                  <a:t>Here only iterative formula of S(t) and I(t) is used and R(t) is calculated by</a:t>
                </a:r>
              </a:p>
              <a:p>
                <a:pPr algn="l"/>
                <a:r>
                  <a:rPr lang="en-IN" b="1" dirty="0"/>
                  <a:t>N – (S(t) + I(t) )</a:t>
                </a:r>
              </a:p>
              <a:p>
                <a:pPr algn="l"/>
                <a:endParaRPr lang="en-IN" dirty="0"/>
              </a:p>
              <a:p>
                <a:endParaRPr lang="en-IN" dirty="0"/>
              </a:p>
              <a:p>
                <a:endParaRPr lang="en-IN" b="1" dirty="0"/>
              </a:p>
              <a:p>
                <a:endParaRPr lang="en-IN" b="1" dirty="0"/>
              </a:p>
              <a:p>
                <a:endParaRPr lang="en-IN" b="1" dirty="0"/>
              </a:p>
              <a:p>
                <a:endParaRPr lang="en-IN" b="1" dirty="0"/>
              </a:p>
              <a:p>
                <a:endParaRPr lang="en-IN" b="1" dirty="0"/>
              </a:p>
              <a:p>
                <a:endParaRPr lang="en-IN" dirty="0"/>
              </a:p>
            </p:txBody>
          </p:sp>
        </mc:Choice>
        <mc:Fallback xmlns="">
          <p:sp>
            <p:nvSpPr>
              <p:cNvPr id="3" name="Subtitle 2">
                <a:extLst>
                  <a:ext uri="{FF2B5EF4-FFF2-40B4-BE49-F238E27FC236}">
                    <a16:creationId xmlns:a16="http://schemas.microsoft.com/office/drawing/2014/main" id="{DBC01DEE-2118-4641-C2A9-7BDBBE4434EA}"/>
                  </a:ext>
                </a:extLst>
              </p:cNvPr>
              <p:cNvSpPr>
                <a:spLocks noGrp="1" noRot="1" noChangeAspect="1" noMove="1" noResize="1" noEditPoints="1" noAdjustHandles="1" noChangeArrowheads="1" noChangeShapeType="1" noTextEdit="1"/>
              </p:cNvSpPr>
              <p:nvPr>
                <p:ph type="subTitle" idx="1"/>
              </p:nvPr>
            </p:nvSpPr>
            <p:spPr>
              <a:xfrm>
                <a:off x="1524000" y="1344168"/>
                <a:ext cx="9144000" cy="4892040"/>
              </a:xfrm>
              <a:blipFill>
                <a:blip r:embed="rId2"/>
                <a:stretch>
                  <a:fillRect l="-867" t="-2618" r="-113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8230F69D-EC53-6505-BCAD-5FFF8D0D79BE}"/>
              </a:ext>
            </a:extLst>
          </p:cNvPr>
          <p:cNvSpPr>
            <a:spLocks noGrp="1"/>
          </p:cNvSpPr>
          <p:nvPr>
            <p:ph type="sldNum" sz="quarter" idx="12"/>
          </p:nvPr>
        </p:nvSpPr>
        <p:spPr/>
        <p:txBody>
          <a:bodyPr/>
          <a:lstStyle/>
          <a:p>
            <a:fld id="{349524C6-8FCF-457E-80DD-62DB6C53075E}" type="slidenum">
              <a:rPr lang="en-IN" smtClean="0"/>
              <a:t>14</a:t>
            </a:fld>
            <a:endParaRPr lang="en-IN"/>
          </a:p>
        </p:txBody>
      </p:sp>
    </p:spTree>
    <p:extLst>
      <p:ext uri="{BB962C8B-B14F-4D97-AF65-F5344CB8AC3E}">
        <p14:creationId xmlns:p14="http://schemas.microsoft.com/office/powerpoint/2010/main" val="48992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1854-80EC-0FC0-45EE-24C560AA1EAD}"/>
              </a:ext>
            </a:extLst>
          </p:cNvPr>
          <p:cNvSpPr>
            <a:spLocks noGrp="1"/>
          </p:cNvSpPr>
          <p:nvPr>
            <p:ph type="ctrTitle"/>
          </p:nvPr>
        </p:nvSpPr>
        <p:spPr>
          <a:xfrm>
            <a:off x="1359408" y="115888"/>
            <a:ext cx="9144000" cy="1200848"/>
          </a:xfrm>
        </p:spPr>
        <p:txBody>
          <a:bodyPr>
            <a:noAutofit/>
          </a:bodyPr>
          <a:lstStyle/>
          <a:p>
            <a:r>
              <a:rPr lang="en-IN" sz="2800" b="1" dirty="0">
                <a:latin typeface="Algerian" panose="04020705040A02060702" pitchFamily="82" charset="0"/>
              </a:rPr>
              <a:t>How to predict number of Susceptible , Recovered , Infected individuals using RK – 4 method?</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172D29A-16AA-948C-944E-591D3334CDD6}"/>
                  </a:ext>
                </a:extLst>
              </p:cNvPr>
              <p:cNvSpPr>
                <a:spLocks noGrp="1"/>
              </p:cNvSpPr>
              <p:nvPr>
                <p:ph type="subTitle" idx="1"/>
              </p:nvPr>
            </p:nvSpPr>
            <p:spPr>
              <a:xfrm>
                <a:off x="1524000" y="1435608"/>
                <a:ext cx="9064752" cy="5120640"/>
              </a:xfrm>
            </p:spPr>
            <p:txBody>
              <a:bodyPr>
                <a:normAutofit fontScale="92500"/>
              </a:bodyPr>
              <a:lstStyle/>
              <a:p>
                <a:r>
                  <a:rPr lang="en-IN" dirty="0"/>
                  <a:t>After solving the value of S(t) , I(t) &amp; R(t) by means of the equations defined in previous slide we can predict the number of infected individual at any point t =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𝑜</m:t>
                        </m:r>
                      </m:sub>
                    </m:sSub>
                  </m:oMath>
                </a14:m>
                <a:r>
                  <a:rPr lang="en-IN" dirty="0"/>
                  <a:t> (say) and accordingly we can use preventive measures to keep us safe.</a:t>
                </a:r>
              </a:p>
              <a:p>
                <a:r>
                  <a:rPr lang="en-IN" dirty="0"/>
                  <a:t>For calculating this we require the following data:</a:t>
                </a:r>
              </a:p>
              <a:p>
                <a:r>
                  <a:rPr lang="en-IN" dirty="0"/>
                  <a:t>Number of Population.</a:t>
                </a:r>
              </a:p>
              <a:p>
                <a:pPr marL="342900" indent="-342900">
                  <a:buFont typeface="Wingdings" panose="05000000000000000000" pitchFamily="2" charset="2"/>
                  <a:buChar char="Ø"/>
                </a:pPr>
                <a:r>
                  <a:rPr lang="en-IN" dirty="0"/>
                  <a:t>Number of Susceptible ,Infected , Recovered People(at t = 0 ).</a:t>
                </a:r>
              </a:p>
              <a:p>
                <a:pPr marL="342900" indent="-342900">
                  <a:buFont typeface="Wingdings" panose="05000000000000000000" pitchFamily="2" charset="2"/>
                  <a:buChar char="Ø"/>
                </a:pPr>
                <a:r>
                  <a:rPr lang="en-IN" dirty="0"/>
                  <a:t>Infection &amp; recovery rate and step size.</a:t>
                </a:r>
              </a:p>
              <a:p>
                <a:r>
                  <a:rPr lang="en-IN" dirty="0"/>
                  <a:t>While using the formula we have to do 4 iterations for each sub – population and in that infection and recovery rate will be real number instead of integer so it will be a tedious task to calculate and after calculation there is no guarantee that our results are damn correct.</a:t>
                </a:r>
              </a:p>
              <a:p>
                <a:r>
                  <a:rPr lang="en-IN" b="1" dirty="0"/>
                  <a:t>So , to avoid big calculations we shall be using the </a:t>
                </a:r>
                <a:r>
                  <a:rPr lang="en-IN" b="1" dirty="0">
                    <a:solidFill>
                      <a:srgbClr val="C00000"/>
                    </a:solidFill>
                  </a:rPr>
                  <a:t>FORTRAN</a:t>
                </a:r>
                <a:r>
                  <a:rPr lang="en-IN" b="1" dirty="0"/>
                  <a:t> programming language to calculate the sub – populations at a given time.</a:t>
                </a:r>
              </a:p>
            </p:txBody>
          </p:sp>
        </mc:Choice>
        <mc:Fallback xmlns="">
          <p:sp>
            <p:nvSpPr>
              <p:cNvPr id="3" name="Subtitle 2">
                <a:extLst>
                  <a:ext uri="{FF2B5EF4-FFF2-40B4-BE49-F238E27FC236}">
                    <a16:creationId xmlns:a16="http://schemas.microsoft.com/office/drawing/2014/main" id="{E172D29A-16AA-948C-944E-591D3334CDD6}"/>
                  </a:ext>
                </a:extLst>
              </p:cNvPr>
              <p:cNvSpPr>
                <a:spLocks noGrp="1" noRot="1" noChangeAspect="1" noMove="1" noResize="1" noEditPoints="1" noAdjustHandles="1" noChangeArrowheads="1" noChangeShapeType="1" noTextEdit="1"/>
              </p:cNvSpPr>
              <p:nvPr>
                <p:ph type="subTitle" idx="1"/>
              </p:nvPr>
            </p:nvSpPr>
            <p:spPr>
              <a:xfrm>
                <a:off x="1524000" y="1435608"/>
                <a:ext cx="9064752" cy="5120640"/>
              </a:xfrm>
              <a:blipFill>
                <a:blip r:embed="rId2"/>
                <a:stretch>
                  <a:fillRect l="-605" t="-1548" r="-121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B88229CE-9DA0-501B-5643-55FA0930623D}"/>
              </a:ext>
            </a:extLst>
          </p:cNvPr>
          <p:cNvSpPr>
            <a:spLocks noGrp="1"/>
          </p:cNvSpPr>
          <p:nvPr>
            <p:ph type="sldNum" sz="quarter" idx="12"/>
          </p:nvPr>
        </p:nvSpPr>
        <p:spPr/>
        <p:txBody>
          <a:bodyPr/>
          <a:lstStyle/>
          <a:p>
            <a:fld id="{349524C6-8FCF-457E-80DD-62DB6C53075E}" type="slidenum">
              <a:rPr lang="en-IN" smtClean="0"/>
              <a:t>15</a:t>
            </a:fld>
            <a:endParaRPr lang="en-IN"/>
          </a:p>
        </p:txBody>
      </p:sp>
    </p:spTree>
    <p:extLst>
      <p:ext uri="{BB962C8B-B14F-4D97-AF65-F5344CB8AC3E}">
        <p14:creationId xmlns:p14="http://schemas.microsoft.com/office/powerpoint/2010/main" val="3654254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D4AB-A81A-D6D6-8C6C-B0EA742CC5F0}"/>
              </a:ext>
            </a:extLst>
          </p:cNvPr>
          <p:cNvSpPr>
            <a:spLocks noGrp="1"/>
          </p:cNvSpPr>
          <p:nvPr>
            <p:ph type="ctrTitle"/>
          </p:nvPr>
        </p:nvSpPr>
        <p:spPr>
          <a:xfrm>
            <a:off x="1158240" y="136525"/>
            <a:ext cx="9144000" cy="658368"/>
          </a:xfrm>
        </p:spPr>
        <p:txBody>
          <a:bodyPr>
            <a:normAutofit/>
          </a:bodyPr>
          <a:lstStyle/>
          <a:p>
            <a:r>
              <a:rPr lang="en-IN" sz="3200" dirty="0">
                <a:latin typeface="Algerian" panose="04020705040A02060702" pitchFamily="82" charset="0"/>
              </a:rPr>
              <a:t>Fortran Code for solution of  SIR Model</a:t>
            </a:r>
          </a:p>
        </p:txBody>
      </p:sp>
      <p:sp>
        <p:nvSpPr>
          <p:cNvPr id="3" name="Subtitle 2">
            <a:extLst>
              <a:ext uri="{FF2B5EF4-FFF2-40B4-BE49-F238E27FC236}">
                <a16:creationId xmlns:a16="http://schemas.microsoft.com/office/drawing/2014/main" id="{15BE864A-4FE0-3238-9E64-A2B29D5349E9}"/>
              </a:ext>
            </a:extLst>
          </p:cNvPr>
          <p:cNvSpPr>
            <a:spLocks noGrp="1"/>
          </p:cNvSpPr>
          <p:nvPr>
            <p:ph type="subTitle" idx="1"/>
          </p:nvPr>
        </p:nvSpPr>
        <p:spPr>
          <a:xfrm>
            <a:off x="134755" y="859535"/>
            <a:ext cx="11944950" cy="5861939"/>
          </a:xfrm>
        </p:spPr>
        <p:txBody>
          <a:bodyPr>
            <a:normAutofit fontScale="25000" lnSpcReduction="20000"/>
          </a:bodyPr>
          <a:lstStyle/>
          <a:p>
            <a:pPr algn="l"/>
            <a:r>
              <a:rPr lang="en-US" sz="4400" dirty="0">
                <a:solidFill>
                  <a:schemeClr val="accent1">
                    <a:lumMod val="75000"/>
                  </a:schemeClr>
                </a:solidFill>
              </a:rPr>
              <a:t>                             </a:t>
            </a:r>
            <a:r>
              <a:rPr lang="en-US" sz="7200" b="1" dirty="0">
                <a:solidFill>
                  <a:schemeClr val="accent1">
                    <a:lumMod val="75000"/>
                  </a:schemeClr>
                </a:solidFill>
              </a:rPr>
              <a:t>program </a:t>
            </a:r>
            <a:r>
              <a:rPr lang="en-US" sz="7200" b="1" dirty="0" err="1">
                <a:solidFill>
                  <a:schemeClr val="accent1">
                    <a:lumMod val="75000"/>
                  </a:schemeClr>
                </a:solidFill>
              </a:rPr>
              <a:t>SIR_model</a:t>
            </a:r>
            <a:endParaRPr lang="en-US" sz="7200" b="1" dirty="0">
              <a:solidFill>
                <a:schemeClr val="accent1">
                  <a:lumMod val="75000"/>
                </a:schemeClr>
              </a:solidFill>
            </a:endParaRPr>
          </a:p>
          <a:p>
            <a:pPr algn="l"/>
            <a:r>
              <a:rPr lang="en-US" sz="7200" dirty="0"/>
              <a:t>	 </a:t>
            </a:r>
            <a:r>
              <a:rPr lang="en-US" sz="7200" b="1" dirty="0">
                <a:solidFill>
                  <a:schemeClr val="accent1">
                    <a:lumMod val="75000"/>
                  </a:schemeClr>
                </a:solidFill>
              </a:rPr>
              <a:t>PRINT</a:t>
            </a:r>
            <a:r>
              <a:rPr lang="en-US" sz="7200" dirty="0"/>
              <a:t>*,"Enter no. of population:“   </a:t>
            </a:r>
            <a:r>
              <a:rPr lang="en-US" sz="7200" b="1" dirty="0">
                <a:solidFill>
                  <a:schemeClr val="accent1">
                    <a:lumMod val="75000"/>
                  </a:schemeClr>
                </a:solidFill>
              </a:rPr>
              <a:t>READ</a:t>
            </a:r>
            <a:r>
              <a:rPr lang="en-US" sz="7200" dirty="0"/>
              <a:t>*,N</a:t>
            </a:r>
          </a:p>
          <a:p>
            <a:pPr algn="l"/>
            <a:r>
              <a:rPr lang="en-US" sz="7200" dirty="0"/>
              <a:t>	 </a:t>
            </a:r>
            <a:r>
              <a:rPr lang="en-US" sz="7200" b="1" dirty="0">
                <a:solidFill>
                  <a:schemeClr val="accent1">
                    <a:lumMod val="75000"/>
                  </a:schemeClr>
                </a:solidFill>
              </a:rPr>
              <a:t>PRINT</a:t>
            </a:r>
            <a:r>
              <a:rPr lang="en-US" sz="7200" dirty="0"/>
              <a:t>*,"Enter Infection Rate:“ </a:t>
            </a:r>
            <a:r>
              <a:rPr lang="en-US" sz="7200" b="1" dirty="0">
                <a:solidFill>
                  <a:schemeClr val="accent1">
                    <a:lumMod val="75000"/>
                  </a:schemeClr>
                </a:solidFill>
              </a:rPr>
              <a:t>READ</a:t>
            </a:r>
            <a:r>
              <a:rPr lang="en-US" sz="7200" dirty="0"/>
              <a:t>*,X</a:t>
            </a:r>
          </a:p>
          <a:p>
            <a:pPr algn="l"/>
            <a:r>
              <a:rPr lang="en-US" sz="7200" dirty="0"/>
              <a:t>	  </a:t>
            </a:r>
            <a:r>
              <a:rPr lang="en-US" sz="7200" b="1" dirty="0">
                <a:solidFill>
                  <a:srgbClr val="002060"/>
                </a:solidFill>
              </a:rPr>
              <a:t>PRINT</a:t>
            </a:r>
            <a:r>
              <a:rPr lang="en-US" sz="7200" dirty="0"/>
              <a:t>*,"Enter Recovery Rate:“ </a:t>
            </a:r>
            <a:r>
              <a:rPr lang="en-US" sz="7200" b="1" dirty="0">
                <a:solidFill>
                  <a:srgbClr val="002060"/>
                </a:solidFill>
              </a:rPr>
              <a:t>READ</a:t>
            </a:r>
            <a:r>
              <a:rPr lang="en-US" sz="7200" dirty="0"/>
              <a:t>*,Y</a:t>
            </a:r>
          </a:p>
          <a:p>
            <a:pPr algn="l"/>
            <a:r>
              <a:rPr lang="en-US" sz="7200" dirty="0"/>
              <a:t>	   </a:t>
            </a:r>
            <a:r>
              <a:rPr lang="en-US" sz="7200" b="1" dirty="0">
                <a:solidFill>
                  <a:srgbClr val="002060"/>
                </a:solidFill>
              </a:rPr>
              <a:t>PRINT</a:t>
            </a:r>
            <a:r>
              <a:rPr lang="en-US" sz="7200" dirty="0"/>
              <a:t>*,"Enter time step:“ </a:t>
            </a:r>
            <a:r>
              <a:rPr lang="en-US" sz="7200" b="1" dirty="0">
                <a:solidFill>
                  <a:srgbClr val="0070C0"/>
                </a:solidFill>
              </a:rPr>
              <a:t>READ</a:t>
            </a:r>
            <a:r>
              <a:rPr lang="en-US" sz="7200" dirty="0"/>
              <a:t>*,T</a:t>
            </a:r>
          </a:p>
          <a:p>
            <a:pPr algn="l"/>
            <a:r>
              <a:rPr lang="en-US" sz="7200" dirty="0"/>
              <a:t>	</a:t>
            </a:r>
            <a:r>
              <a:rPr lang="en-US" sz="7200" b="1" dirty="0"/>
              <a:t>   </a:t>
            </a:r>
            <a:r>
              <a:rPr lang="en-US" sz="7200" b="1" dirty="0">
                <a:solidFill>
                  <a:srgbClr val="0070C0"/>
                </a:solidFill>
              </a:rPr>
              <a:t>PRINT</a:t>
            </a:r>
            <a:r>
              <a:rPr lang="en-US" sz="7200" dirty="0"/>
              <a:t>*,"Enter no. of time steps:“ </a:t>
            </a:r>
            <a:r>
              <a:rPr lang="en-US" sz="7200" b="1" dirty="0">
                <a:solidFill>
                  <a:srgbClr val="0070C0"/>
                </a:solidFill>
              </a:rPr>
              <a:t>READ</a:t>
            </a:r>
            <a:r>
              <a:rPr lang="en-US" sz="7200" dirty="0"/>
              <a:t>*,K</a:t>
            </a:r>
          </a:p>
          <a:p>
            <a:pPr algn="l"/>
            <a:r>
              <a:rPr lang="en-US" sz="7200" dirty="0"/>
              <a:t>                             </a:t>
            </a:r>
            <a:r>
              <a:rPr lang="en-US" sz="7200" b="1" dirty="0">
                <a:solidFill>
                  <a:schemeClr val="accent6">
                    <a:lumMod val="75000"/>
                  </a:schemeClr>
                </a:solidFill>
              </a:rPr>
              <a:t>! Initial condition</a:t>
            </a:r>
          </a:p>
          <a:p>
            <a:pPr algn="l"/>
            <a:r>
              <a:rPr lang="en-US" sz="7200" dirty="0"/>
              <a:t>	    S = 999.0</a:t>
            </a:r>
          </a:p>
          <a:p>
            <a:pPr algn="l"/>
            <a:r>
              <a:rPr lang="en-US" sz="7200" dirty="0"/>
              <a:t>	    W = 1.0		  </a:t>
            </a:r>
          </a:p>
          <a:p>
            <a:pPr algn="l"/>
            <a:r>
              <a:rPr lang="en-US" sz="7200" dirty="0"/>
              <a:t>	    R = 0.0</a:t>
            </a:r>
          </a:p>
          <a:p>
            <a:pPr algn="l"/>
            <a:r>
              <a:rPr lang="en-US" sz="7200" dirty="0">
                <a:solidFill>
                  <a:schemeClr val="accent6">
                    <a:lumMod val="75000"/>
                  </a:schemeClr>
                </a:solidFill>
              </a:rPr>
              <a:t>                       </a:t>
            </a:r>
            <a:r>
              <a:rPr lang="en-US" sz="7200" b="1" dirty="0">
                <a:solidFill>
                  <a:schemeClr val="accent6">
                    <a:lumMod val="75000"/>
                  </a:schemeClr>
                </a:solidFill>
              </a:rPr>
              <a:t>!Print Initial Condition(s)</a:t>
            </a:r>
          </a:p>
          <a:p>
            <a:pPr algn="l"/>
            <a:r>
              <a:rPr lang="en-US" sz="7200" dirty="0"/>
              <a:t>	 </a:t>
            </a:r>
            <a:r>
              <a:rPr lang="en-US" sz="7200" b="1" dirty="0">
                <a:solidFill>
                  <a:srgbClr val="0070C0"/>
                </a:solidFill>
              </a:rPr>
              <a:t>PRINT</a:t>
            </a:r>
            <a:r>
              <a:rPr lang="en-US" sz="7200" dirty="0"/>
              <a:t>*, "Time", "Susceptible", "Infected", "Recovered"</a:t>
            </a:r>
          </a:p>
          <a:p>
            <a:pPr algn="l"/>
            <a:r>
              <a:rPr lang="en-US" sz="7200" dirty="0"/>
              <a:t>	 </a:t>
            </a:r>
            <a:r>
              <a:rPr lang="en-US" sz="7200" b="1" dirty="0">
                <a:solidFill>
                  <a:srgbClr val="0070C0"/>
                </a:solidFill>
              </a:rPr>
              <a:t>PRINT</a:t>
            </a:r>
            <a:r>
              <a:rPr lang="en-US" sz="7200" dirty="0"/>
              <a:t>*, 0.0, S, W, R</a:t>
            </a:r>
          </a:p>
          <a:p>
            <a:pPr algn="l"/>
            <a:r>
              <a:rPr lang="en-US" sz="7200" dirty="0"/>
              <a:t>	    DO J = 1, K</a:t>
            </a:r>
          </a:p>
          <a:p>
            <a:pPr algn="l"/>
            <a:r>
              <a:rPr lang="en-US" sz="7200" dirty="0">
                <a:solidFill>
                  <a:schemeClr val="accent6">
                    <a:lumMod val="75000"/>
                  </a:schemeClr>
                </a:solidFill>
              </a:rPr>
              <a:t>                                 </a:t>
            </a:r>
            <a:r>
              <a:rPr lang="en-US" sz="7200" b="1" dirty="0">
                <a:solidFill>
                  <a:schemeClr val="accent6">
                    <a:lumMod val="75000"/>
                  </a:schemeClr>
                </a:solidFill>
              </a:rPr>
              <a:t>! Calculate derivatives </a:t>
            </a:r>
          </a:p>
          <a:p>
            <a:pPr algn="l"/>
            <a:r>
              <a:rPr lang="en-US" sz="7200" dirty="0"/>
              <a:t>		  S1 = -X* S * W / N</a:t>
            </a:r>
          </a:p>
          <a:p>
            <a:pPr algn="l"/>
            <a:r>
              <a:rPr lang="en-US" sz="7200" dirty="0"/>
              <a:t>                                   P1 = X * S * W / N - Y * W</a:t>
            </a:r>
          </a:p>
          <a:p>
            <a:pPr algn="l"/>
            <a:r>
              <a:rPr lang="en-US" sz="7200" dirty="0"/>
              <a:t>		  R1 = Y * W</a:t>
            </a:r>
          </a:p>
          <a:p>
            <a:pPr algn="l"/>
            <a:endParaRPr lang="en-US" sz="1600" dirty="0"/>
          </a:p>
          <a:p>
            <a:pPr algn="l"/>
            <a:r>
              <a:rPr lang="en-IN" dirty="0"/>
              <a:t>    </a:t>
            </a:r>
          </a:p>
        </p:txBody>
      </p:sp>
      <p:sp>
        <p:nvSpPr>
          <p:cNvPr id="4" name="Slide Number Placeholder 3">
            <a:extLst>
              <a:ext uri="{FF2B5EF4-FFF2-40B4-BE49-F238E27FC236}">
                <a16:creationId xmlns:a16="http://schemas.microsoft.com/office/drawing/2014/main" id="{40EA0B63-F1F4-F078-71E0-C858BA858FA7}"/>
              </a:ext>
            </a:extLst>
          </p:cNvPr>
          <p:cNvSpPr>
            <a:spLocks noGrp="1"/>
          </p:cNvSpPr>
          <p:nvPr>
            <p:ph type="sldNum" sz="quarter" idx="12"/>
          </p:nvPr>
        </p:nvSpPr>
        <p:spPr/>
        <p:txBody>
          <a:bodyPr/>
          <a:lstStyle/>
          <a:p>
            <a:fld id="{349524C6-8FCF-457E-80DD-62DB6C53075E}" type="slidenum">
              <a:rPr lang="en-IN" smtClean="0"/>
              <a:t>16</a:t>
            </a:fld>
            <a:endParaRPr lang="en-IN"/>
          </a:p>
        </p:txBody>
      </p:sp>
    </p:spTree>
    <p:extLst>
      <p:ext uri="{BB962C8B-B14F-4D97-AF65-F5344CB8AC3E}">
        <p14:creationId xmlns:p14="http://schemas.microsoft.com/office/powerpoint/2010/main" val="4236898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A71A-9EAD-7FD2-888D-7BD50821FCDE}"/>
              </a:ext>
            </a:extLst>
          </p:cNvPr>
          <p:cNvSpPr>
            <a:spLocks noGrp="1"/>
          </p:cNvSpPr>
          <p:nvPr>
            <p:ph type="ctrTitle"/>
          </p:nvPr>
        </p:nvSpPr>
        <p:spPr>
          <a:xfrm>
            <a:off x="1148614" y="115888"/>
            <a:ext cx="9144000" cy="827388"/>
          </a:xfrm>
        </p:spPr>
        <p:txBody>
          <a:bodyPr>
            <a:normAutofit/>
          </a:bodyPr>
          <a:lstStyle/>
          <a:p>
            <a:r>
              <a:rPr lang="en-IN" sz="4800" dirty="0">
                <a:latin typeface="Algerian" panose="04020705040A02060702" pitchFamily="82" charset="0"/>
              </a:rPr>
              <a:t>Code Continued….</a:t>
            </a:r>
          </a:p>
        </p:txBody>
      </p:sp>
      <p:sp>
        <p:nvSpPr>
          <p:cNvPr id="3" name="Subtitle 2">
            <a:extLst>
              <a:ext uri="{FF2B5EF4-FFF2-40B4-BE49-F238E27FC236}">
                <a16:creationId xmlns:a16="http://schemas.microsoft.com/office/drawing/2014/main" id="{92AB15F6-B0DF-1F34-B631-058E4D00E933}"/>
              </a:ext>
            </a:extLst>
          </p:cNvPr>
          <p:cNvSpPr>
            <a:spLocks noGrp="1"/>
          </p:cNvSpPr>
          <p:nvPr>
            <p:ph type="subTitle" idx="1"/>
          </p:nvPr>
        </p:nvSpPr>
        <p:spPr>
          <a:xfrm>
            <a:off x="269507" y="943276"/>
            <a:ext cx="11723571" cy="5688530"/>
          </a:xfrm>
        </p:spPr>
        <p:txBody>
          <a:bodyPr>
            <a:normAutofit fontScale="85000" lnSpcReduction="20000"/>
          </a:bodyPr>
          <a:lstStyle/>
          <a:p>
            <a:pPr algn="l"/>
            <a:r>
              <a:rPr lang="en-IN" b="1" dirty="0">
                <a:solidFill>
                  <a:schemeClr val="accent6">
                    <a:lumMod val="75000"/>
                  </a:schemeClr>
                </a:solidFill>
              </a:rPr>
              <a:t>!Second Iteration</a:t>
            </a:r>
          </a:p>
          <a:p>
            <a:pPr algn="l"/>
            <a:r>
              <a:rPr lang="pl-PL" dirty="0"/>
              <a:t>S2 = -X * (S + 0.5 * S1 * T) * (W + 0.5 * P1 * T) / N</a:t>
            </a:r>
          </a:p>
          <a:p>
            <a:pPr algn="l"/>
            <a:r>
              <a:rPr lang="pl-PL" dirty="0"/>
              <a:t>P2 = X * (S + 0.5 * S1 * T) * (W + 0.5 * P1 * T) /N - Y * (W + 0.5 * P1 * T)</a:t>
            </a:r>
          </a:p>
          <a:p>
            <a:pPr algn="l"/>
            <a:r>
              <a:rPr lang="pl-PL" dirty="0"/>
              <a:t>R2 = Y * (W + 0.5 * P1 * T)</a:t>
            </a:r>
            <a:endParaRPr lang="en-IN" dirty="0"/>
          </a:p>
          <a:p>
            <a:pPr algn="l"/>
            <a:r>
              <a:rPr lang="en-IN" b="1" dirty="0">
                <a:solidFill>
                  <a:schemeClr val="accent6">
                    <a:lumMod val="75000"/>
                  </a:schemeClr>
                </a:solidFill>
              </a:rPr>
              <a:t>!Third Iteration</a:t>
            </a:r>
          </a:p>
          <a:p>
            <a:pPr algn="l"/>
            <a:r>
              <a:rPr lang="pl-PL" dirty="0"/>
              <a:t>S3 = -X * (S + 0.5 * S2 * T) * (W + 0.5 * P2 * T) / N</a:t>
            </a:r>
          </a:p>
          <a:p>
            <a:pPr algn="l"/>
            <a:r>
              <a:rPr lang="pl-PL" dirty="0"/>
              <a:t>P3 = X * (S + 0.5 * S2 *T) * (W + 0.5 * P2 * T)/ N - Y * (W + 0.5 * P2 * T)</a:t>
            </a:r>
          </a:p>
          <a:p>
            <a:pPr algn="l"/>
            <a:r>
              <a:rPr lang="pl-PL" dirty="0"/>
              <a:t>R3 = Y * (W+ 0.5 * P2 * T)</a:t>
            </a:r>
            <a:endParaRPr lang="en-IN" dirty="0"/>
          </a:p>
          <a:p>
            <a:pPr algn="l"/>
            <a:r>
              <a:rPr lang="en-IN" b="1" dirty="0">
                <a:solidFill>
                  <a:schemeClr val="accent6">
                    <a:lumMod val="75000"/>
                  </a:schemeClr>
                </a:solidFill>
              </a:rPr>
              <a:t>!Final Iteration</a:t>
            </a:r>
            <a:endParaRPr lang="pl-PL" b="1" dirty="0">
              <a:solidFill>
                <a:schemeClr val="accent6">
                  <a:lumMod val="75000"/>
                </a:schemeClr>
              </a:solidFill>
            </a:endParaRPr>
          </a:p>
          <a:p>
            <a:pPr algn="l"/>
            <a:r>
              <a:rPr lang="pl-PL" dirty="0"/>
              <a:t>S4 = -X * (S + S3 * T) * (W + P3 * T) /</a:t>
            </a:r>
            <a:r>
              <a:rPr lang="en-IN" dirty="0"/>
              <a:t>N</a:t>
            </a:r>
          </a:p>
          <a:p>
            <a:pPr algn="l"/>
            <a:r>
              <a:rPr lang="en-IN" dirty="0"/>
              <a:t>P</a:t>
            </a:r>
            <a:r>
              <a:rPr lang="pl-PL" dirty="0"/>
              <a:t>4 =X * (S + S3 * T) * (W + P3 * T) /  N - Y * (W + P3 * T)</a:t>
            </a:r>
            <a:endParaRPr lang="en-IN" dirty="0"/>
          </a:p>
          <a:p>
            <a:pPr algn="l"/>
            <a:r>
              <a:rPr lang="pl-PL" dirty="0"/>
              <a:t> R4 = Y * (W + P3 * T)</a:t>
            </a:r>
          </a:p>
          <a:p>
            <a:r>
              <a:rPr lang="en-IN" b="1" dirty="0">
                <a:solidFill>
                  <a:schemeClr val="accent6">
                    <a:lumMod val="75000"/>
                  </a:schemeClr>
                </a:solidFill>
              </a:rPr>
              <a:t>!Applying Runge </a:t>
            </a:r>
            <a:r>
              <a:rPr lang="en-IN" b="1" dirty="0" err="1">
                <a:solidFill>
                  <a:schemeClr val="accent6">
                    <a:lumMod val="75000"/>
                  </a:schemeClr>
                </a:solidFill>
              </a:rPr>
              <a:t>Kutta</a:t>
            </a:r>
            <a:r>
              <a:rPr lang="en-IN" b="1" dirty="0">
                <a:solidFill>
                  <a:schemeClr val="accent6">
                    <a:lumMod val="75000"/>
                  </a:schemeClr>
                </a:solidFill>
              </a:rPr>
              <a:t> Method</a:t>
            </a:r>
          </a:p>
          <a:p>
            <a:r>
              <a:rPr lang="en-IN" dirty="0"/>
              <a:t>	  S = S + (S1 + 2.0 * S2 + 2.0 * S3 + S4) * T / 6.0</a:t>
            </a:r>
          </a:p>
          <a:p>
            <a:r>
              <a:rPr lang="en-IN" dirty="0"/>
              <a:t>	  W = W + (P1 + 2.0 * P2 + 2.0 * P3 + P4) * T / 6.0</a:t>
            </a:r>
          </a:p>
          <a:p>
            <a:r>
              <a:rPr lang="en-IN" dirty="0"/>
              <a:t>        R = R + (R1 + 2.0 * R2 + 2.0 * R3 + R4) * T / 6.0</a:t>
            </a:r>
          </a:p>
          <a:p>
            <a:endParaRPr lang="en-IN" dirty="0"/>
          </a:p>
        </p:txBody>
      </p:sp>
      <p:sp>
        <p:nvSpPr>
          <p:cNvPr id="4" name="Slide Number Placeholder 3">
            <a:extLst>
              <a:ext uri="{FF2B5EF4-FFF2-40B4-BE49-F238E27FC236}">
                <a16:creationId xmlns:a16="http://schemas.microsoft.com/office/drawing/2014/main" id="{14ADDD8B-4233-98A0-06E8-5A63A53A6DC2}"/>
              </a:ext>
            </a:extLst>
          </p:cNvPr>
          <p:cNvSpPr>
            <a:spLocks noGrp="1"/>
          </p:cNvSpPr>
          <p:nvPr>
            <p:ph type="sldNum" sz="quarter" idx="12"/>
          </p:nvPr>
        </p:nvSpPr>
        <p:spPr/>
        <p:txBody>
          <a:bodyPr/>
          <a:lstStyle/>
          <a:p>
            <a:fld id="{349524C6-8FCF-457E-80DD-62DB6C53075E}" type="slidenum">
              <a:rPr lang="en-IN" smtClean="0"/>
              <a:t>17</a:t>
            </a:fld>
            <a:endParaRPr lang="en-IN"/>
          </a:p>
        </p:txBody>
      </p:sp>
    </p:spTree>
    <p:extLst>
      <p:ext uri="{BB962C8B-B14F-4D97-AF65-F5344CB8AC3E}">
        <p14:creationId xmlns:p14="http://schemas.microsoft.com/office/powerpoint/2010/main" val="5305706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A560-D00F-9A3C-F54A-29C64CC8FA25}"/>
              </a:ext>
            </a:extLst>
          </p:cNvPr>
          <p:cNvSpPr>
            <a:spLocks noGrp="1"/>
          </p:cNvSpPr>
          <p:nvPr>
            <p:ph type="ctrTitle"/>
          </p:nvPr>
        </p:nvSpPr>
        <p:spPr>
          <a:xfrm>
            <a:off x="1196741" y="136525"/>
            <a:ext cx="9144000" cy="777875"/>
          </a:xfrm>
        </p:spPr>
        <p:txBody>
          <a:bodyPr>
            <a:normAutofit/>
          </a:bodyPr>
          <a:lstStyle/>
          <a:p>
            <a:r>
              <a:rPr lang="en-IN" sz="4800" dirty="0">
                <a:latin typeface="Algerian" panose="04020705040A02060702" pitchFamily="82" charset="0"/>
              </a:rPr>
              <a:t>Printing of Results</a:t>
            </a:r>
          </a:p>
        </p:txBody>
      </p:sp>
      <p:sp>
        <p:nvSpPr>
          <p:cNvPr id="3" name="Subtitle 2">
            <a:extLst>
              <a:ext uri="{FF2B5EF4-FFF2-40B4-BE49-F238E27FC236}">
                <a16:creationId xmlns:a16="http://schemas.microsoft.com/office/drawing/2014/main" id="{786B2E9B-D306-C392-DB4B-075CA816088C}"/>
              </a:ext>
            </a:extLst>
          </p:cNvPr>
          <p:cNvSpPr>
            <a:spLocks noGrp="1"/>
          </p:cNvSpPr>
          <p:nvPr>
            <p:ph type="subTitle" idx="1"/>
          </p:nvPr>
        </p:nvSpPr>
        <p:spPr>
          <a:xfrm>
            <a:off x="1110113" y="1036554"/>
            <a:ext cx="9978190" cy="5197642"/>
          </a:xfrm>
        </p:spPr>
        <p:txBody>
          <a:bodyPr/>
          <a:lstStyle/>
          <a:p>
            <a:pPr algn="l"/>
            <a:r>
              <a:rPr lang="en-US" b="1" dirty="0">
                <a:solidFill>
                  <a:schemeClr val="accent6">
                    <a:lumMod val="50000"/>
                  </a:schemeClr>
                </a:solidFill>
              </a:rPr>
              <a:t>! PRINT FINAL RESULTS</a:t>
            </a:r>
          </a:p>
          <a:p>
            <a:pPr algn="l"/>
            <a:r>
              <a:rPr lang="en-US" dirty="0"/>
              <a:t>	</a:t>
            </a:r>
            <a:r>
              <a:rPr lang="en-US" dirty="0">
                <a:solidFill>
                  <a:srgbClr val="002060"/>
                </a:solidFill>
              </a:rPr>
              <a:t> </a:t>
            </a:r>
            <a:r>
              <a:rPr lang="en-US" b="1" dirty="0">
                <a:solidFill>
                  <a:srgbClr val="002060"/>
                </a:solidFill>
              </a:rPr>
              <a:t>PRINT</a:t>
            </a:r>
            <a:r>
              <a:rPr lang="en-US" dirty="0">
                <a:solidFill>
                  <a:srgbClr val="002060"/>
                </a:solidFill>
              </a:rPr>
              <a:t> </a:t>
            </a:r>
            <a:r>
              <a:rPr lang="en-US" dirty="0"/>
              <a:t>*, J*T, S, W, R</a:t>
            </a:r>
          </a:p>
          <a:p>
            <a:pPr algn="l"/>
            <a:r>
              <a:rPr lang="en-US" dirty="0"/>
              <a:t>	</a:t>
            </a:r>
            <a:r>
              <a:rPr lang="en-US" b="1" dirty="0">
                <a:solidFill>
                  <a:srgbClr val="002060"/>
                </a:solidFill>
              </a:rPr>
              <a:t>END DO</a:t>
            </a:r>
          </a:p>
          <a:p>
            <a:pPr algn="l"/>
            <a:r>
              <a:rPr lang="en-US" dirty="0">
                <a:solidFill>
                  <a:srgbClr val="002060"/>
                </a:solidFill>
              </a:rPr>
              <a:t>    </a:t>
            </a:r>
          </a:p>
          <a:p>
            <a:pPr algn="l"/>
            <a:r>
              <a:rPr lang="en-US" dirty="0"/>
              <a:t>	</a:t>
            </a:r>
            <a:r>
              <a:rPr lang="en-US" b="1" dirty="0">
                <a:solidFill>
                  <a:srgbClr val="002060"/>
                </a:solidFill>
              </a:rPr>
              <a:t>END PROGRAM </a:t>
            </a:r>
            <a:r>
              <a:rPr lang="en-US" dirty="0" err="1"/>
              <a:t>SIR_model</a:t>
            </a:r>
            <a:endParaRPr lang="en-US" dirty="0"/>
          </a:p>
          <a:p>
            <a:pPr marL="342900" indent="-342900" algn="l">
              <a:buFont typeface="Wingdings" panose="05000000000000000000" pitchFamily="2" charset="2"/>
              <a:buChar char="Ø"/>
            </a:pPr>
            <a:r>
              <a:rPr lang="en-US" dirty="0"/>
              <a:t>Note:- Ultimately after using programming language we can make do our task very smoothly now let’s look at the output of this program which calculates the number of sub populations at each time steps in few seconds.</a:t>
            </a:r>
          </a:p>
          <a:p>
            <a:pPr marL="342900" indent="-342900" algn="l">
              <a:buFont typeface="Wingdings" panose="05000000000000000000" pitchFamily="2" charset="2"/>
              <a:buChar char="Ø"/>
            </a:pPr>
            <a:r>
              <a:rPr lang="en-US" dirty="0"/>
              <a:t>I am attaching the screenshot of my run terminal of code of my Laptop.</a:t>
            </a:r>
            <a:endParaRPr lang="en-IN" dirty="0"/>
          </a:p>
        </p:txBody>
      </p:sp>
      <p:sp>
        <p:nvSpPr>
          <p:cNvPr id="4" name="Slide Number Placeholder 3">
            <a:extLst>
              <a:ext uri="{FF2B5EF4-FFF2-40B4-BE49-F238E27FC236}">
                <a16:creationId xmlns:a16="http://schemas.microsoft.com/office/drawing/2014/main" id="{D2C08C14-32B0-58A2-3EF1-E7BC186134FE}"/>
              </a:ext>
            </a:extLst>
          </p:cNvPr>
          <p:cNvSpPr>
            <a:spLocks noGrp="1"/>
          </p:cNvSpPr>
          <p:nvPr>
            <p:ph type="sldNum" sz="quarter" idx="12"/>
          </p:nvPr>
        </p:nvSpPr>
        <p:spPr/>
        <p:txBody>
          <a:bodyPr/>
          <a:lstStyle/>
          <a:p>
            <a:fld id="{349524C6-8FCF-457E-80DD-62DB6C53075E}" type="slidenum">
              <a:rPr lang="en-IN" smtClean="0"/>
              <a:t>18</a:t>
            </a:fld>
            <a:endParaRPr lang="en-IN"/>
          </a:p>
        </p:txBody>
      </p:sp>
    </p:spTree>
    <p:extLst>
      <p:ext uri="{BB962C8B-B14F-4D97-AF65-F5344CB8AC3E}">
        <p14:creationId xmlns:p14="http://schemas.microsoft.com/office/powerpoint/2010/main" val="41485885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A82E-4D60-7C15-2AB2-5E32D1DE0DF4}"/>
              </a:ext>
            </a:extLst>
          </p:cNvPr>
          <p:cNvSpPr>
            <a:spLocks noGrp="1"/>
          </p:cNvSpPr>
          <p:nvPr>
            <p:ph type="title"/>
          </p:nvPr>
        </p:nvSpPr>
        <p:spPr>
          <a:xfrm>
            <a:off x="684196" y="136525"/>
            <a:ext cx="10515600" cy="594995"/>
          </a:xfrm>
        </p:spPr>
        <p:txBody>
          <a:bodyPr>
            <a:normAutofit fontScale="90000"/>
          </a:bodyPr>
          <a:lstStyle/>
          <a:p>
            <a:pPr algn="ctr"/>
            <a:r>
              <a:rPr lang="en-IN" sz="4800" b="1" dirty="0">
                <a:latin typeface="Algerian" panose="04020705040A02060702" pitchFamily="82" charset="0"/>
              </a:rPr>
              <a:t>Output of the Code</a:t>
            </a:r>
          </a:p>
        </p:txBody>
      </p:sp>
      <p:sp>
        <p:nvSpPr>
          <p:cNvPr id="3" name="Slide Number Placeholder 2">
            <a:extLst>
              <a:ext uri="{FF2B5EF4-FFF2-40B4-BE49-F238E27FC236}">
                <a16:creationId xmlns:a16="http://schemas.microsoft.com/office/drawing/2014/main" id="{37629BA7-B29F-E763-6952-E220F298D4B8}"/>
              </a:ext>
            </a:extLst>
          </p:cNvPr>
          <p:cNvSpPr>
            <a:spLocks noGrp="1"/>
          </p:cNvSpPr>
          <p:nvPr>
            <p:ph type="sldNum" sz="quarter" idx="12"/>
          </p:nvPr>
        </p:nvSpPr>
        <p:spPr/>
        <p:txBody>
          <a:bodyPr/>
          <a:lstStyle/>
          <a:p>
            <a:fld id="{349524C6-8FCF-457E-80DD-62DB6C53075E}" type="slidenum">
              <a:rPr lang="en-IN" smtClean="0"/>
              <a:t>19</a:t>
            </a:fld>
            <a:endParaRPr lang="en-IN"/>
          </a:p>
        </p:txBody>
      </p:sp>
      <p:pic>
        <p:nvPicPr>
          <p:cNvPr id="5" name="Picture 4">
            <a:extLst>
              <a:ext uri="{FF2B5EF4-FFF2-40B4-BE49-F238E27FC236}">
                <a16:creationId xmlns:a16="http://schemas.microsoft.com/office/drawing/2014/main" id="{DB61375C-443E-B762-10A0-5C18CD611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327" y="972152"/>
            <a:ext cx="6092793" cy="4825143"/>
          </a:xfrm>
          <a:prstGeom prst="rect">
            <a:avLst/>
          </a:prstGeom>
        </p:spPr>
      </p:pic>
      <p:sp>
        <p:nvSpPr>
          <p:cNvPr id="6" name="TextBox 5">
            <a:extLst>
              <a:ext uri="{FF2B5EF4-FFF2-40B4-BE49-F238E27FC236}">
                <a16:creationId xmlns:a16="http://schemas.microsoft.com/office/drawing/2014/main" id="{CC07ADC0-2FFF-8EF1-E1F5-89C28A936C76}"/>
              </a:ext>
            </a:extLst>
          </p:cNvPr>
          <p:cNvSpPr txBox="1"/>
          <p:nvPr/>
        </p:nvSpPr>
        <p:spPr>
          <a:xfrm>
            <a:off x="2121408" y="5943600"/>
            <a:ext cx="8147304" cy="830997"/>
          </a:xfrm>
          <a:prstGeom prst="rect">
            <a:avLst/>
          </a:prstGeom>
          <a:noFill/>
        </p:spPr>
        <p:txBody>
          <a:bodyPr wrap="square" rtlCol="0">
            <a:spAutoFit/>
          </a:bodyPr>
          <a:lstStyle/>
          <a:p>
            <a:r>
              <a:rPr lang="en-IN" sz="2400" b="1" dirty="0"/>
              <a:t>Note:- This is a glimpse of the code the code will run for defined number of time steps</a:t>
            </a:r>
          </a:p>
        </p:txBody>
      </p:sp>
    </p:spTree>
    <p:extLst>
      <p:ext uri="{BB962C8B-B14F-4D97-AF65-F5344CB8AC3E}">
        <p14:creationId xmlns:p14="http://schemas.microsoft.com/office/powerpoint/2010/main" val="35924933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9A7A-EC69-FD6F-F456-9C0C0E4041A4}"/>
              </a:ext>
            </a:extLst>
          </p:cNvPr>
          <p:cNvSpPr>
            <a:spLocks noGrp="1"/>
          </p:cNvSpPr>
          <p:nvPr>
            <p:ph type="ctrTitle"/>
          </p:nvPr>
        </p:nvSpPr>
        <p:spPr>
          <a:xfrm>
            <a:off x="1239327" y="163902"/>
            <a:ext cx="9144000" cy="1423357"/>
          </a:xfrm>
        </p:spPr>
        <p:txBody>
          <a:bodyPr>
            <a:normAutofit/>
          </a:bodyPr>
          <a:lstStyle/>
          <a:p>
            <a:r>
              <a:rPr lang="en-US" sz="5400" b="1" dirty="0">
                <a:latin typeface="Algerian" panose="04020705040A02060702" pitchFamily="82" charset="0"/>
              </a:rPr>
              <a:t>Contents</a:t>
            </a:r>
            <a:endParaRPr lang="en-IN" sz="5400" b="1" dirty="0">
              <a:latin typeface="Algerian" panose="04020705040A02060702" pitchFamily="82" charset="0"/>
            </a:endParaRPr>
          </a:p>
        </p:txBody>
      </p:sp>
      <p:sp>
        <p:nvSpPr>
          <p:cNvPr id="3" name="Subtitle 2">
            <a:extLst>
              <a:ext uri="{FF2B5EF4-FFF2-40B4-BE49-F238E27FC236}">
                <a16:creationId xmlns:a16="http://schemas.microsoft.com/office/drawing/2014/main" id="{9E91611D-55CE-2208-1FD4-9CCD6D33DDA1}"/>
              </a:ext>
            </a:extLst>
          </p:cNvPr>
          <p:cNvSpPr>
            <a:spLocks noGrp="1"/>
          </p:cNvSpPr>
          <p:nvPr>
            <p:ph type="subTitle" idx="1"/>
          </p:nvPr>
        </p:nvSpPr>
        <p:spPr>
          <a:xfrm>
            <a:off x="681486" y="1854680"/>
            <a:ext cx="11205713" cy="3700732"/>
          </a:xfrm>
        </p:spPr>
        <p:txBody>
          <a:bodyPr>
            <a:normAutofit/>
          </a:bodyPr>
          <a:lstStyle/>
          <a:p>
            <a:pPr marL="342900" indent="-342900">
              <a:buFont typeface="Wingdings" panose="05000000000000000000" pitchFamily="2" charset="2"/>
              <a:buChar char="q"/>
            </a:pPr>
            <a:r>
              <a:rPr lang="en-US" sz="3600" dirty="0"/>
              <a:t>What is epidemic and pandemic?</a:t>
            </a:r>
          </a:p>
          <a:p>
            <a:pPr marL="342900" indent="-342900">
              <a:buFont typeface="Wingdings" panose="05000000000000000000" pitchFamily="2" charset="2"/>
              <a:buChar char="q"/>
            </a:pPr>
            <a:r>
              <a:rPr lang="en-US" sz="3600" dirty="0"/>
              <a:t>Epidemiology definition</a:t>
            </a:r>
          </a:p>
          <a:p>
            <a:pPr marL="342900" indent="-342900">
              <a:buFont typeface="Wingdings" panose="05000000000000000000" pitchFamily="2" charset="2"/>
              <a:buChar char="q"/>
            </a:pPr>
            <a:r>
              <a:rPr lang="en-US" sz="3600" dirty="0"/>
              <a:t>Epidemiological model and it’s type(Main focus on SIR Model)</a:t>
            </a:r>
          </a:p>
          <a:p>
            <a:pPr marL="342900" indent="-342900">
              <a:buFont typeface="Wingdings" panose="05000000000000000000" pitchFamily="2" charset="2"/>
              <a:buChar char="q"/>
            </a:pPr>
            <a:r>
              <a:rPr lang="en-US" sz="3600" dirty="0"/>
              <a:t> Animations and Graphs</a:t>
            </a:r>
          </a:p>
          <a:p>
            <a:pPr marL="342900" indent="-342900">
              <a:buFont typeface="Wingdings" panose="05000000000000000000" pitchFamily="2" charset="2"/>
              <a:buChar char="q"/>
            </a:pPr>
            <a:r>
              <a:rPr lang="en-US" sz="3600" dirty="0"/>
              <a:t>Use of </a:t>
            </a:r>
            <a:r>
              <a:rPr lang="en-US" sz="3600" u="sng" dirty="0">
                <a:solidFill>
                  <a:srgbClr val="C00000"/>
                </a:solidFill>
              </a:rPr>
              <a:t>Differential Equations </a:t>
            </a:r>
            <a:r>
              <a:rPr lang="en-US" sz="3600" dirty="0"/>
              <a:t>in epidemiological model</a:t>
            </a:r>
          </a:p>
          <a:p>
            <a:pPr marL="342900" indent="-342900">
              <a:buFont typeface="Wingdings" panose="05000000000000000000" pitchFamily="2" charset="2"/>
              <a:buChar char="q"/>
            </a:pPr>
            <a:endParaRPr lang="en-IN" dirty="0"/>
          </a:p>
        </p:txBody>
      </p:sp>
      <p:sp>
        <p:nvSpPr>
          <p:cNvPr id="4" name="Slide Number Placeholder 3">
            <a:extLst>
              <a:ext uri="{FF2B5EF4-FFF2-40B4-BE49-F238E27FC236}">
                <a16:creationId xmlns:a16="http://schemas.microsoft.com/office/drawing/2014/main" id="{17F2162A-6332-6A4A-79D5-37481C95888C}"/>
              </a:ext>
            </a:extLst>
          </p:cNvPr>
          <p:cNvSpPr>
            <a:spLocks noGrp="1"/>
          </p:cNvSpPr>
          <p:nvPr>
            <p:ph type="sldNum" sz="quarter" idx="12"/>
          </p:nvPr>
        </p:nvSpPr>
        <p:spPr/>
        <p:txBody>
          <a:bodyPr/>
          <a:lstStyle/>
          <a:p>
            <a:fld id="{349524C6-8FCF-457E-80DD-62DB6C53075E}" type="slidenum">
              <a:rPr lang="en-IN" smtClean="0"/>
              <a:t>2</a:t>
            </a:fld>
            <a:endParaRPr lang="en-IN"/>
          </a:p>
        </p:txBody>
      </p:sp>
    </p:spTree>
    <p:extLst>
      <p:ext uri="{BB962C8B-B14F-4D97-AF65-F5344CB8AC3E}">
        <p14:creationId xmlns:p14="http://schemas.microsoft.com/office/powerpoint/2010/main" val="12582013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A63C-E514-7A9C-9872-A6017FADC8A7}"/>
              </a:ext>
            </a:extLst>
          </p:cNvPr>
          <p:cNvSpPr>
            <a:spLocks noGrp="1"/>
          </p:cNvSpPr>
          <p:nvPr>
            <p:ph type="title"/>
          </p:nvPr>
        </p:nvSpPr>
        <p:spPr>
          <a:xfrm>
            <a:off x="755904" y="136525"/>
            <a:ext cx="10515600" cy="567563"/>
          </a:xfrm>
        </p:spPr>
        <p:txBody>
          <a:bodyPr>
            <a:normAutofit fontScale="90000"/>
          </a:bodyPr>
          <a:lstStyle/>
          <a:p>
            <a:r>
              <a:rPr lang="en-IN" sz="3600" dirty="0">
                <a:latin typeface="Algerian" panose="04020705040A02060702" pitchFamily="82" charset="0"/>
              </a:rPr>
              <a:t>Curve Fitting and analysis using Data of NLM</a:t>
            </a:r>
            <a:endParaRPr lang="en-IN" sz="3600" dirty="0"/>
          </a:p>
        </p:txBody>
      </p:sp>
      <p:sp>
        <p:nvSpPr>
          <p:cNvPr id="3" name="Slide Number Placeholder 2">
            <a:extLst>
              <a:ext uri="{FF2B5EF4-FFF2-40B4-BE49-F238E27FC236}">
                <a16:creationId xmlns:a16="http://schemas.microsoft.com/office/drawing/2014/main" id="{C1F204E6-B8A9-0538-70D2-42C42962347D}"/>
              </a:ext>
            </a:extLst>
          </p:cNvPr>
          <p:cNvSpPr>
            <a:spLocks noGrp="1"/>
          </p:cNvSpPr>
          <p:nvPr>
            <p:ph type="sldNum" sz="quarter" idx="12"/>
          </p:nvPr>
        </p:nvSpPr>
        <p:spPr/>
        <p:txBody>
          <a:bodyPr/>
          <a:lstStyle/>
          <a:p>
            <a:fld id="{349524C6-8FCF-457E-80DD-62DB6C53075E}" type="slidenum">
              <a:rPr lang="en-IN" smtClean="0"/>
              <a:t>20</a:t>
            </a:fld>
            <a:endParaRPr lang="en-IN"/>
          </a:p>
        </p:txBody>
      </p:sp>
      <p:pic>
        <p:nvPicPr>
          <p:cNvPr id="6" name="Picture 5">
            <a:extLst>
              <a:ext uri="{FF2B5EF4-FFF2-40B4-BE49-F238E27FC236}">
                <a16:creationId xmlns:a16="http://schemas.microsoft.com/office/drawing/2014/main" id="{338600EC-F144-BFDC-342B-4E37391E5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96" y="571500"/>
            <a:ext cx="9308592" cy="5070348"/>
          </a:xfrm>
          <a:prstGeom prst="rect">
            <a:avLst/>
          </a:prstGeom>
        </p:spPr>
      </p:pic>
      <p:pic>
        <p:nvPicPr>
          <p:cNvPr id="8" name="Picture 7">
            <a:extLst>
              <a:ext uri="{FF2B5EF4-FFF2-40B4-BE49-F238E27FC236}">
                <a16:creationId xmlns:a16="http://schemas.microsoft.com/office/drawing/2014/main" id="{08256BBA-BF28-FD3C-60AD-0D7F570B7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676" y="5742433"/>
            <a:ext cx="5690812" cy="886968"/>
          </a:xfrm>
          <a:prstGeom prst="rect">
            <a:avLst/>
          </a:prstGeom>
        </p:spPr>
      </p:pic>
      <p:sp>
        <p:nvSpPr>
          <p:cNvPr id="9" name="TextBox 8">
            <a:extLst>
              <a:ext uri="{FF2B5EF4-FFF2-40B4-BE49-F238E27FC236}">
                <a16:creationId xmlns:a16="http://schemas.microsoft.com/office/drawing/2014/main" id="{8E7D6946-A60A-15C1-7EFB-F96AC3FB55E9}"/>
              </a:ext>
            </a:extLst>
          </p:cNvPr>
          <p:cNvSpPr txBox="1"/>
          <p:nvPr/>
        </p:nvSpPr>
        <p:spPr>
          <a:xfrm>
            <a:off x="530352" y="5742433"/>
            <a:ext cx="3051049" cy="923330"/>
          </a:xfrm>
          <a:prstGeom prst="rect">
            <a:avLst/>
          </a:prstGeom>
          <a:noFill/>
        </p:spPr>
        <p:txBody>
          <a:bodyPr wrap="square" rtlCol="0">
            <a:spAutoFit/>
          </a:bodyPr>
          <a:lstStyle/>
          <a:p>
            <a:r>
              <a:rPr lang="en-IN" b="1" u="sng" dirty="0"/>
              <a:t>Graph </a:t>
            </a:r>
            <a:r>
              <a:rPr lang="en-IN" b="1" u="sng" dirty="0" err="1"/>
              <a:t>Source</a:t>
            </a:r>
            <a:r>
              <a:rPr lang="en-IN" dirty="0" err="1"/>
              <a:t>:From</a:t>
            </a:r>
            <a:r>
              <a:rPr lang="en-IN" dirty="0"/>
              <a:t> official website of National Library of Medicine</a:t>
            </a:r>
          </a:p>
        </p:txBody>
      </p:sp>
    </p:spTree>
    <p:extLst>
      <p:ext uri="{BB962C8B-B14F-4D97-AF65-F5344CB8AC3E}">
        <p14:creationId xmlns:p14="http://schemas.microsoft.com/office/powerpoint/2010/main" val="28253564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F9B4-EA41-2D25-1147-1AF18FA8BD8A}"/>
              </a:ext>
            </a:extLst>
          </p:cNvPr>
          <p:cNvSpPr>
            <a:spLocks noGrp="1"/>
          </p:cNvSpPr>
          <p:nvPr>
            <p:ph type="ctrTitle"/>
          </p:nvPr>
        </p:nvSpPr>
        <p:spPr>
          <a:xfrm>
            <a:off x="919993" y="82128"/>
            <a:ext cx="10497424" cy="614158"/>
          </a:xfrm>
        </p:spPr>
        <p:txBody>
          <a:bodyPr>
            <a:noAutofit/>
          </a:bodyPr>
          <a:lstStyle/>
          <a:p>
            <a:r>
              <a:rPr lang="en-IN" sz="4400" b="1" i="1" u="sng" dirty="0">
                <a:solidFill>
                  <a:schemeClr val="accent1">
                    <a:lumMod val="50000"/>
                  </a:schemeClr>
                </a:solidFill>
                <a:latin typeface="Algerian" panose="04020705040A02060702" pitchFamily="82" charset="0"/>
              </a:rPr>
              <a:t>REPRODUCTION NUMBER</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2CA4ED2-D481-3141-87F8-D61FA3EF40BF}"/>
                  </a:ext>
                </a:extLst>
              </p:cNvPr>
              <p:cNvSpPr>
                <a:spLocks noGrp="1"/>
              </p:cNvSpPr>
              <p:nvPr>
                <p:ph type="subTitle" idx="1"/>
              </p:nvPr>
            </p:nvSpPr>
            <p:spPr>
              <a:xfrm>
                <a:off x="919993" y="780176"/>
                <a:ext cx="10497424" cy="5241062"/>
              </a:xfrm>
            </p:spPr>
            <p:txBody>
              <a:bodyPr>
                <a:normAutofit fontScale="92500"/>
              </a:bodyPr>
              <a:lstStyle/>
              <a:p>
                <a:r>
                  <a:rPr lang="en-IN" dirty="0"/>
                  <a:t>Before going to discuss the solution let’s firstly discuss </a:t>
                </a:r>
                <a:r>
                  <a:rPr lang="en-IN" b="1" dirty="0"/>
                  <a:t>What is Reproduction number?</a:t>
                </a:r>
              </a:p>
              <a:p>
                <a:pPr algn="l"/>
                <a:r>
                  <a:rPr lang="en-IN" dirty="0"/>
                  <a:t>The ratio of transmission rate and recovery rate is called as </a:t>
                </a:r>
                <a:r>
                  <a:rPr lang="en-IN" b="1" u="sng" dirty="0"/>
                  <a:t>reproduction number.</a:t>
                </a:r>
              </a:p>
              <a:p>
                <a:pPr algn="l"/>
                <a:r>
                  <a:rPr lang="en-IN" b="1" dirty="0"/>
                  <a:t> </a:t>
                </a:r>
                <a14:m>
                  <m:oMath xmlns:m="http://schemas.openxmlformats.org/officeDocument/2006/math">
                    <m:sSub>
                      <m:sSubPr>
                        <m:ctrlPr>
                          <a:rPr lang="pt-BR" sz="2400" b="1" i="1" smtClean="0">
                            <a:latin typeface="Cambria Math" panose="02040503050406030204" pitchFamily="18" charset="0"/>
                          </a:rPr>
                        </m:ctrlPr>
                      </m:sSubPr>
                      <m:e>
                        <m:r>
                          <a:rPr lang="en-IN" sz="2400" b="1" i="1" smtClean="0">
                            <a:latin typeface="Cambria Math" panose="02040503050406030204" pitchFamily="18" charset="0"/>
                          </a:rPr>
                          <m:t>𝒅𝒆𝒏𝒐𝒕𝒆𝒅</m:t>
                        </m:r>
                        <m:r>
                          <a:rPr lang="en-IN" sz="2400" b="1" i="1" smtClean="0">
                            <a:latin typeface="Cambria Math" panose="02040503050406030204" pitchFamily="18" charset="0"/>
                          </a:rPr>
                          <m:t> </m:t>
                        </m:r>
                        <m:r>
                          <a:rPr lang="en-IN" sz="2400" b="1" i="1" smtClean="0">
                            <a:latin typeface="Cambria Math" panose="02040503050406030204" pitchFamily="18" charset="0"/>
                          </a:rPr>
                          <m:t>𝒃𝒚</m:t>
                        </m:r>
                        <m:r>
                          <a:rPr lang="en-IN" sz="2400" b="1" i="1" smtClean="0">
                            <a:latin typeface="Cambria Math" panose="02040503050406030204" pitchFamily="18" charset="0"/>
                          </a:rPr>
                          <m:t> </m:t>
                        </m:r>
                        <m:r>
                          <a:rPr lang="en-IN" sz="2400" b="1" i="1" smtClean="0">
                            <a:latin typeface="Cambria Math" panose="02040503050406030204" pitchFamily="18" charset="0"/>
                          </a:rPr>
                          <m:t>𝑹</m:t>
                        </m:r>
                      </m:e>
                      <m:sub>
                        <m:r>
                          <a:rPr lang="pt-BR" sz="2400" b="1" i="1" smtClean="0">
                            <a:latin typeface="Cambria Math" panose="02040503050406030204" pitchFamily="18" charset="0"/>
                          </a:rPr>
                          <m:t>𝟎</m:t>
                        </m:r>
                      </m:sub>
                    </m:sSub>
                  </m:oMath>
                </a14:m>
                <a:r>
                  <a:rPr lang="en-IN" b="1" dirty="0"/>
                  <a:t>= </a:t>
                </a:r>
                <a14:m>
                  <m:oMath xmlns:m="http://schemas.openxmlformats.org/officeDocument/2006/math">
                    <m:f>
                      <m:fPr>
                        <m:ctrlPr>
                          <a:rPr lang="en-IN" b="1" i="1" smtClean="0">
                            <a:solidFill>
                              <a:schemeClr val="bg2">
                                <a:lumMod val="10000"/>
                              </a:schemeClr>
                            </a:solidFill>
                            <a:latin typeface="Cambria Math" panose="02040503050406030204" pitchFamily="18" charset="0"/>
                          </a:rPr>
                        </m:ctrlPr>
                      </m:fPr>
                      <m:num>
                        <m:r>
                          <m:rPr>
                            <m:nor/>
                          </m:rPr>
                          <a:rPr lang="el-GR" b="1" dirty="0">
                            <a:solidFill>
                              <a:schemeClr val="bg2">
                                <a:lumMod val="10000"/>
                              </a:schemeClr>
                            </a:solidFill>
                          </a:rPr>
                          <m:t>β</m:t>
                        </m:r>
                      </m:num>
                      <m:den>
                        <m:r>
                          <m:rPr>
                            <m:nor/>
                          </m:rPr>
                          <a:rPr lang="el-GR" b="1" dirty="0">
                            <a:solidFill>
                              <a:schemeClr val="bg2">
                                <a:lumMod val="10000"/>
                              </a:schemeClr>
                            </a:solidFill>
                          </a:rPr>
                          <m:t>γ</m:t>
                        </m:r>
                      </m:den>
                    </m:f>
                  </m:oMath>
                </a14:m>
                <a:r>
                  <a:rPr lang="en-IN" b="1" dirty="0"/>
                  <a:t>  and is </a:t>
                </a:r>
                <a:r>
                  <a:rPr lang="en-IN" b="1" dirty="0">
                    <a:solidFill>
                      <a:srgbClr val="C00000"/>
                    </a:solidFill>
                  </a:rPr>
                  <a:t>unitless</a:t>
                </a:r>
                <a:r>
                  <a:rPr lang="en-IN" b="1" dirty="0"/>
                  <a:t> because it is ratio of root.</a:t>
                </a:r>
              </a:p>
              <a:p>
                <a:pPr algn="l"/>
                <a:endParaRPr lang="en-IN" b="1" dirty="0"/>
              </a:p>
              <a:p>
                <a:pPr algn="l"/>
                <a14:m>
                  <m:oMath xmlns:m="http://schemas.openxmlformats.org/officeDocument/2006/math">
                    <m:sSub>
                      <m:sSubPr>
                        <m:ctrlPr>
                          <a:rPr lang="pt-BR" sz="2400" b="1" i="1" smtClean="0">
                            <a:solidFill>
                              <a:schemeClr val="tx1">
                                <a:lumMod val="95000"/>
                                <a:lumOff val="5000"/>
                              </a:schemeClr>
                            </a:solidFill>
                            <a:latin typeface="Cambria Math" panose="02040503050406030204" pitchFamily="18" charset="0"/>
                          </a:rPr>
                        </m:ctrlPr>
                      </m:sSubPr>
                      <m:e>
                        <m:r>
                          <a:rPr lang="en-IN" sz="2400" b="1" i="1" smtClean="0">
                            <a:solidFill>
                              <a:schemeClr val="tx1">
                                <a:lumMod val="95000"/>
                                <a:lumOff val="5000"/>
                              </a:schemeClr>
                            </a:solidFill>
                            <a:latin typeface="Cambria Math" panose="02040503050406030204" pitchFamily="18" charset="0"/>
                          </a:rPr>
                          <m:t>𝑷𝒉𝒚𝒔𝒊𝒄𝒂𝒍</m:t>
                        </m:r>
                        <m:r>
                          <a:rPr lang="en-IN" sz="2400" b="1" i="1" smtClean="0">
                            <a:solidFill>
                              <a:schemeClr val="tx1">
                                <a:lumMod val="95000"/>
                                <a:lumOff val="5000"/>
                              </a:schemeClr>
                            </a:solidFill>
                            <a:latin typeface="Cambria Math" panose="02040503050406030204" pitchFamily="18" charset="0"/>
                          </a:rPr>
                          <m:t> </m:t>
                        </m:r>
                        <m:r>
                          <a:rPr lang="en-IN" sz="2400" b="1" i="1" smtClean="0">
                            <a:solidFill>
                              <a:schemeClr val="tx1">
                                <a:lumMod val="95000"/>
                                <a:lumOff val="5000"/>
                              </a:schemeClr>
                            </a:solidFill>
                            <a:latin typeface="Cambria Math" panose="02040503050406030204" pitchFamily="18" charset="0"/>
                          </a:rPr>
                          <m:t>𝑴𝒆𝒂𝒏𝒊𝒏𝒈</m:t>
                        </m:r>
                        <m:r>
                          <a:rPr lang="en-IN" sz="2400" b="1" i="1" smtClean="0">
                            <a:solidFill>
                              <a:schemeClr val="tx1">
                                <a:lumMod val="95000"/>
                                <a:lumOff val="5000"/>
                              </a:schemeClr>
                            </a:solidFill>
                            <a:latin typeface="Cambria Math" panose="02040503050406030204" pitchFamily="18" charset="0"/>
                          </a:rPr>
                          <m:t> </m:t>
                        </m:r>
                        <m:r>
                          <a:rPr lang="en-IN" sz="2400" b="1" i="1" smtClean="0">
                            <a:solidFill>
                              <a:schemeClr val="tx1">
                                <a:lumMod val="95000"/>
                                <a:lumOff val="5000"/>
                              </a:schemeClr>
                            </a:solidFill>
                            <a:latin typeface="Cambria Math" panose="02040503050406030204" pitchFamily="18" charset="0"/>
                          </a:rPr>
                          <m:t>𝒐𝒇</m:t>
                        </m:r>
                        <m:r>
                          <a:rPr lang="en-IN" sz="2400" b="1" i="1" smtClean="0">
                            <a:solidFill>
                              <a:schemeClr val="tx1">
                                <a:lumMod val="95000"/>
                                <a:lumOff val="5000"/>
                              </a:schemeClr>
                            </a:solidFill>
                            <a:latin typeface="Cambria Math" panose="02040503050406030204" pitchFamily="18" charset="0"/>
                          </a:rPr>
                          <m:t> </m:t>
                        </m:r>
                        <m:r>
                          <a:rPr lang="en-IN" sz="2400" b="1" i="1" smtClean="0">
                            <a:solidFill>
                              <a:schemeClr val="tx1">
                                <a:lumMod val="95000"/>
                                <a:lumOff val="5000"/>
                              </a:schemeClr>
                            </a:solidFill>
                            <a:latin typeface="Cambria Math" panose="02040503050406030204" pitchFamily="18" charset="0"/>
                          </a:rPr>
                          <m:t>𝑹</m:t>
                        </m:r>
                      </m:e>
                      <m:sub>
                        <m:r>
                          <a:rPr lang="pt-BR" sz="2400" b="1" i="1" smtClean="0">
                            <a:solidFill>
                              <a:schemeClr val="tx1">
                                <a:lumMod val="95000"/>
                                <a:lumOff val="5000"/>
                              </a:schemeClr>
                            </a:solidFill>
                            <a:latin typeface="Cambria Math" panose="02040503050406030204" pitchFamily="18" charset="0"/>
                          </a:rPr>
                          <m:t>𝟎</m:t>
                        </m:r>
                      </m:sub>
                    </m:sSub>
                  </m:oMath>
                </a14:m>
                <a:r>
                  <a:rPr lang="en-IN" b="1" dirty="0">
                    <a:solidFill>
                      <a:schemeClr val="tx1">
                        <a:lumMod val="95000"/>
                        <a:lumOff val="5000"/>
                      </a:schemeClr>
                    </a:solidFill>
                  </a:rPr>
                  <a:t> </a:t>
                </a:r>
                <a:r>
                  <a:rPr lang="en-IN" b="1" dirty="0"/>
                  <a:t>:- </a:t>
                </a:r>
                <a:r>
                  <a:rPr lang="en-IN" dirty="0"/>
                  <a:t>It describes the total number of secondary infectious produced when one infected individual is introduced in a disease – free population.</a:t>
                </a:r>
              </a:p>
              <a:p>
                <a:pPr algn="l"/>
                <a:r>
                  <a:rPr lang="en-IN" dirty="0"/>
                  <a:t>The disease will be an </a:t>
                </a:r>
                <a:r>
                  <a:rPr lang="en-IN" b="1" dirty="0"/>
                  <a:t>epidemic </a:t>
                </a:r>
                <a:r>
                  <a:rPr lang="en-IN" dirty="0"/>
                  <a:t>if infection keeps on increasing i.e., </a:t>
                </a:r>
                <a14:m>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𝒅𝑰</m:t>
                        </m:r>
                      </m:num>
                      <m:den>
                        <m:r>
                          <a:rPr lang="en-IN" b="1" i="1" smtClean="0">
                            <a:latin typeface="Cambria Math" panose="02040503050406030204" pitchFamily="18" charset="0"/>
                          </a:rPr>
                          <m:t>𝒅𝒕</m:t>
                        </m:r>
                      </m:den>
                    </m:f>
                  </m:oMath>
                </a14:m>
                <a:r>
                  <a:rPr lang="en-IN" b="1" dirty="0"/>
                  <a:t>&gt;0  </a:t>
                </a:r>
                <a:r>
                  <a:rPr lang="en-IN" dirty="0"/>
                  <a:t>or </a:t>
                </a:r>
              </a:p>
              <a:p>
                <a:pPr algn="l"/>
                <a:r>
                  <a:rPr lang="en-IN" dirty="0"/>
                  <a:t> </a:t>
                </a:r>
                <a14:m>
                  <m:oMath xmlns:m="http://schemas.openxmlformats.org/officeDocument/2006/math">
                    <m:r>
                      <m:rPr>
                        <m:nor/>
                      </m:rPr>
                      <a:rPr lang="el-GR" b="1" dirty="0"/>
                      <m:t>β</m:t>
                    </m:r>
                    <m:r>
                      <m:rPr>
                        <m:nor/>
                      </m:rPr>
                      <a:rPr lang="en-IN" sz="2400" b="1" dirty="0" smtClean="0">
                        <a:effectLst/>
                      </a:rPr>
                      <m:t>S</m:t>
                    </m:r>
                    <m:f>
                      <m:fPr>
                        <m:ctrlPr>
                          <a:rPr lang="en-IN" sz="2400" b="1" i="1" smtClean="0">
                            <a:effectLst/>
                            <a:latin typeface="Cambria Math" panose="02040503050406030204" pitchFamily="18" charset="0"/>
                          </a:rPr>
                        </m:ctrlPr>
                      </m:fPr>
                      <m:num>
                        <m:r>
                          <a:rPr lang="en-IN" sz="2400" b="1" i="1" smtClean="0">
                            <a:effectLst/>
                            <a:latin typeface="Cambria Math" panose="02040503050406030204" pitchFamily="18" charset="0"/>
                          </a:rPr>
                          <m:t>𝑰</m:t>
                        </m:r>
                      </m:num>
                      <m:den>
                        <m:r>
                          <a:rPr lang="en-IN" sz="2400" b="1" i="1" smtClean="0">
                            <a:effectLst/>
                            <a:latin typeface="Cambria Math" panose="02040503050406030204" pitchFamily="18" charset="0"/>
                          </a:rPr>
                          <m:t>𝑵</m:t>
                        </m:r>
                      </m:den>
                    </m:f>
                    <m:r>
                      <a:rPr lang="en-IN" sz="2400" b="1" i="1" smtClean="0">
                        <a:effectLst/>
                        <a:latin typeface="Cambria Math" panose="02040503050406030204" pitchFamily="18" charset="0"/>
                      </a:rPr>
                      <m:t> </m:t>
                    </m:r>
                    <m:r>
                      <m:rPr>
                        <m:nor/>
                      </m:rPr>
                      <a:rPr lang="en-IN" sz="2400" b="1" i="0" smtClean="0">
                        <a:effectLst/>
                        <a:latin typeface="Cambria Math" panose="02040503050406030204" pitchFamily="18" charset="0"/>
                      </a:rPr>
                      <m:t>&gt;</m:t>
                    </m:r>
                    <m:r>
                      <m:rPr>
                        <m:nor/>
                      </m:rPr>
                      <a:rPr lang="el-GR" sz="2400" b="1" dirty="0" smtClean="0">
                        <a:solidFill>
                          <a:schemeClr val="tx1">
                            <a:lumMod val="95000"/>
                            <a:lumOff val="5000"/>
                          </a:schemeClr>
                        </a:solidFill>
                        <a:effectLst/>
                      </a:rPr>
                      <m:t>γ</m:t>
                    </m:r>
                    <m:r>
                      <m:rPr>
                        <m:nor/>
                      </m:rPr>
                      <a:rPr lang="en-IN" sz="2400" b="1" dirty="0" smtClean="0">
                        <a:solidFill>
                          <a:schemeClr val="tx1">
                            <a:lumMod val="95000"/>
                            <a:lumOff val="5000"/>
                          </a:schemeClr>
                        </a:solidFill>
                        <a:effectLst/>
                      </a:rPr>
                      <m:t>I</m:t>
                    </m:r>
                  </m:oMath>
                </a14:m>
                <a:r>
                  <a:rPr lang="en-IN" b="1" dirty="0"/>
                  <a:t> </a:t>
                </a:r>
                <a:r>
                  <a:rPr lang="en-IN" dirty="0"/>
                  <a:t>(or)  </a:t>
                </a:r>
                <a14:m>
                  <m:oMath xmlns:m="http://schemas.openxmlformats.org/officeDocument/2006/math">
                    <m:f>
                      <m:fPr>
                        <m:ctrlPr>
                          <a:rPr lang="en-IN" b="1" i="1" smtClean="0">
                            <a:latin typeface="Cambria Math" panose="02040503050406030204" pitchFamily="18" charset="0"/>
                          </a:rPr>
                        </m:ctrlPr>
                      </m:fPr>
                      <m:num>
                        <m:r>
                          <m:rPr>
                            <m:nor/>
                          </m:rPr>
                          <a:rPr lang="el-GR" b="1" dirty="0"/>
                          <m:t>β</m:t>
                        </m:r>
                      </m:num>
                      <m:den>
                        <m:r>
                          <m:rPr>
                            <m:nor/>
                          </m:rPr>
                          <a:rPr lang="el-GR" b="1" dirty="0">
                            <a:solidFill>
                              <a:schemeClr val="bg2">
                                <a:lumMod val="10000"/>
                              </a:schemeClr>
                            </a:solidFill>
                          </a:rPr>
                          <m:t>γ</m:t>
                        </m:r>
                      </m:den>
                    </m:f>
                    <m:f>
                      <m:fPr>
                        <m:ctrlPr>
                          <a:rPr lang="en-IN" b="1" i="1" smtClean="0">
                            <a:latin typeface="Cambria Math" panose="02040503050406030204" pitchFamily="18" charset="0"/>
                          </a:rPr>
                        </m:ctrlPr>
                      </m:fPr>
                      <m:num>
                        <m:r>
                          <m:rPr>
                            <m:nor/>
                          </m:rPr>
                          <a:rPr lang="en-IN" b="1" dirty="0"/>
                          <m:t>S</m:t>
                        </m:r>
                      </m:num>
                      <m:den>
                        <m:r>
                          <a:rPr lang="en-IN" b="1" i="1" smtClean="0">
                            <a:latin typeface="Cambria Math" panose="02040503050406030204" pitchFamily="18" charset="0"/>
                          </a:rPr>
                          <m:t>𝑵</m:t>
                        </m:r>
                      </m:den>
                    </m:f>
                  </m:oMath>
                </a14:m>
                <a:r>
                  <a:rPr lang="en-IN" b="1" dirty="0"/>
                  <a:t> &gt; 1 </a:t>
                </a:r>
                <a:r>
                  <a:rPr lang="en-IN" dirty="0"/>
                  <a:t>since</a:t>
                </a:r>
                <a:r>
                  <a:rPr lang="en-IN" b="1" dirty="0"/>
                  <a:t> </a:t>
                </a:r>
                <a14:m>
                  <m:oMath xmlns:m="http://schemas.openxmlformats.org/officeDocument/2006/math">
                    <m:f>
                      <m:fPr>
                        <m:ctrlPr>
                          <a:rPr lang="en-IN" b="1" i="1" smtClean="0">
                            <a:latin typeface="Cambria Math" panose="02040503050406030204" pitchFamily="18" charset="0"/>
                          </a:rPr>
                        </m:ctrlPr>
                      </m:fPr>
                      <m:num>
                        <m:r>
                          <m:rPr>
                            <m:nor/>
                          </m:rPr>
                          <a:rPr lang="en-IN" b="1" dirty="0"/>
                          <m:t>S</m:t>
                        </m:r>
                      </m:num>
                      <m:den>
                        <m:r>
                          <a:rPr lang="en-IN" b="1" i="1" smtClean="0">
                            <a:latin typeface="Cambria Math" panose="02040503050406030204" pitchFamily="18" charset="0"/>
                          </a:rPr>
                          <m:t>𝑵</m:t>
                        </m:r>
                      </m:den>
                    </m:f>
                    <m:r>
                      <a:rPr lang="en-IN" b="1" i="0" smtClean="0">
                        <a:latin typeface="Cambria Math" panose="02040503050406030204" pitchFamily="18" charset="0"/>
                      </a:rPr>
                      <m:t>&lt;</m:t>
                    </m:r>
                    <m:r>
                      <a:rPr lang="en-IN" b="1" i="0" smtClean="0">
                        <a:latin typeface="Cambria Math" panose="02040503050406030204" pitchFamily="18" charset="0"/>
                      </a:rPr>
                      <m:t>𝟏</m:t>
                    </m:r>
                    <m:r>
                      <a:rPr lang="en-IN" b="0" i="0" smtClean="0">
                        <a:latin typeface="Cambria Math" panose="02040503050406030204" pitchFamily="18" charset="0"/>
                      </a:rPr>
                      <m:t> </m:t>
                    </m:r>
                  </m:oMath>
                </a14:m>
                <a:r>
                  <a:rPr lang="en-IN" dirty="0"/>
                  <a:t>therefore we must have  </a:t>
                </a:r>
                <a14:m>
                  <m:oMath xmlns:m="http://schemas.openxmlformats.org/officeDocument/2006/math">
                    <m:f>
                      <m:fPr>
                        <m:ctrlPr>
                          <a:rPr lang="en-IN" b="1" i="1">
                            <a:solidFill>
                              <a:schemeClr val="bg2">
                                <a:lumMod val="10000"/>
                              </a:schemeClr>
                            </a:solidFill>
                            <a:latin typeface="Cambria Math" panose="02040503050406030204" pitchFamily="18" charset="0"/>
                          </a:rPr>
                        </m:ctrlPr>
                      </m:fPr>
                      <m:num>
                        <m:r>
                          <m:rPr>
                            <m:nor/>
                          </m:rPr>
                          <a:rPr lang="el-GR" b="1" dirty="0">
                            <a:solidFill>
                              <a:schemeClr val="bg2">
                                <a:lumMod val="10000"/>
                              </a:schemeClr>
                            </a:solidFill>
                          </a:rPr>
                          <m:t>β</m:t>
                        </m:r>
                      </m:num>
                      <m:den>
                        <m:r>
                          <m:rPr>
                            <m:nor/>
                          </m:rPr>
                          <a:rPr lang="el-GR" b="1" dirty="0">
                            <a:solidFill>
                              <a:schemeClr val="bg2">
                                <a:lumMod val="10000"/>
                              </a:schemeClr>
                            </a:solidFill>
                          </a:rPr>
                          <m:t>γ</m:t>
                        </m:r>
                      </m:den>
                    </m:f>
                  </m:oMath>
                </a14:m>
                <a:r>
                  <a:rPr lang="en-IN" b="1" dirty="0"/>
                  <a:t> &gt;1 </a:t>
                </a:r>
                <a:r>
                  <a:rPr lang="en-IN" dirty="0"/>
                  <a:t>for an epidemic.</a:t>
                </a:r>
              </a:p>
              <a:p>
                <a:pPr algn="l"/>
                <a:r>
                  <a:rPr lang="en-IN" dirty="0"/>
                  <a:t>Therefore the </a:t>
                </a:r>
                <a:r>
                  <a:rPr lang="en-IN" b="1" i="1" dirty="0">
                    <a:solidFill>
                      <a:schemeClr val="tx1">
                        <a:lumMod val="95000"/>
                        <a:lumOff val="5000"/>
                      </a:schemeClr>
                    </a:solidFill>
                  </a:rPr>
                  <a:t>Reproduction number plays a very important role in </a:t>
                </a:r>
                <a:r>
                  <a:rPr lang="en-IN" b="1" i="1" dirty="0">
                    <a:solidFill>
                      <a:srgbClr val="C00000"/>
                    </a:solidFill>
                  </a:rPr>
                  <a:t>f</a:t>
                </a:r>
                <a:r>
                  <a:rPr lang="en-IN" b="1" i="1" dirty="0">
                    <a:solidFill>
                      <a:srgbClr val="C00000"/>
                    </a:solidFill>
                    <a:latin typeface="Bahnschrift SemiBold SemiConden" panose="020B0502040204020203" pitchFamily="34" charset="0"/>
                  </a:rPr>
                  <a:t>uture prediction of diseases</a:t>
                </a:r>
                <a:r>
                  <a:rPr lang="en-IN" b="1" dirty="0">
                    <a:solidFill>
                      <a:srgbClr val="C00000"/>
                    </a:solidFill>
                    <a:latin typeface="Bahnschrift SemiBold SemiConden" panose="020B0502040204020203" pitchFamily="34" charset="0"/>
                  </a:rPr>
                  <a:t> </a:t>
                </a:r>
                <a:r>
                  <a:rPr lang="en-IN" dirty="0"/>
                  <a:t>(if reproduction number is less than 1 then the disease will die out soon and if greater than 1 the disease will last for some more interval of time)</a:t>
                </a:r>
              </a:p>
            </p:txBody>
          </p:sp>
        </mc:Choice>
        <mc:Fallback xmlns="">
          <p:sp>
            <p:nvSpPr>
              <p:cNvPr id="3" name="Subtitle 2">
                <a:extLst>
                  <a:ext uri="{FF2B5EF4-FFF2-40B4-BE49-F238E27FC236}">
                    <a16:creationId xmlns:a16="http://schemas.microsoft.com/office/drawing/2014/main" id="{E2CA4ED2-D481-3141-87F8-D61FA3EF40BF}"/>
                  </a:ext>
                </a:extLst>
              </p:cNvPr>
              <p:cNvSpPr>
                <a:spLocks noGrp="1" noRot="1" noChangeAspect="1" noMove="1" noResize="1" noEditPoints="1" noAdjustHandles="1" noChangeArrowheads="1" noChangeShapeType="1" noTextEdit="1"/>
              </p:cNvSpPr>
              <p:nvPr>
                <p:ph type="subTitle" idx="1"/>
              </p:nvPr>
            </p:nvSpPr>
            <p:spPr>
              <a:xfrm>
                <a:off x="919993" y="780176"/>
                <a:ext cx="10497424" cy="5241062"/>
              </a:xfrm>
              <a:blipFill>
                <a:blip r:embed="rId2"/>
                <a:stretch>
                  <a:fillRect l="-755" t="-151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D086CED4-8F10-DC27-2F1F-0C8E52091E6B}"/>
              </a:ext>
            </a:extLst>
          </p:cNvPr>
          <p:cNvSpPr>
            <a:spLocks noGrp="1"/>
          </p:cNvSpPr>
          <p:nvPr>
            <p:ph type="sldNum" sz="quarter" idx="12"/>
          </p:nvPr>
        </p:nvSpPr>
        <p:spPr/>
        <p:txBody>
          <a:bodyPr/>
          <a:lstStyle/>
          <a:p>
            <a:fld id="{349524C6-8FCF-457E-80DD-62DB6C53075E}" type="slidenum">
              <a:rPr lang="en-IN" smtClean="0"/>
              <a:t>21</a:t>
            </a:fld>
            <a:endParaRPr lang="en-IN"/>
          </a:p>
        </p:txBody>
      </p:sp>
    </p:spTree>
    <p:extLst>
      <p:ext uri="{BB962C8B-B14F-4D97-AF65-F5344CB8AC3E}">
        <p14:creationId xmlns:p14="http://schemas.microsoft.com/office/powerpoint/2010/main" val="21633196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6334-A05F-5E70-C10B-70229C6F4950}"/>
              </a:ext>
            </a:extLst>
          </p:cNvPr>
          <p:cNvSpPr>
            <a:spLocks noGrp="1"/>
          </p:cNvSpPr>
          <p:nvPr>
            <p:ph type="ctrTitle"/>
          </p:nvPr>
        </p:nvSpPr>
        <p:spPr>
          <a:xfrm>
            <a:off x="1313688" y="16701"/>
            <a:ext cx="9144000" cy="669099"/>
          </a:xfrm>
        </p:spPr>
        <p:txBody>
          <a:bodyPr>
            <a:normAutofit/>
          </a:bodyPr>
          <a:lstStyle/>
          <a:p>
            <a:r>
              <a:rPr lang="en-IN" sz="3600" b="1" dirty="0">
                <a:latin typeface="Algerian" panose="04020705040A02060702" pitchFamily="82" charset="0"/>
              </a:rPr>
              <a:t>Application of Reproduction Number</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3692E3EE-9A01-0079-3072-59A3696EE513}"/>
                  </a:ext>
                </a:extLst>
              </p:cNvPr>
              <p:cNvSpPr>
                <a:spLocks noGrp="1"/>
              </p:cNvSpPr>
              <p:nvPr>
                <p:ph type="subTitle" idx="1"/>
              </p:nvPr>
            </p:nvSpPr>
            <p:spPr>
              <a:xfrm>
                <a:off x="1097280" y="685800"/>
                <a:ext cx="9570720" cy="5670550"/>
              </a:xfrm>
            </p:spPr>
            <p:txBody>
              <a:bodyPr>
                <a:normAutofit lnSpcReduction="10000"/>
              </a:bodyPr>
              <a:lstStyle/>
              <a:p>
                <a:pPr/>
                <a14:m>
                  <m:oMathPara xmlns:m="http://schemas.openxmlformats.org/officeDocument/2006/math">
                    <m:oMathParaPr>
                      <m:jc m:val="centerGroup"/>
                    </m:oMathParaPr>
                    <m:oMath xmlns:m="http://schemas.openxmlformats.org/officeDocument/2006/math">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𝒅𝑺</m:t>
                          </m:r>
                        </m:num>
                        <m:den>
                          <m:r>
                            <a:rPr lang="en-IN" sz="2400" b="1" i="1" smtClean="0">
                              <a:latin typeface="Cambria Math" panose="02040503050406030204" pitchFamily="18" charset="0"/>
                            </a:rPr>
                            <m:t>𝒅𝒕</m:t>
                          </m:r>
                        </m:den>
                      </m:f>
                      <m:r>
                        <a:rPr lang="en-IN" sz="2400" b="1" i="0" smtClean="0">
                          <a:latin typeface="Cambria Math" panose="02040503050406030204" pitchFamily="18" charset="0"/>
                        </a:rPr>
                        <m:t>=−</m:t>
                      </m:r>
                      <m:r>
                        <m:rPr>
                          <m:nor/>
                        </m:rPr>
                        <a:rPr lang="el-GR" sz="2400" b="1" dirty="0" smtClean="0">
                          <a:effectLst/>
                        </a:rPr>
                        <m:t>β</m:t>
                      </m:r>
                      <m:r>
                        <m:rPr>
                          <m:nor/>
                        </m:rPr>
                        <a:rPr lang="en-IN" sz="2400" b="1" dirty="0" smtClean="0">
                          <a:effectLst/>
                        </a:rPr>
                        <m:t>S</m:t>
                      </m:r>
                      <m:f>
                        <m:fPr>
                          <m:ctrlPr>
                            <a:rPr lang="en-IN" sz="2400" b="1" i="1" smtClean="0">
                              <a:effectLst/>
                              <a:latin typeface="Cambria Math" panose="02040503050406030204" pitchFamily="18" charset="0"/>
                            </a:rPr>
                          </m:ctrlPr>
                        </m:fPr>
                        <m:num>
                          <m:r>
                            <a:rPr lang="en-IN" sz="2400" b="1" i="1" smtClean="0">
                              <a:effectLst/>
                              <a:latin typeface="Cambria Math" panose="02040503050406030204" pitchFamily="18" charset="0"/>
                            </a:rPr>
                            <m:t>𝑰</m:t>
                          </m:r>
                        </m:num>
                        <m:den>
                          <m:r>
                            <a:rPr lang="en-IN" sz="2400" b="1" i="1" smtClean="0">
                              <a:effectLst/>
                              <a:latin typeface="Cambria Math" panose="02040503050406030204" pitchFamily="18" charset="0"/>
                            </a:rPr>
                            <m:t>𝑵</m:t>
                          </m:r>
                        </m:den>
                      </m:f>
                    </m:oMath>
                  </m:oMathPara>
                </a14:m>
                <a:endParaRPr lang="en-IN" dirty="0"/>
              </a:p>
              <a:p>
                <a:endParaRPr lang="en-IN" sz="24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𝒅𝑰</m:t>
                          </m:r>
                        </m:num>
                        <m:den>
                          <m:r>
                            <a:rPr lang="en-IN" sz="2400" b="1" i="1" smtClean="0">
                              <a:latin typeface="Cambria Math" panose="02040503050406030204" pitchFamily="18" charset="0"/>
                            </a:rPr>
                            <m:t>𝒅𝒕</m:t>
                          </m:r>
                        </m:den>
                      </m:f>
                      <m:r>
                        <a:rPr lang="en-IN" sz="2400" b="1" i="1" smtClean="0">
                          <a:latin typeface="Cambria Math" panose="02040503050406030204" pitchFamily="18" charset="0"/>
                        </a:rPr>
                        <m:t>=</m:t>
                      </m:r>
                      <m:r>
                        <m:rPr>
                          <m:nor/>
                        </m:rPr>
                        <a:rPr lang="el-GR" sz="2400" b="1" dirty="0" smtClean="0">
                          <a:effectLst/>
                        </a:rPr>
                        <m:t>β</m:t>
                      </m:r>
                      <m:r>
                        <m:rPr>
                          <m:nor/>
                        </m:rPr>
                        <a:rPr lang="en-IN" sz="2400" b="1" dirty="0" smtClean="0">
                          <a:effectLst/>
                        </a:rPr>
                        <m:t>S</m:t>
                      </m:r>
                      <m:f>
                        <m:fPr>
                          <m:ctrlPr>
                            <a:rPr lang="en-IN" sz="2400" b="1" i="1" smtClean="0">
                              <a:effectLst/>
                              <a:latin typeface="Cambria Math" panose="02040503050406030204" pitchFamily="18" charset="0"/>
                            </a:rPr>
                          </m:ctrlPr>
                        </m:fPr>
                        <m:num>
                          <m:r>
                            <a:rPr lang="en-IN" sz="2400" b="1" i="1" smtClean="0">
                              <a:effectLst/>
                              <a:latin typeface="Cambria Math" panose="02040503050406030204" pitchFamily="18" charset="0"/>
                            </a:rPr>
                            <m:t>𝑰</m:t>
                          </m:r>
                        </m:num>
                        <m:den>
                          <m:r>
                            <a:rPr lang="en-IN" sz="2400" b="1" i="1" smtClean="0">
                              <a:effectLst/>
                              <a:latin typeface="Cambria Math" panose="02040503050406030204" pitchFamily="18" charset="0"/>
                            </a:rPr>
                            <m:t>𝑵</m:t>
                          </m:r>
                        </m:den>
                      </m:f>
                      <m:r>
                        <a:rPr lang="en-IN" sz="2400" b="1" i="1" smtClean="0">
                          <a:effectLst/>
                          <a:latin typeface="Cambria Math" panose="02040503050406030204" pitchFamily="18" charset="0"/>
                        </a:rPr>
                        <m:t> −</m:t>
                      </m:r>
                      <m:r>
                        <m:rPr>
                          <m:nor/>
                        </m:rPr>
                        <a:rPr lang="el-GR" sz="2400" b="1" dirty="0" smtClean="0">
                          <a:solidFill>
                            <a:schemeClr val="tx1">
                              <a:lumMod val="95000"/>
                              <a:lumOff val="5000"/>
                            </a:schemeClr>
                          </a:solidFill>
                          <a:effectLst/>
                        </a:rPr>
                        <m:t>γ</m:t>
                      </m:r>
                      <m:r>
                        <m:rPr>
                          <m:nor/>
                        </m:rPr>
                        <a:rPr lang="en-IN" sz="2400" b="1" dirty="0" smtClean="0">
                          <a:solidFill>
                            <a:schemeClr val="tx1">
                              <a:lumMod val="95000"/>
                              <a:lumOff val="5000"/>
                            </a:schemeClr>
                          </a:solidFill>
                          <a:effectLst/>
                        </a:rPr>
                        <m:t>I</m:t>
                      </m:r>
                    </m:oMath>
                  </m:oMathPara>
                </a14:m>
                <a:endParaRPr lang="en-IN" dirty="0"/>
              </a:p>
              <a:p>
                <a:r>
                  <a:rPr lang="en-IN" dirty="0"/>
                  <a:t>After mathematical manipulations and simplifications and putting </a:t>
                </a:r>
              </a:p>
              <a:p>
                <a14:m>
                  <m:oMath xmlns:m="http://schemas.openxmlformats.org/officeDocument/2006/math">
                    <m:sSub>
                      <m:sSubPr>
                        <m:ctrlPr>
                          <a:rPr lang="pt-BR" sz="2400" b="1" i="1" smtClean="0">
                            <a:latin typeface="Cambria Math" panose="02040503050406030204" pitchFamily="18" charset="0"/>
                          </a:rPr>
                        </m:ctrlPr>
                      </m:sSubPr>
                      <m:e>
                        <m:r>
                          <a:rPr lang="en-IN" sz="2400" b="1" i="1" smtClean="0">
                            <a:latin typeface="Cambria Math" panose="02040503050406030204" pitchFamily="18" charset="0"/>
                          </a:rPr>
                          <m:t> </m:t>
                        </m:r>
                        <m:r>
                          <a:rPr lang="en-IN" sz="2400" b="1" i="1" smtClean="0">
                            <a:latin typeface="Cambria Math" panose="02040503050406030204" pitchFamily="18" charset="0"/>
                          </a:rPr>
                          <m:t>𝑹</m:t>
                        </m:r>
                      </m:e>
                      <m:sub>
                        <m:r>
                          <a:rPr lang="pt-BR" sz="2400" b="1" i="1" smtClean="0">
                            <a:latin typeface="Cambria Math" panose="02040503050406030204" pitchFamily="18" charset="0"/>
                          </a:rPr>
                          <m:t>𝟎</m:t>
                        </m:r>
                      </m:sub>
                    </m:sSub>
                  </m:oMath>
                </a14:m>
                <a:r>
                  <a:rPr lang="en-IN" b="1" dirty="0"/>
                  <a:t>= </a:t>
                </a:r>
                <a14:m>
                  <m:oMath xmlns:m="http://schemas.openxmlformats.org/officeDocument/2006/math">
                    <m:f>
                      <m:fPr>
                        <m:ctrlPr>
                          <a:rPr lang="en-IN" b="1" i="1" smtClean="0">
                            <a:solidFill>
                              <a:schemeClr val="bg2">
                                <a:lumMod val="10000"/>
                              </a:schemeClr>
                            </a:solidFill>
                            <a:latin typeface="Cambria Math" panose="02040503050406030204" pitchFamily="18" charset="0"/>
                          </a:rPr>
                        </m:ctrlPr>
                      </m:fPr>
                      <m:num>
                        <m:r>
                          <m:rPr>
                            <m:nor/>
                          </m:rPr>
                          <a:rPr lang="el-GR" b="1" dirty="0">
                            <a:solidFill>
                              <a:schemeClr val="bg2">
                                <a:lumMod val="10000"/>
                              </a:schemeClr>
                            </a:solidFill>
                          </a:rPr>
                          <m:t>β</m:t>
                        </m:r>
                      </m:num>
                      <m:den>
                        <m:r>
                          <m:rPr>
                            <m:nor/>
                          </m:rPr>
                          <a:rPr lang="el-GR" b="1" dirty="0">
                            <a:solidFill>
                              <a:schemeClr val="bg2">
                                <a:lumMod val="10000"/>
                              </a:schemeClr>
                            </a:solidFill>
                          </a:rPr>
                          <m:t>γ</m:t>
                        </m:r>
                      </m:den>
                    </m:f>
                  </m:oMath>
                </a14:m>
                <a:r>
                  <a:rPr lang="en-IN" dirty="0"/>
                  <a:t> we get</a:t>
                </a:r>
              </a:p>
              <a:p>
                <a14:m>
                  <m:oMath xmlns:m="http://schemas.openxmlformats.org/officeDocument/2006/math">
                    <m:f>
                      <m:fPr>
                        <m:ctrlPr>
                          <a:rPr lang="en-IN" sz="3200" b="1" i="1" smtClean="0">
                            <a:latin typeface="Cambria Math" panose="02040503050406030204" pitchFamily="18" charset="0"/>
                          </a:rPr>
                        </m:ctrlPr>
                      </m:fPr>
                      <m:num>
                        <m:sSub>
                          <m:sSubPr>
                            <m:ctrlPr>
                              <a:rPr lang="en-IN" sz="3200" b="1" i="1" smtClean="0">
                                <a:latin typeface="Cambria Math" panose="02040503050406030204" pitchFamily="18" charset="0"/>
                              </a:rPr>
                            </m:ctrlPr>
                          </m:sSubPr>
                          <m:e>
                            <m:r>
                              <a:rPr lang="en-IN" sz="3200" b="1" i="1" smtClean="0">
                                <a:latin typeface="Cambria Math" panose="02040503050406030204" pitchFamily="18" charset="0"/>
                              </a:rPr>
                              <m:t>𝑰</m:t>
                            </m:r>
                          </m:e>
                          <m:sub>
                            <m:r>
                              <a:rPr lang="en-IN" sz="3200" b="1" i="1" smtClean="0">
                                <a:latin typeface="Cambria Math" panose="02040503050406030204" pitchFamily="18" charset="0"/>
                              </a:rPr>
                              <m:t>𝒎𝒂𝒙</m:t>
                            </m:r>
                          </m:sub>
                        </m:sSub>
                      </m:num>
                      <m:den>
                        <m:r>
                          <a:rPr lang="en-IN" sz="3200" b="1" i="1" smtClean="0">
                            <a:latin typeface="Cambria Math" panose="02040503050406030204" pitchFamily="18" charset="0"/>
                          </a:rPr>
                          <m:t>𝑵</m:t>
                        </m:r>
                      </m:den>
                    </m:f>
                  </m:oMath>
                </a14:m>
                <a:r>
                  <a:rPr lang="en-IN" sz="3200" b="1" dirty="0"/>
                  <a:t> = 1-</a:t>
                </a:r>
                <a14:m>
                  <m:oMath xmlns:m="http://schemas.openxmlformats.org/officeDocument/2006/math">
                    <m:f>
                      <m:fPr>
                        <m:ctrlPr>
                          <a:rPr lang="en-IN" sz="3200" b="1" i="1" smtClean="0">
                            <a:latin typeface="Cambria Math" panose="02040503050406030204" pitchFamily="18" charset="0"/>
                          </a:rPr>
                        </m:ctrlPr>
                      </m:fPr>
                      <m:num>
                        <m:r>
                          <a:rPr lang="en-IN" sz="3200" b="1" i="1" smtClean="0">
                            <a:latin typeface="Cambria Math" panose="02040503050406030204" pitchFamily="18" charset="0"/>
                          </a:rPr>
                          <m:t>𝟏</m:t>
                        </m:r>
                      </m:num>
                      <m:den>
                        <m:sSub>
                          <m:sSubPr>
                            <m:ctrlPr>
                              <a:rPr lang="en-IN" sz="3200" b="1" i="1" smtClean="0">
                                <a:latin typeface="Cambria Math" panose="02040503050406030204" pitchFamily="18" charset="0"/>
                              </a:rPr>
                            </m:ctrlPr>
                          </m:sSubPr>
                          <m:e>
                            <m:r>
                              <a:rPr lang="en-IN" sz="3200" b="1" i="1" smtClean="0">
                                <a:latin typeface="Cambria Math" panose="02040503050406030204" pitchFamily="18" charset="0"/>
                              </a:rPr>
                              <m:t>𝑹</m:t>
                            </m:r>
                          </m:e>
                          <m:sub>
                            <m:r>
                              <a:rPr lang="en-IN" sz="3200" b="1" i="1" smtClean="0">
                                <a:latin typeface="Cambria Math" panose="02040503050406030204" pitchFamily="18" charset="0"/>
                              </a:rPr>
                              <m:t>𝒐</m:t>
                            </m:r>
                          </m:sub>
                        </m:sSub>
                      </m:den>
                    </m:f>
                  </m:oMath>
                </a14:m>
                <a:r>
                  <a:rPr lang="en-IN" sz="3200" b="1" dirty="0"/>
                  <a:t>(1 +</a:t>
                </a:r>
                <a14:m>
                  <m:oMath xmlns:m="http://schemas.openxmlformats.org/officeDocument/2006/math">
                    <m:sSub>
                      <m:sSubPr>
                        <m:ctrlPr>
                          <a:rPr lang="en-IN" sz="3200" b="1" i="1" smtClean="0">
                            <a:latin typeface="Cambria Math" panose="02040503050406030204" pitchFamily="18" charset="0"/>
                          </a:rPr>
                        </m:ctrlPr>
                      </m:sSubPr>
                      <m:e>
                        <m:r>
                          <a:rPr lang="en-IN" sz="3200" b="1" i="1" smtClean="0">
                            <a:latin typeface="Cambria Math" panose="02040503050406030204" pitchFamily="18" charset="0"/>
                          </a:rPr>
                          <m:t>𝒍𝒐𝒈</m:t>
                        </m:r>
                      </m:e>
                      <m:sub>
                        <m:r>
                          <a:rPr lang="en-IN" sz="3200" b="1" i="1" smtClean="0">
                            <a:latin typeface="Cambria Math" panose="02040503050406030204" pitchFamily="18" charset="0"/>
                          </a:rPr>
                          <m:t>𝒆</m:t>
                        </m:r>
                      </m:sub>
                    </m:sSub>
                  </m:oMath>
                </a14:m>
                <a:r>
                  <a:rPr lang="pt-BR" sz="3200" b="1" dirty="0"/>
                  <a:t> </a:t>
                </a:r>
                <a14:m>
                  <m:oMath xmlns:m="http://schemas.openxmlformats.org/officeDocument/2006/math">
                    <m:sSub>
                      <m:sSubPr>
                        <m:ctrlPr>
                          <a:rPr lang="pt-BR" sz="3200" b="1" i="1">
                            <a:latin typeface="Cambria Math" panose="02040503050406030204" pitchFamily="18" charset="0"/>
                          </a:rPr>
                        </m:ctrlPr>
                      </m:sSubPr>
                      <m:e>
                        <m:r>
                          <a:rPr lang="en-IN" sz="3200" b="1" i="1">
                            <a:latin typeface="Cambria Math" panose="02040503050406030204" pitchFamily="18" charset="0"/>
                          </a:rPr>
                          <m:t> </m:t>
                        </m:r>
                        <m:r>
                          <a:rPr lang="en-IN" sz="3200" b="1" i="1">
                            <a:latin typeface="Cambria Math" panose="02040503050406030204" pitchFamily="18" charset="0"/>
                          </a:rPr>
                          <m:t>𝑹</m:t>
                        </m:r>
                      </m:e>
                      <m:sub>
                        <m:r>
                          <a:rPr lang="pt-BR" sz="3200" b="1" i="1">
                            <a:latin typeface="Cambria Math" panose="02040503050406030204" pitchFamily="18" charset="0"/>
                          </a:rPr>
                          <m:t>𝟎</m:t>
                        </m:r>
                      </m:sub>
                    </m:sSub>
                  </m:oMath>
                </a14:m>
                <a:r>
                  <a:rPr lang="en-IN" sz="3200" b="1" dirty="0"/>
                  <a:t>)</a:t>
                </a:r>
              </a:p>
              <a:p>
                <a:br>
                  <a:rPr lang="en-IN" sz="2600" b="1" dirty="0"/>
                </a:br>
                <a:r>
                  <a:rPr lang="en-US" sz="2600" i="0" dirty="0">
                    <a:solidFill>
                      <a:srgbClr val="212121"/>
                    </a:solidFill>
                    <a:effectLst/>
                    <a:highlight>
                      <a:srgbClr val="FFFFFF"/>
                    </a:highlight>
                    <a:latin typeface="Cambria" panose="02040503050406030204" pitchFamily="18" charset="0"/>
                  </a:rPr>
                  <a:t>This expression defines the maximum fraction of people which will be infected due to the virus spread. The whole equation is now in terms of a single variable </a:t>
                </a:r>
                <a14:m>
                  <m:oMath xmlns:m="http://schemas.openxmlformats.org/officeDocument/2006/math">
                    <m:sSub>
                      <m:sSubPr>
                        <m:ctrlPr>
                          <a:rPr lang="pt-BR" sz="2600" i="1" smtClean="0">
                            <a:latin typeface="Cambria Math" panose="02040503050406030204" pitchFamily="18" charset="0"/>
                          </a:rPr>
                        </m:ctrlPr>
                      </m:sSubPr>
                      <m:e>
                        <m:r>
                          <a:rPr lang="en-IN" sz="2600" b="0" i="1" smtClean="0">
                            <a:latin typeface="Cambria Math" panose="02040503050406030204" pitchFamily="18" charset="0"/>
                          </a:rPr>
                          <m:t> </m:t>
                        </m:r>
                        <m:r>
                          <a:rPr lang="en-IN" sz="2600" b="0" i="1" smtClean="0">
                            <a:latin typeface="Cambria Math" panose="02040503050406030204" pitchFamily="18" charset="0"/>
                          </a:rPr>
                          <m:t>𝑅</m:t>
                        </m:r>
                      </m:e>
                      <m:sub>
                        <m:r>
                          <a:rPr lang="pt-BR" sz="2600" b="0" i="1" smtClean="0">
                            <a:latin typeface="Cambria Math" panose="02040503050406030204" pitchFamily="18" charset="0"/>
                          </a:rPr>
                          <m:t>0</m:t>
                        </m:r>
                      </m:sub>
                    </m:sSub>
                  </m:oMath>
                </a14:m>
                <a:r>
                  <a:rPr lang="en-IN" sz="2600" dirty="0"/>
                  <a:t>. </a:t>
                </a:r>
                <a:r>
                  <a:rPr lang="en-US" sz="2600" dirty="0"/>
                  <a:t>For the feasibility purpose, we have considered </a:t>
                </a:r>
                <a:r>
                  <a:rPr lang="pt-BR" sz="2600" dirty="0"/>
                  <a:t> </a:t>
                </a:r>
                <a14:m>
                  <m:oMath xmlns:m="http://schemas.openxmlformats.org/officeDocument/2006/math">
                    <m:sSub>
                      <m:sSubPr>
                        <m:ctrlPr>
                          <a:rPr lang="pt-BR" sz="2600" i="1">
                            <a:latin typeface="Cambria Math" panose="02040503050406030204" pitchFamily="18" charset="0"/>
                          </a:rPr>
                        </m:ctrlPr>
                      </m:sSubPr>
                      <m:e>
                        <m:r>
                          <a:rPr lang="en-IN" sz="2600" b="0" i="1">
                            <a:latin typeface="Cambria Math" panose="02040503050406030204" pitchFamily="18" charset="0"/>
                          </a:rPr>
                          <m:t> </m:t>
                        </m:r>
                        <m:r>
                          <a:rPr lang="en-IN" sz="2600" b="0" i="1">
                            <a:latin typeface="Cambria Math" panose="02040503050406030204" pitchFamily="18" charset="0"/>
                          </a:rPr>
                          <m:t>𝑅</m:t>
                        </m:r>
                      </m:e>
                      <m:sub>
                        <m:r>
                          <a:rPr lang="pt-BR" sz="2600" b="0" i="1">
                            <a:latin typeface="Cambria Math" panose="02040503050406030204" pitchFamily="18" charset="0"/>
                          </a:rPr>
                          <m:t>0</m:t>
                        </m:r>
                      </m:sub>
                    </m:sSub>
                  </m:oMath>
                </a14:m>
                <a:r>
                  <a:rPr lang="en-US" sz="2600" dirty="0"/>
                  <a:t> value to be constant over the entire period of investigation</a:t>
                </a:r>
                <a:r>
                  <a:rPr lang="en-US" dirty="0"/>
                  <a:t>.</a:t>
                </a:r>
                <a:endParaRPr lang="en-IN" sz="3200" dirty="0"/>
              </a:p>
            </p:txBody>
          </p:sp>
        </mc:Choice>
        <mc:Fallback xmlns="">
          <p:sp>
            <p:nvSpPr>
              <p:cNvPr id="3" name="Subtitle 2">
                <a:extLst>
                  <a:ext uri="{FF2B5EF4-FFF2-40B4-BE49-F238E27FC236}">
                    <a16:creationId xmlns:a16="http://schemas.microsoft.com/office/drawing/2014/main" id="{3692E3EE-9A01-0079-3072-59A3696EE513}"/>
                  </a:ext>
                </a:extLst>
              </p:cNvPr>
              <p:cNvSpPr>
                <a:spLocks noGrp="1" noRot="1" noChangeAspect="1" noMove="1" noResize="1" noEditPoints="1" noAdjustHandles="1" noChangeArrowheads="1" noChangeShapeType="1" noTextEdit="1"/>
              </p:cNvSpPr>
              <p:nvPr>
                <p:ph type="subTitle" idx="1"/>
              </p:nvPr>
            </p:nvSpPr>
            <p:spPr>
              <a:xfrm>
                <a:off x="1097280" y="685800"/>
                <a:ext cx="9570720" cy="5670550"/>
              </a:xfrm>
              <a:blipFill>
                <a:blip r:embed="rId2"/>
                <a:stretch>
                  <a:fillRect l="-1083" r="-1847" b="-139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0EB9644-218D-27F8-1737-2572E899C92C}"/>
              </a:ext>
            </a:extLst>
          </p:cNvPr>
          <p:cNvSpPr>
            <a:spLocks noGrp="1"/>
          </p:cNvSpPr>
          <p:nvPr>
            <p:ph type="sldNum" sz="quarter" idx="12"/>
          </p:nvPr>
        </p:nvSpPr>
        <p:spPr/>
        <p:txBody>
          <a:bodyPr/>
          <a:lstStyle/>
          <a:p>
            <a:fld id="{349524C6-8FCF-457E-80DD-62DB6C53075E}" type="slidenum">
              <a:rPr lang="en-IN" smtClean="0"/>
              <a:t>22</a:t>
            </a:fld>
            <a:endParaRPr lang="en-IN"/>
          </a:p>
        </p:txBody>
      </p:sp>
    </p:spTree>
    <p:extLst>
      <p:ext uri="{BB962C8B-B14F-4D97-AF65-F5344CB8AC3E}">
        <p14:creationId xmlns:p14="http://schemas.microsoft.com/office/powerpoint/2010/main" val="1587861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A6D1D7-8EFE-14DB-4B4C-8B832215F65B}"/>
                  </a:ext>
                </a:extLst>
              </p:cNvPr>
              <p:cNvSpPr>
                <a:spLocks noGrp="1"/>
              </p:cNvSpPr>
              <p:nvPr>
                <p:ph type="ctrTitle"/>
              </p:nvPr>
            </p:nvSpPr>
            <p:spPr>
              <a:xfrm>
                <a:off x="1103376" y="115888"/>
                <a:ext cx="9144000" cy="1091120"/>
              </a:xfrm>
            </p:spPr>
            <p:txBody>
              <a:bodyPr>
                <a:noAutofit/>
              </a:bodyPr>
              <a:lstStyle/>
              <a:p>
                <a:r>
                  <a:rPr lang="en-IN" sz="4000" dirty="0">
                    <a:latin typeface="Algerian" panose="04020705040A02060702" pitchFamily="82" charset="0"/>
                  </a:rPr>
                  <a:t>Prediction of </a:t>
                </a:r>
                <a14:m>
                  <m:oMath xmlns:m="http://schemas.openxmlformats.org/officeDocument/2006/math">
                    <m:sSub>
                      <m:sSubPr>
                        <m:ctrlPr>
                          <a:rPr lang="en-IN" sz="4000" i="1" smtClean="0">
                            <a:latin typeface="Cambria Math" panose="02040503050406030204" pitchFamily="18" charset="0"/>
                          </a:rPr>
                        </m:ctrlPr>
                      </m:sSubPr>
                      <m:e>
                        <m:r>
                          <a:rPr lang="en-IN" sz="4000" b="0" i="1" smtClean="0">
                            <a:latin typeface="Cambria Math" panose="02040503050406030204" pitchFamily="18" charset="0"/>
                          </a:rPr>
                          <m:t>𝐼</m:t>
                        </m:r>
                      </m:e>
                      <m:sub>
                        <m:r>
                          <a:rPr lang="en-IN" sz="4000" b="0" i="1" smtClean="0">
                            <a:latin typeface="Cambria Math" panose="02040503050406030204" pitchFamily="18" charset="0"/>
                          </a:rPr>
                          <m:t>𝑚𝑎𝑥</m:t>
                        </m:r>
                      </m:sub>
                    </m:sSub>
                  </m:oMath>
                </a14:m>
                <a:r>
                  <a:rPr lang="en-IN" sz="4000" dirty="0">
                    <a:latin typeface="Algerian" panose="04020705040A02060702" pitchFamily="82" charset="0"/>
                  </a:rPr>
                  <a:t> using Reproduction</a:t>
                </a:r>
              </a:p>
            </p:txBody>
          </p:sp>
        </mc:Choice>
        <mc:Fallback xmlns="">
          <p:sp>
            <p:nvSpPr>
              <p:cNvPr id="2" name="Title 1">
                <a:extLst>
                  <a:ext uri="{FF2B5EF4-FFF2-40B4-BE49-F238E27FC236}">
                    <a16:creationId xmlns:a16="http://schemas.microsoft.com/office/drawing/2014/main" id="{2AA6D1D7-8EFE-14DB-4B4C-8B832215F65B}"/>
                  </a:ext>
                </a:extLst>
              </p:cNvPr>
              <p:cNvSpPr>
                <a:spLocks noGrp="1" noRot="1" noChangeAspect="1" noMove="1" noResize="1" noEditPoints="1" noAdjustHandles="1" noChangeArrowheads="1" noChangeShapeType="1" noTextEdit="1"/>
              </p:cNvSpPr>
              <p:nvPr>
                <p:ph type="ctrTitle"/>
              </p:nvPr>
            </p:nvSpPr>
            <p:spPr>
              <a:xfrm>
                <a:off x="1103376" y="115888"/>
                <a:ext cx="9144000" cy="1091120"/>
              </a:xfrm>
              <a:blipFill>
                <a:blip r:embed="rId2"/>
                <a:stretch>
                  <a:fillRect t="-24581" b="-24022"/>
                </a:stretch>
              </a:blipFill>
            </p:spPr>
            <p:txBody>
              <a:bodyPr/>
              <a:lstStyle/>
              <a:p>
                <a:r>
                  <a:rPr lang="en-IN">
                    <a:noFill/>
                  </a:rPr>
                  <a:t> </a:t>
                </a:r>
              </a:p>
            </p:txBody>
          </p:sp>
        </mc:Fallback>
      </mc:AlternateContent>
      <p:sp>
        <p:nvSpPr>
          <p:cNvPr id="3" name="Subtitle 2">
            <a:extLst>
              <a:ext uri="{FF2B5EF4-FFF2-40B4-BE49-F238E27FC236}">
                <a16:creationId xmlns:a16="http://schemas.microsoft.com/office/drawing/2014/main" id="{9069115B-7FC6-E23F-C189-5ECAC8D6253E}"/>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41495E19-E03F-153B-B586-A18B009A28B8}"/>
              </a:ext>
            </a:extLst>
          </p:cNvPr>
          <p:cNvSpPr>
            <a:spLocks noGrp="1"/>
          </p:cNvSpPr>
          <p:nvPr>
            <p:ph type="sldNum" sz="quarter" idx="12"/>
          </p:nvPr>
        </p:nvSpPr>
        <p:spPr/>
        <p:txBody>
          <a:bodyPr/>
          <a:lstStyle/>
          <a:p>
            <a:fld id="{349524C6-8FCF-457E-80DD-62DB6C53075E}" type="slidenum">
              <a:rPr lang="en-IN" smtClean="0"/>
              <a:t>23</a:t>
            </a:fld>
            <a:endParaRPr lang="en-IN"/>
          </a:p>
        </p:txBody>
      </p:sp>
      <p:pic>
        <p:nvPicPr>
          <p:cNvPr id="6" name="Picture 5">
            <a:extLst>
              <a:ext uri="{FF2B5EF4-FFF2-40B4-BE49-F238E27FC236}">
                <a16:creationId xmlns:a16="http://schemas.microsoft.com/office/drawing/2014/main" id="{0F9FE22E-4C2F-BC48-5EEC-60E496627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76" y="1186349"/>
            <a:ext cx="9887712" cy="4519041"/>
          </a:xfrm>
          <a:prstGeom prst="rect">
            <a:avLst/>
          </a:prstGeom>
        </p:spPr>
      </p:pic>
      <p:sp>
        <p:nvSpPr>
          <p:cNvPr id="7" name="TextBox 6">
            <a:extLst>
              <a:ext uri="{FF2B5EF4-FFF2-40B4-BE49-F238E27FC236}">
                <a16:creationId xmlns:a16="http://schemas.microsoft.com/office/drawing/2014/main" id="{90B5702E-9807-8892-42EE-1B151A84879C}"/>
              </a:ext>
            </a:extLst>
          </p:cNvPr>
          <p:cNvSpPr txBox="1"/>
          <p:nvPr/>
        </p:nvSpPr>
        <p:spPr>
          <a:xfrm>
            <a:off x="1103376" y="5784384"/>
            <a:ext cx="9046464" cy="646331"/>
          </a:xfrm>
          <a:prstGeom prst="rect">
            <a:avLst/>
          </a:prstGeom>
          <a:noFill/>
        </p:spPr>
        <p:txBody>
          <a:bodyPr wrap="square" rtlCol="0">
            <a:spAutoFit/>
          </a:bodyPr>
          <a:lstStyle/>
          <a:p>
            <a:r>
              <a:rPr lang="en-IN" dirty="0"/>
              <a:t>These are some predictions which can be made by means of SIR Model </a:t>
            </a:r>
          </a:p>
          <a:p>
            <a:r>
              <a:rPr lang="en-IN" dirty="0"/>
              <a:t>and with the help of predictions preventive measure(s) can be taken.</a:t>
            </a:r>
          </a:p>
        </p:txBody>
      </p:sp>
    </p:spTree>
    <p:extLst>
      <p:ext uri="{BB962C8B-B14F-4D97-AF65-F5344CB8AC3E}">
        <p14:creationId xmlns:p14="http://schemas.microsoft.com/office/powerpoint/2010/main" val="12930397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8126-D405-6A43-9C97-D7C782F9E36D}"/>
              </a:ext>
            </a:extLst>
          </p:cNvPr>
          <p:cNvSpPr>
            <a:spLocks noGrp="1"/>
          </p:cNvSpPr>
          <p:nvPr>
            <p:ph type="ctrTitle"/>
          </p:nvPr>
        </p:nvSpPr>
        <p:spPr>
          <a:xfrm>
            <a:off x="1085088" y="115888"/>
            <a:ext cx="9144000" cy="999680"/>
          </a:xfrm>
        </p:spPr>
        <p:txBody>
          <a:bodyPr>
            <a:noAutofit/>
          </a:bodyPr>
          <a:lstStyle/>
          <a:p>
            <a:r>
              <a:rPr lang="en-IN" sz="3600" dirty="0">
                <a:latin typeface="Algerian" panose="04020705040A02060702" pitchFamily="82" charset="0"/>
              </a:rPr>
              <a:t>Prediction of population to be vaccinated </a:t>
            </a:r>
          </a:p>
        </p:txBody>
      </p:sp>
      <p:sp>
        <p:nvSpPr>
          <p:cNvPr id="4" name="Slide Number Placeholder 3">
            <a:extLst>
              <a:ext uri="{FF2B5EF4-FFF2-40B4-BE49-F238E27FC236}">
                <a16:creationId xmlns:a16="http://schemas.microsoft.com/office/drawing/2014/main" id="{3C52CF1F-C7D3-0642-D3AA-214FEC2BC45E}"/>
              </a:ext>
            </a:extLst>
          </p:cNvPr>
          <p:cNvSpPr>
            <a:spLocks noGrp="1"/>
          </p:cNvSpPr>
          <p:nvPr>
            <p:ph type="sldNum" sz="quarter" idx="12"/>
          </p:nvPr>
        </p:nvSpPr>
        <p:spPr/>
        <p:txBody>
          <a:bodyPr/>
          <a:lstStyle/>
          <a:p>
            <a:fld id="{349524C6-8FCF-457E-80DD-62DB6C53075E}" type="slidenum">
              <a:rPr lang="en-IN" smtClean="0"/>
              <a:t>24</a:t>
            </a:fld>
            <a:endParaRPr lang="en-IN"/>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8F9B7964-95B2-D9A5-614F-8E4557D7B0CB}"/>
                  </a:ext>
                </a:extLst>
              </p:cNvPr>
              <p:cNvSpPr>
                <a:spLocks noGrp="1" noChangeArrowheads="1"/>
              </p:cNvSpPr>
              <p:nvPr>
                <p:ph type="subTitle" idx="1"/>
              </p:nvPr>
            </p:nvSpPr>
            <p:spPr bwMode="auto">
              <a:xfrm>
                <a:off x="731139" y="1050519"/>
                <a:ext cx="10278237" cy="4391523"/>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212121"/>
                    </a:solidFill>
                    <a:effectLst/>
                    <a:latin typeface="Cambria" panose="02040503050406030204" pitchFamily="18" charset="0"/>
                  </a:rPr>
                  <a:t> </a:t>
                </a:r>
                <a:r>
                  <a:rPr kumimoji="0" lang="en-US" altLang="en-US" sz="2000" b="0" i="0" u="none" strike="noStrike" cap="none" normalizeH="0" baseline="0" dirty="0">
                    <a:ln>
                      <a:noFill/>
                    </a:ln>
                    <a:solidFill>
                      <a:srgbClr val="212121"/>
                    </a:solidFill>
                    <a:effectLst/>
                    <a:latin typeface="Cambria" panose="02040503050406030204" pitchFamily="18" charset="0"/>
                  </a:rPr>
                  <a:t>Let us assume that </a:t>
                </a:r>
                <a:r>
                  <a:rPr kumimoji="0" lang="en-US" altLang="en-US" sz="2000" b="0" i="1" u="none" strike="noStrike" cap="none" normalizeH="0" baseline="0" dirty="0">
                    <a:ln>
                      <a:noFill/>
                    </a:ln>
                    <a:solidFill>
                      <a:srgbClr val="212121"/>
                    </a:solidFill>
                    <a:effectLst/>
                    <a:latin typeface="Cambria" panose="02040503050406030204" pitchFamily="18" charset="0"/>
                  </a:rPr>
                  <a:t>‘p’</a:t>
                </a:r>
                <a:r>
                  <a:rPr kumimoji="0" lang="en-US" altLang="en-US" sz="2000" b="0" i="0" u="none" strike="noStrike" cap="none" normalizeH="0" baseline="0" dirty="0">
                    <a:ln>
                      <a:noFill/>
                    </a:ln>
                    <a:solidFill>
                      <a:srgbClr val="212121"/>
                    </a:solidFill>
                    <a:effectLst/>
                    <a:latin typeface="Cambria" panose="02040503050406030204" pitchFamily="18" charset="0"/>
                  </a:rPr>
                  <a:t> be the fraction of population that gets vaccinated. Assuming that vaccine is </a:t>
                </a:r>
                <a:r>
                  <a:rPr kumimoji="0" lang="en-US" altLang="en-US" sz="2000" b="0" i="0" u="none" strike="noStrike" cap="none" normalizeH="0" baseline="0" dirty="0">
                    <a:ln>
                      <a:noFill/>
                    </a:ln>
                    <a:solidFill>
                      <a:srgbClr val="212121"/>
                    </a:solidFill>
                    <a:effectLst/>
                    <a:latin typeface="MathJax_Main"/>
                  </a:rPr>
                  <a:t>100%</a:t>
                </a:r>
                <a:r>
                  <a:rPr kumimoji="0" lang="en-US" altLang="en-US" sz="2000" b="0" i="0" u="none" strike="noStrike" cap="none" normalizeH="0" baseline="0" dirty="0">
                    <a:ln>
                      <a:noFill/>
                    </a:ln>
                    <a:solidFill>
                      <a:srgbClr val="212121"/>
                    </a:solidFill>
                    <a:effectLst/>
                    <a:latin typeface="Cambria" panose="02040503050406030204" pitchFamily="18" charset="0"/>
                  </a:rPr>
                  <a:t> effective,</a:t>
                </a:r>
              </a:p>
              <a:p>
                <a:pPr lvl="0" algn="l">
                  <a:lnSpc>
                    <a:spcPct val="100000"/>
                  </a:lnSpc>
                </a:pPr>
                <a:r>
                  <a:rPr kumimoji="0" lang="en-US" altLang="en-US" sz="2000" b="0" i="0" u="none" strike="noStrike" cap="none" normalizeH="0" baseline="0" dirty="0">
                    <a:ln>
                      <a:noFill/>
                    </a:ln>
                    <a:solidFill>
                      <a:srgbClr val="212121"/>
                    </a:solidFill>
                    <a:effectLst/>
                    <a:latin typeface="Cambria" panose="02040503050406030204" pitchFamily="18" charset="0"/>
                  </a:rPr>
                  <a:t> the number of </a:t>
                </a:r>
                <a:r>
                  <a:rPr kumimoji="0" lang="en-US" altLang="en-US" sz="2000" b="0" i="0" u="none" strike="noStrike" cap="none" normalizeH="0" baseline="0" dirty="0" err="1">
                    <a:ln>
                      <a:noFill/>
                    </a:ln>
                    <a:solidFill>
                      <a:srgbClr val="212121"/>
                    </a:solidFill>
                    <a:effectLst/>
                    <a:latin typeface="Cambria" panose="02040503050406030204" pitchFamily="18" charset="0"/>
                  </a:rPr>
                  <a:t>susceptibles</a:t>
                </a:r>
                <a:r>
                  <a:rPr kumimoji="0" lang="en-US" altLang="en-US" sz="2000" b="0" i="0" u="none" strike="noStrike" cap="none" normalizeH="0" baseline="0" dirty="0">
                    <a:ln>
                      <a:noFill/>
                    </a:ln>
                    <a:solidFill>
                      <a:srgbClr val="212121"/>
                    </a:solidFill>
                    <a:effectLst/>
                    <a:latin typeface="Cambria" panose="02040503050406030204" pitchFamily="18" charset="0"/>
                  </a:rPr>
                  <a:t> vaccinated will be</a:t>
                </a:r>
                <a:r>
                  <a:rPr kumimoji="0" lang="en-US" altLang="en-US" sz="2000" b="0" i="0" u="none" strike="noStrike" cap="none" normalizeH="0" baseline="0" dirty="0">
                    <a:ln>
                      <a:noFill/>
                    </a:ln>
                    <a:solidFill>
                      <a:schemeClr val="tx1"/>
                    </a:solidFill>
                    <a:effectLst/>
                  </a:rPr>
                  <a:t> p.</a:t>
                </a:r>
                <a14:m>
                  <m:oMath xmlns:m="http://schemas.openxmlformats.org/officeDocument/2006/math">
                    <m:sSub>
                      <m:sSubPr>
                        <m:ctrlPr>
                          <a:rPr kumimoji="0" lang="en-US" altLang="en-US" sz="2000" b="0" i="1" u="none" strike="noStrike" cap="none" normalizeH="0" baseline="0" smtClean="0">
                            <a:ln>
                              <a:noFill/>
                            </a:ln>
                            <a:solidFill>
                              <a:schemeClr val="tx1"/>
                            </a:solidFill>
                            <a:effectLst/>
                            <a:latin typeface="Cambria Math" panose="02040503050406030204" pitchFamily="18" charset="0"/>
                          </a:rPr>
                        </m:ctrlPr>
                      </m:sSubPr>
                      <m:e>
                        <m:r>
                          <a:rPr kumimoji="0" lang="en-IN" altLang="en-US" sz="2000" b="0" i="1" u="none" strike="noStrike" cap="none" normalizeH="0" baseline="0" smtClean="0">
                            <a:ln>
                              <a:noFill/>
                            </a:ln>
                            <a:solidFill>
                              <a:schemeClr val="tx1"/>
                            </a:solidFill>
                            <a:effectLst/>
                            <a:latin typeface="Cambria Math" panose="02040503050406030204" pitchFamily="18" charset="0"/>
                          </a:rPr>
                          <m:t>𝑆</m:t>
                        </m:r>
                      </m:e>
                      <m:sub>
                        <m:r>
                          <a:rPr kumimoji="0" lang="en-IN" altLang="en-US" sz="2000" b="0" i="1" u="none" strike="noStrike" cap="none" normalizeH="0" baseline="0" smtClean="0">
                            <a:ln>
                              <a:noFill/>
                            </a:ln>
                            <a:solidFill>
                              <a:schemeClr val="tx1"/>
                            </a:solidFill>
                            <a:effectLst/>
                            <a:latin typeface="Cambria Math" panose="02040503050406030204" pitchFamily="18" charset="0"/>
                          </a:rPr>
                          <m:t>𝑜</m:t>
                        </m:r>
                      </m:sub>
                    </m:sSub>
                  </m:oMath>
                </a14:m>
                <a:r>
                  <a:rPr kumimoji="0" lang="en-US" altLang="en-US" sz="2000" b="0" i="0" u="none" strike="noStrike" cap="none" normalizeH="0" baseline="0" dirty="0">
                    <a:ln>
                      <a:noFill/>
                    </a:ln>
                    <a:solidFill>
                      <a:schemeClr val="tx1"/>
                    </a:solidFill>
                    <a:effectLst/>
                  </a:rPr>
                  <a:t> </a:t>
                </a:r>
                <a:r>
                  <a:rPr lang="en-IN" sz="2000" dirty="0"/>
                  <a:t>will be removed from</a:t>
                </a:r>
                <a:r>
                  <a:rPr kumimoji="0" lang="en-US" altLang="en-US" sz="2000" b="0" i="0" u="none" strike="noStrike" cap="none" normalizeH="0" baseline="0" dirty="0">
                    <a:ln>
                      <a:noFill/>
                    </a:ln>
                    <a:solidFill>
                      <a:schemeClr val="tx1"/>
                    </a:solidFill>
                    <a:effectLst/>
                  </a:rPr>
                  <a:t> </a:t>
                </a:r>
                <a14:m>
                  <m:oMath xmlns:m="http://schemas.openxmlformats.org/officeDocument/2006/math">
                    <m:sSub>
                      <m:sSubPr>
                        <m:ctrlPr>
                          <a:rPr lang="en-US" altLang="en-US" sz="2000" i="1">
                            <a:latin typeface="Cambria Math" panose="02040503050406030204" pitchFamily="18" charset="0"/>
                          </a:rPr>
                        </m:ctrlPr>
                      </m:sSubPr>
                      <m:e>
                        <m:r>
                          <a:rPr lang="en-IN" altLang="en-US" sz="2000" i="1">
                            <a:latin typeface="Cambria Math" panose="02040503050406030204" pitchFamily="18" charset="0"/>
                          </a:rPr>
                          <m:t>𝑆</m:t>
                        </m:r>
                      </m:e>
                      <m:sub>
                        <m:r>
                          <a:rPr lang="en-IN" altLang="en-US" sz="2000" i="1">
                            <a:latin typeface="Cambria Math" panose="02040503050406030204" pitchFamily="18" charset="0"/>
                          </a:rPr>
                          <m:t>𝑜</m:t>
                        </m:r>
                      </m:sub>
                    </m:sSub>
                  </m:oMath>
                </a14:m>
                <a:r>
                  <a:rPr lang="en-US" altLang="en-US" sz="2000" dirty="0"/>
                  <a:t> </a:t>
                </a:r>
                <a:r>
                  <a:rPr lang="en-US" sz="2000" dirty="0"/>
                  <a:t>Now, remaining </a:t>
                </a:r>
              </a:p>
              <a:p>
                <a:pPr lvl="0" algn="l">
                  <a:lnSpc>
                    <a:spcPct val="100000"/>
                  </a:lnSpc>
                </a:pPr>
                <a:r>
                  <a:rPr lang="en-US" sz="2000" dirty="0"/>
                  <a:t>number of </a:t>
                </a:r>
                <a:r>
                  <a:rPr lang="en-US" sz="2000" dirty="0" err="1"/>
                  <a:t>susceptibles</a:t>
                </a:r>
                <a:r>
                  <a:rPr lang="en-US" sz="2000" dirty="0"/>
                  <a:t> will be (1-p)</a:t>
                </a:r>
                <a:r>
                  <a:rPr lang="en-US" altLang="en-US" sz="2000" dirty="0"/>
                  <a:t> </a:t>
                </a:r>
                <a14:m>
                  <m:oMath xmlns:m="http://schemas.openxmlformats.org/officeDocument/2006/math">
                    <m:sSub>
                      <m:sSubPr>
                        <m:ctrlPr>
                          <a:rPr lang="en-US" altLang="en-US" sz="2000" i="1">
                            <a:latin typeface="Cambria Math" panose="02040503050406030204" pitchFamily="18" charset="0"/>
                          </a:rPr>
                        </m:ctrlPr>
                      </m:sSubPr>
                      <m:e>
                        <m:r>
                          <a:rPr lang="en-IN" altLang="en-US" sz="2000" i="1">
                            <a:latin typeface="Cambria Math" panose="02040503050406030204" pitchFamily="18" charset="0"/>
                          </a:rPr>
                          <m:t>𝑆</m:t>
                        </m:r>
                      </m:e>
                      <m:sub>
                        <m:r>
                          <a:rPr lang="en-IN" altLang="en-US" sz="2000" i="1">
                            <a:latin typeface="Cambria Math" panose="02040503050406030204" pitchFamily="18" charset="0"/>
                          </a:rPr>
                          <m:t>𝑜</m:t>
                        </m:r>
                      </m:sub>
                    </m:sSub>
                  </m:oMath>
                </a14:m>
                <a:r>
                  <a:rPr lang="en-US" altLang="en-US" sz="2000" dirty="0"/>
                  <a:t> </a:t>
                </a:r>
              </a:p>
              <a:p>
                <a:pPr lvl="0" algn="l">
                  <a:lnSpc>
                    <a:spcPct val="100000"/>
                  </a:lnSpc>
                </a:pPr>
                <a:r>
                  <a:rPr lang="en-US" sz="2000" dirty="0"/>
                  <a:t>To prevent epidemic spread, we now have the equation of </a:t>
                </a:r>
                <a14:m>
                  <m:oMath xmlns:m="http://schemas.openxmlformats.org/officeDocument/2006/math">
                    <m:sSub>
                      <m:sSubPr>
                        <m:ctrlPr>
                          <a:rPr lang="pt-BR" sz="2000" b="1" i="1">
                            <a:latin typeface="Cambria Math" panose="02040503050406030204" pitchFamily="18" charset="0"/>
                          </a:rPr>
                        </m:ctrlPr>
                      </m:sSubPr>
                      <m:e>
                        <m:r>
                          <a:rPr lang="en-IN" sz="2000" b="1" i="1">
                            <a:latin typeface="Cambria Math" panose="02040503050406030204" pitchFamily="18" charset="0"/>
                          </a:rPr>
                          <m:t> </m:t>
                        </m:r>
                        <m:r>
                          <a:rPr lang="en-IN" sz="2000" b="1" i="1">
                            <a:latin typeface="Cambria Math" panose="02040503050406030204" pitchFamily="18" charset="0"/>
                          </a:rPr>
                          <m:t>𝑹</m:t>
                        </m:r>
                      </m:e>
                      <m:sub>
                        <m:r>
                          <a:rPr lang="pt-BR" sz="2000" b="1" i="1">
                            <a:latin typeface="Cambria Math" panose="02040503050406030204" pitchFamily="18" charset="0"/>
                          </a:rPr>
                          <m:t>𝟎</m:t>
                        </m:r>
                      </m:sub>
                    </m:sSub>
                  </m:oMath>
                </a14:m>
                <a:r>
                  <a:rPr lang="en-US" sz="2000" dirty="0"/>
                  <a:t> , defined as </a:t>
                </a:r>
              </a:p>
              <a:p>
                <a:pPr lvl="0" algn="l">
                  <a:lnSpc>
                    <a:spcPct val="100000"/>
                  </a:lnSpc>
                </a:pPr>
                <a:r>
                  <a:rPr lang="en-US" sz="2000" b="1" dirty="0"/>
                  <a:t>(1-p)</a:t>
                </a:r>
                <a:r>
                  <a:rPr lang="en-US" altLang="en-US" sz="2000" b="1" dirty="0"/>
                  <a:t> </a:t>
                </a:r>
                <a14:m>
                  <m:oMath xmlns:m="http://schemas.openxmlformats.org/officeDocument/2006/math">
                    <m:sSub>
                      <m:sSubPr>
                        <m:ctrlPr>
                          <a:rPr lang="en-US" altLang="en-US" sz="2000" b="1" i="1" smtClean="0">
                            <a:latin typeface="Cambria Math" panose="02040503050406030204" pitchFamily="18" charset="0"/>
                          </a:rPr>
                        </m:ctrlPr>
                      </m:sSubPr>
                      <m:e>
                        <m:r>
                          <a:rPr lang="en-IN" altLang="en-US" sz="2000" b="1" i="1">
                            <a:latin typeface="Cambria Math" panose="02040503050406030204" pitchFamily="18" charset="0"/>
                          </a:rPr>
                          <m:t>𝑺</m:t>
                        </m:r>
                      </m:e>
                      <m:sub>
                        <m:r>
                          <a:rPr lang="en-IN" altLang="en-US" sz="2000" b="1" i="1">
                            <a:latin typeface="Cambria Math" panose="02040503050406030204" pitchFamily="18" charset="0"/>
                          </a:rPr>
                          <m:t>𝒐</m:t>
                        </m:r>
                      </m:sub>
                    </m:sSub>
                  </m:oMath>
                </a14:m>
                <a:r>
                  <a:rPr lang="en-US" altLang="en-US" sz="2000" b="1" dirty="0"/>
                  <a:t> </a:t>
                </a:r>
                <a14:m>
                  <m:oMath xmlns:m="http://schemas.openxmlformats.org/officeDocument/2006/math">
                    <m:f>
                      <m:fPr>
                        <m:ctrlPr>
                          <a:rPr lang="en-IN" sz="2000" b="1" i="1">
                            <a:solidFill>
                              <a:schemeClr val="bg2">
                                <a:lumMod val="10000"/>
                              </a:schemeClr>
                            </a:solidFill>
                            <a:latin typeface="Cambria Math" panose="02040503050406030204" pitchFamily="18" charset="0"/>
                          </a:rPr>
                        </m:ctrlPr>
                      </m:fPr>
                      <m:num>
                        <m:r>
                          <m:rPr>
                            <m:nor/>
                          </m:rPr>
                          <a:rPr lang="el-GR" sz="2000" b="1" dirty="0">
                            <a:solidFill>
                              <a:schemeClr val="bg2">
                                <a:lumMod val="10000"/>
                              </a:schemeClr>
                            </a:solidFill>
                          </a:rPr>
                          <m:t>β</m:t>
                        </m:r>
                      </m:num>
                      <m:den>
                        <m:r>
                          <m:rPr>
                            <m:nor/>
                          </m:rPr>
                          <a:rPr lang="el-GR" sz="2000" b="1" dirty="0">
                            <a:solidFill>
                              <a:schemeClr val="bg2">
                                <a:lumMod val="10000"/>
                              </a:schemeClr>
                            </a:solidFill>
                          </a:rPr>
                          <m:t>γ</m:t>
                        </m:r>
                      </m:den>
                    </m:f>
                  </m:oMath>
                </a14:m>
                <a:r>
                  <a:rPr lang="en-IN" sz="2000" b="1" dirty="0"/>
                  <a:t> ≤ 1  </a:t>
                </a:r>
                <a:r>
                  <a:rPr lang="en-IN" sz="2000" dirty="0"/>
                  <a:t>this implies </a:t>
                </a:r>
                <a:r>
                  <a:rPr lang="en-IN" sz="2000" b="1" dirty="0"/>
                  <a:t>(1-p)</a:t>
                </a:r>
                <a:r>
                  <a:rPr lang="en-US" altLang="en-US" sz="2000" b="1" dirty="0"/>
                  <a:t> </a:t>
                </a:r>
                <a14:m>
                  <m:oMath xmlns:m="http://schemas.openxmlformats.org/officeDocument/2006/math">
                    <m:f>
                      <m:fPr>
                        <m:ctrlPr>
                          <a:rPr lang="en-IN" sz="2000" b="1" i="1">
                            <a:solidFill>
                              <a:schemeClr val="bg2">
                                <a:lumMod val="10000"/>
                              </a:schemeClr>
                            </a:solidFill>
                            <a:latin typeface="Cambria Math" panose="02040503050406030204" pitchFamily="18" charset="0"/>
                          </a:rPr>
                        </m:ctrlPr>
                      </m:fPr>
                      <m:num>
                        <m:r>
                          <m:rPr>
                            <m:nor/>
                          </m:rPr>
                          <a:rPr lang="el-GR" sz="2000" b="1" dirty="0">
                            <a:solidFill>
                              <a:schemeClr val="bg2">
                                <a:lumMod val="10000"/>
                              </a:schemeClr>
                            </a:solidFill>
                          </a:rPr>
                          <m:t>β</m:t>
                        </m:r>
                      </m:num>
                      <m:den>
                        <m:r>
                          <m:rPr>
                            <m:nor/>
                          </m:rPr>
                          <a:rPr lang="el-GR" sz="2000" b="1" dirty="0">
                            <a:solidFill>
                              <a:schemeClr val="bg2">
                                <a:lumMod val="10000"/>
                              </a:schemeClr>
                            </a:solidFill>
                          </a:rPr>
                          <m:t>γ</m:t>
                        </m:r>
                      </m:den>
                    </m:f>
                  </m:oMath>
                </a14:m>
                <a:r>
                  <a:rPr lang="en-IN" sz="2000" b="1" dirty="0"/>
                  <a:t> ≤ 1 </a:t>
                </a:r>
                <a:r>
                  <a:rPr lang="en-IN" sz="2000" dirty="0"/>
                  <a:t>as </a:t>
                </a:r>
                <a14:m>
                  <m:oMath xmlns:m="http://schemas.openxmlformats.org/officeDocument/2006/math">
                    <m:sSub>
                      <m:sSubPr>
                        <m:ctrlPr>
                          <a:rPr lang="en-US" altLang="en-US" sz="2000" i="1">
                            <a:latin typeface="Cambria Math" panose="02040503050406030204" pitchFamily="18" charset="0"/>
                          </a:rPr>
                        </m:ctrlPr>
                      </m:sSubPr>
                      <m:e>
                        <m:r>
                          <a:rPr lang="en-IN" altLang="en-US" sz="2000" i="1">
                            <a:latin typeface="Cambria Math" panose="02040503050406030204" pitchFamily="18" charset="0"/>
                          </a:rPr>
                          <m:t>𝑆</m:t>
                        </m:r>
                      </m:e>
                      <m:sub>
                        <m:r>
                          <a:rPr lang="en-IN" altLang="en-US" sz="2000" i="1">
                            <a:latin typeface="Cambria Math" panose="02040503050406030204" pitchFamily="18" charset="0"/>
                          </a:rPr>
                          <m:t>𝑜</m:t>
                        </m:r>
                      </m:sub>
                    </m:sSub>
                  </m:oMath>
                </a14:m>
                <a:r>
                  <a:rPr lang="en-US" altLang="en-US" sz="2000" dirty="0"/>
                  <a:t> &gt;0</a:t>
                </a:r>
                <a:endParaRPr lang="en-IN" sz="2000" dirty="0"/>
              </a:p>
              <a:p>
                <a:pPr lvl="0" algn="l">
                  <a:lnSpc>
                    <a:spcPct val="100000"/>
                  </a:lnSpc>
                </a:pPr>
                <a:r>
                  <a:rPr lang="en-IN" sz="2000" dirty="0"/>
                  <a:t>at equilibrium condition </a:t>
                </a:r>
              </a:p>
              <a:p>
                <a:pPr lvl="0" algn="l">
                  <a:lnSpc>
                    <a:spcPct val="100000"/>
                  </a:lnSpc>
                </a:pPr>
                <a:r>
                  <a:rPr lang="en-IN" sz="2000" b="1" dirty="0"/>
                  <a:t>(1-p) = </a:t>
                </a:r>
                <a14:m>
                  <m:oMath xmlns:m="http://schemas.openxmlformats.org/officeDocument/2006/math">
                    <m:f>
                      <m:fPr>
                        <m:ctrlPr>
                          <a:rPr lang="en-IN" sz="2000" b="1" i="1" smtClean="0">
                            <a:latin typeface="Cambria Math" panose="02040503050406030204" pitchFamily="18" charset="0"/>
                          </a:rPr>
                        </m:ctrlPr>
                      </m:fPr>
                      <m:num>
                        <m:r>
                          <a:rPr lang="en-IN" sz="2000" b="1" i="1" smtClean="0">
                            <a:latin typeface="Cambria Math" panose="02040503050406030204" pitchFamily="18" charset="0"/>
                          </a:rPr>
                          <m:t>𝟏</m:t>
                        </m:r>
                      </m:num>
                      <m:den>
                        <m:sSub>
                          <m:sSubPr>
                            <m:ctrlPr>
                              <a:rPr lang="pt-BR" sz="2000" b="1" i="1">
                                <a:latin typeface="Cambria Math" panose="02040503050406030204" pitchFamily="18" charset="0"/>
                              </a:rPr>
                            </m:ctrlPr>
                          </m:sSubPr>
                          <m:e>
                            <m:r>
                              <a:rPr lang="en-IN" sz="2000" b="1" i="1">
                                <a:latin typeface="Cambria Math" panose="02040503050406030204" pitchFamily="18" charset="0"/>
                              </a:rPr>
                              <m:t> </m:t>
                            </m:r>
                            <m:r>
                              <a:rPr lang="en-IN" sz="2000" b="1" i="1">
                                <a:latin typeface="Cambria Math" panose="02040503050406030204" pitchFamily="18" charset="0"/>
                              </a:rPr>
                              <m:t>𝑹</m:t>
                            </m:r>
                          </m:e>
                          <m:sub>
                            <m:r>
                              <a:rPr lang="pt-BR" sz="2000" b="1" i="1">
                                <a:latin typeface="Cambria Math" panose="02040503050406030204" pitchFamily="18" charset="0"/>
                              </a:rPr>
                              <m:t>𝟎</m:t>
                            </m:r>
                          </m:sub>
                        </m:sSub>
                      </m:den>
                    </m:f>
                  </m:oMath>
                </a14:m>
                <a:r>
                  <a:rPr lang="en-IN" sz="2000" dirty="0"/>
                  <a:t> therefore </a:t>
                </a:r>
                <a:r>
                  <a:rPr lang="en-IN" sz="2000" b="1" dirty="0"/>
                  <a:t>p = (1 - </a:t>
                </a:r>
                <a14:m>
                  <m:oMath xmlns:m="http://schemas.openxmlformats.org/officeDocument/2006/math">
                    <m:f>
                      <m:fPr>
                        <m:ctrlPr>
                          <a:rPr lang="en-IN" sz="2000" b="1" i="1">
                            <a:latin typeface="Cambria Math" panose="02040503050406030204" pitchFamily="18" charset="0"/>
                          </a:rPr>
                        </m:ctrlPr>
                      </m:fPr>
                      <m:num>
                        <m:r>
                          <a:rPr lang="en-IN" sz="2000" b="1" i="1">
                            <a:latin typeface="Cambria Math" panose="02040503050406030204" pitchFamily="18" charset="0"/>
                          </a:rPr>
                          <m:t>𝟏</m:t>
                        </m:r>
                      </m:num>
                      <m:den>
                        <m:sSub>
                          <m:sSubPr>
                            <m:ctrlPr>
                              <a:rPr lang="pt-BR" sz="2000" b="1" i="1">
                                <a:latin typeface="Cambria Math" panose="02040503050406030204" pitchFamily="18" charset="0"/>
                              </a:rPr>
                            </m:ctrlPr>
                          </m:sSubPr>
                          <m:e>
                            <m:r>
                              <a:rPr lang="en-IN" sz="2000" b="1" i="1">
                                <a:latin typeface="Cambria Math" panose="02040503050406030204" pitchFamily="18" charset="0"/>
                              </a:rPr>
                              <m:t> </m:t>
                            </m:r>
                            <m:r>
                              <a:rPr lang="en-IN" sz="2000" b="1" i="1">
                                <a:latin typeface="Cambria Math" panose="02040503050406030204" pitchFamily="18" charset="0"/>
                              </a:rPr>
                              <m:t>𝑹</m:t>
                            </m:r>
                          </m:e>
                          <m:sub>
                            <m:r>
                              <a:rPr lang="pt-BR" sz="2000" b="1" i="1">
                                <a:latin typeface="Cambria Math" panose="02040503050406030204" pitchFamily="18" charset="0"/>
                              </a:rPr>
                              <m:t>𝟎</m:t>
                            </m:r>
                          </m:sub>
                        </m:sSub>
                      </m:den>
                    </m:f>
                  </m:oMath>
                </a14:m>
                <a:r>
                  <a:rPr lang="en-IN" sz="2000" b="1" dirty="0"/>
                  <a:t>) </a:t>
                </a:r>
              </a:p>
              <a:p>
                <a:pPr lvl="0" algn="l">
                  <a:lnSpc>
                    <a:spcPct val="100000"/>
                  </a:lnSpc>
                </a:pPr>
                <a:endParaRPr lang="en-IN" sz="2000" b="1" dirty="0"/>
              </a:p>
              <a:p>
                <a:pPr lvl="0" algn="l">
                  <a:lnSpc>
                    <a:spcPct val="100000"/>
                  </a:lnSpc>
                </a:pPr>
                <a:endParaRPr lang="en-US" dirty="0"/>
              </a:p>
              <a:p>
                <a:pPr lvl="0" algn="l">
                  <a:lnSpc>
                    <a:spcPct val="100000"/>
                  </a:lnSpc>
                </a:pPr>
                <a:endParaRPr lang="en-US" dirty="0"/>
              </a:p>
              <a:p>
                <a:pPr lvl="0" algn="l">
                  <a:lnSpc>
                    <a:spcPct val="100000"/>
                  </a:lnSpc>
                </a:pPr>
                <a:endParaRPr lang="en-US" dirty="0"/>
              </a:p>
            </p:txBody>
          </p:sp>
        </mc:Choice>
        <mc:Fallback xmlns="">
          <p:sp>
            <p:nvSpPr>
              <p:cNvPr id="5" name="Rectangle 1">
                <a:extLst>
                  <a:ext uri="{FF2B5EF4-FFF2-40B4-BE49-F238E27FC236}">
                    <a16:creationId xmlns:a16="http://schemas.microsoft.com/office/drawing/2014/main" id="{8F9B7964-95B2-D9A5-614F-8E4557D7B0CB}"/>
                  </a:ext>
                </a:extLst>
              </p:cNvPr>
              <p:cNvSpPr>
                <a:spLocks noGrp="1" noRot="1" noChangeAspect="1" noMove="1" noResize="1" noEditPoints="1" noAdjustHandles="1" noChangeArrowheads="1" noChangeShapeType="1" noTextEdit="1"/>
              </p:cNvSpPr>
              <p:nvPr>
                <p:ph type="subTitle" idx="1"/>
              </p:nvPr>
            </p:nvSpPr>
            <p:spPr bwMode="auto">
              <a:xfrm>
                <a:off x="731139" y="1050519"/>
                <a:ext cx="10278237" cy="4391523"/>
              </a:xfrm>
              <a:prstGeom prst="rect">
                <a:avLst/>
              </a:prstGeom>
              <a:blipFill>
                <a:blip r:embed="rId2"/>
                <a:stretch>
                  <a:fillRect l="-652" t="-277" r="-830"/>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2545080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0C20-57FE-F71D-EDA7-9CAA8B97B478}"/>
              </a:ext>
            </a:extLst>
          </p:cNvPr>
          <p:cNvSpPr>
            <a:spLocks noGrp="1"/>
          </p:cNvSpPr>
          <p:nvPr>
            <p:ph type="ctrTitle"/>
          </p:nvPr>
        </p:nvSpPr>
        <p:spPr>
          <a:xfrm>
            <a:off x="1524000" y="136525"/>
            <a:ext cx="9144000" cy="786384"/>
          </a:xfrm>
        </p:spPr>
        <p:txBody>
          <a:bodyPr>
            <a:normAutofit/>
          </a:bodyPr>
          <a:lstStyle/>
          <a:p>
            <a:r>
              <a:rPr lang="en-IN" sz="4800" dirty="0">
                <a:latin typeface="Algerian" panose="04020705040A02060702" pitchFamily="82" charset="0"/>
              </a:rPr>
              <a:t>Benefits of Using SIR Model</a:t>
            </a:r>
          </a:p>
        </p:txBody>
      </p:sp>
      <p:sp>
        <p:nvSpPr>
          <p:cNvPr id="3" name="Subtitle 2">
            <a:extLst>
              <a:ext uri="{FF2B5EF4-FFF2-40B4-BE49-F238E27FC236}">
                <a16:creationId xmlns:a16="http://schemas.microsoft.com/office/drawing/2014/main" id="{EAB1E2C7-BEE6-AF80-7E9E-F5705C931FD4}"/>
              </a:ext>
            </a:extLst>
          </p:cNvPr>
          <p:cNvSpPr>
            <a:spLocks noGrp="1"/>
          </p:cNvSpPr>
          <p:nvPr>
            <p:ph type="subTitle" idx="1"/>
          </p:nvPr>
        </p:nvSpPr>
        <p:spPr>
          <a:xfrm>
            <a:off x="960120" y="922909"/>
            <a:ext cx="10393680" cy="5340731"/>
          </a:xfrm>
        </p:spPr>
        <p:txBody>
          <a:bodyPr/>
          <a:lstStyle/>
          <a:p>
            <a:pPr marL="342900" indent="-342900">
              <a:buFont typeface="Wingdings" panose="05000000000000000000" pitchFamily="2" charset="2"/>
              <a:buChar char="v"/>
            </a:pPr>
            <a:r>
              <a:rPr lang="en-IN" dirty="0"/>
              <a:t>Using SIR Model we can predict how long the disease will lasts at a region and by means of prediction we can take preventive measures to keep us safe such as </a:t>
            </a:r>
            <a:r>
              <a:rPr lang="en-IN" b="1" dirty="0"/>
              <a:t>proper vaccination</a:t>
            </a:r>
            <a:r>
              <a:rPr lang="en-IN" dirty="0"/>
              <a:t> , </a:t>
            </a:r>
            <a:r>
              <a:rPr lang="en-IN" b="1" dirty="0"/>
              <a:t>quarantine measures and social distancing</a:t>
            </a:r>
            <a:r>
              <a:rPr lang="en-IN" dirty="0"/>
              <a:t>.</a:t>
            </a:r>
          </a:p>
          <a:p>
            <a:pPr marL="342900" indent="-342900">
              <a:buFont typeface="Wingdings" panose="05000000000000000000" pitchFamily="2" charset="2"/>
              <a:buChar char="v"/>
            </a:pPr>
            <a:r>
              <a:rPr lang="en-IN" dirty="0"/>
              <a:t>SIR model helps us predicting how much population is yet need to be vaccinated.</a:t>
            </a:r>
          </a:p>
          <a:p>
            <a:pPr marL="342900" indent="-342900">
              <a:buFont typeface="Wingdings" panose="05000000000000000000" pitchFamily="2" charset="2"/>
              <a:buChar char="v"/>
            </a:pPr>
            <a:r>
              <a:rPr lang="en-IN" dirty="0"/>
              <a:t>SIR model calculations are super easy if mathematicians uses programming language.</a:t>
            </a:r>
          </a:p>
          <a:p>
            <a:endParaRPr lang="en-IN" dirty="0"/>
          </a:p>
        </p:txBody>
      </p:sp>
      <p:sp>
        <p:nvSpPr>
          <p:cNvPr id="4" name="Slide Number Placeholder 3">
            <a:extLst>
              <a:ext uri="{FF2B5EF4-FFF2-40B4-BE49-F238E27FC236}">
                <a16:creationId xmlns:a16="http://schemas.microsoft.com/office/drawing/2014/main" id="{A03ADB02-1654-1700-CC65-68D7C40CB7C3}"/>
              </a:ext>
            </a:extLst>
          </p:cNvPr>
          <p:cNvSpPr>
            <a:spLocks noGrp="1"/>
          </p:cNvSpPr>
          <p:nvPr>
            <p:ph type="sldNum" sz="quarter" idx="12"/>
          </p:nvPr>
        </p:nvSpPr>
        <p:spPr/>
        <p:txBody>
          <a:bodyPr/>
          <a:lstStyle/>
          <a:p>
            <a:fld id="{349524C6-8FCF-457E-80DD-62DB6C53075E}" type="slidenum">
              <a:rPr lang="en-IN" smtClean="0"/>
              <a:t>25</a:t>
            </a:fld>
            <a:endParaRPr lang="en-IN"/>
          </a:p>
        </p:txBody>
      </p:sp>
    </p:spTree>
    <p:extLst>
      <p:ext uri="{BB962C8B-B14F-4D97-AF65-F5344CB8AC3E}">
        <p14:creationId xmlns:p14="http://schemas.microsoft.com/office/powerpoint/2010/main" val="1446040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485EA44-D2C2-670D-BCC7-AECE2EEF054D}"/>
                  </a:ext>
                </a:extLst>
              </p:cNvPr>
              <p:cNvSpPr>
                <a:spLocks noGrp="1"/>
              </p:cNvSpPr>
              <p:nvPr>
                <p:ph type="ctrTitle"/>
              </p:nvPr>
            </p:nvSpPr>
            <p:spPr>
              <a:xfrm>
                <a:off x="1176528" y="210312"/>
                <a:ext cx="9144000" cy="777240"/>
              </a:xfrm>
            </p:spPr>
            <p:txBody>
              <a:bodyPr>
                <a:normAutofit/>
              </a:bodyPr>
              <a:lstStyle/>
              <a:p>
                <a:r>
                  <a:rPr lang="en-IN" sz="4400" dirty="0">
                    <a:latin typeface="Algerian" panose="04020705040A02060702" pitchFamily="82" charset="0"/>
                  </a:rPr>
                  <a:t>Derivation of </a:t>
                </a:r>
                <a14:m>
                  <m:oMath xmlns:m="http://schemas.openxmlformats.org/officeDocument/2006/math">
                    <m:sSub>
                      <m:sSubPr>
                        <m:ctrlPr>
                          <a:rPr lang="en-IN" sz="4400" i="1" smtClean="0">
                            <a:latin typeface="Cambria Math" panose="02040503050406030204" pitchFamily="18" charset="0"/>
                          </a:rPr>
                        </m:ctrlPr>
                      </m:sSubPr>
                      <m:e>
                        <m:r>
                          <a:rPr lang="en-IN" sz="4400" b="0" i="1" smtClean="0">
                            <a:latin typeface="Cambria Math" panose="02040503050406030204" pitchFamily="18" charset="0"/>
                          </a:rPr>
                          <m:t>𝐼</m:t>
                        </m:r>
                      </m:e>
                      <m:sub>
                        <m:r>
                          <a:rPr lang="en-IN" sz="4400" b="0" i="1" smtClean="0">
                            <a:latin typeface="Cambria Math" panose="02040503050406030204" pitchFamily="18" charset="0"/>
                          </a:rPr>
                          <m:t>𝑚𝑎𝑥</m:t>
                        </m:r>
                      </m:sub>
                    </m:sSub>
                  </m:oMath>
                </a14:m>
                <a:r>
                  <a:rPr lang="en-IN" sz="4400" dirty="0">
                    <a:latin typeface="Algerian" panose="04020705040A02060702" pitchFamily="82" charset="0"/>
                  </a:rPr>
                  <a:t> in Slide 24</a:t>
                </a:r>
              </a:p>
            </p:txBody>
          </p:sp>
        </mc:Choice>
        <mc:Fallback xmlns="">
          <p:sp>
            <p:nvSpPr>
              <p:cNvPr id="2" name="Title 1">
                <a:extLst>
                  <a:ext uri="{FF2B5EF4-FFF2-40B4-BE49-F238E27FC236}">
                    <a16:creationId xmlns:a16="http://schemas.microsoft.com/office/drawing/2014/main" id="{5485EA44-D2C2-670D-BCC7-AECE2EEF054D}"/>
                  </a:ext>
                </a:extLst>
              </p:cNvPr>
              <p:cNvSpPr>
                <a:spLocks noGrp="1" noRot="1" noChangeAspect="1" noMove="1" noResize="1" noEditPoints="1" noAdjustHandles="1" noChangeArrowheads="1" noChangeShapeType="1" noTextEdit="1"/>
              </p:cNvSpPr>
              <p:nvPr>
                <p:ph type="ctrTitle"/>
              </p:nvPr>
            </p:nvSpPr>
            <p:spPr>
              <a:xfrm>
                <a:off x="1176528" y="210312"/>
                <a:ext cx="9144000" cy="777240"/>
              </a:xfrm>
              <a:blipFill>
                <a:blip r:embed="rId2"/>
                <a:stretch>
                  <a:fillRect t="-14173" b="-377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D875CD4A-1565-9698-A7FC-31928DA1934E}"/>
                  </a:ext>
                </a:extLst>
              </p:cNvPr>
              <p:cNvSpPr>
                <a:spLocks noGrp="1"/>
              </p:cNvSpPr>
              <p:nvPr>
                <p:ph type="subTitle" idx="1"/>
              </p:nvPr>
            </p:nvSpPr>
            <p:spPr>
              <a:xfrm>
                <a:off x="451104" y="1097280"/>
                <a:ext cx="10512552" cy="5248656"/>
              </a:xfrm>
            </p:spPr>
            <p:txBody>
              <a:bodyPr/>
              <a:lstStyle/>
              <a:p>
                <a:r>
                  <a:rPr lang="en-IN" dirty="0"/>
                  <a:t>Let </a:t>
                </a:r>
                <a:r>
                  <a:rPr lang="en-IN" i="1" dirty="0" err="1"/>
                  <a:t>i</a:t>
                </a:r>
                <a:r>
                  <a:rPr lang="en-IN" i="1" dirty="0"/>
                  <a:t> </a:t>
                </a:r>
                <a:r>
                  <a:rPr lang="en-IN" dirty="0"/>
                  <a:t>denotes the fraction of population (i.e., </a:t>
                </a:r>
                <a:r>
                  <a:rPr lang="en-IN" i="1" dirty="0" err="1"/>
                  <a:t>i</a:t>
                </a:r>
                <a:r>
                  <a:rPr lang="en-IN" i="1"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𝐼</m:t>
                        </m:r>
                      </m:num>
                      <m:den>
                        <m:r>
                          <a:rPr lang="en-IN" b="0" i="1" smtClean="0">
                            <a:latin typeface="Cambria Math" panose="02040503050406030204" pitchFamily="18" charset="0"/>
                          </a:rPr>
                          <m:t>𝑁</m:t>
                        </m:r>
                      </m:den>
                    </m:f>
                  </m:oMath>
                </a14:m>
                <a:r>
                  <a:rPr lang="en-IN" i="1" dirty="0"/>
                  <a:t>  </a:t>
                </a:r>
                <a:r>
                  <a:rPr lang="en-IN" dirty="0"/>
                  <a:t>)</a:t>
                </a:r>
              </a:p>
              <a:p>
                <a:pPr algn="l"/>
                <a14:m>
                  <m:oMath xmlns:m="http://schemas.openxmlformats.org/officeDocument/2006/math">
                    <m:f>
                      <m:fPr>
                        <m:ctrlPr>
                          <a:rPr lang="en-IN" sz="1600" b="1" i="1" smtClean="0">
                            <a:latin typeface="Cambria Math" panose="02040503050406030204" pitchFamily="18" charset="0"/>
                          </a:rPr>
                        </m:ctrlPr>
                      </m:fPr>
                      <m:num>
                        <m:r>
                          <a:rPr lang="en-IN" sz="1600" b="1" i="1" smtClean="0">
                            <a:latin typeface="Cambria Math" panose="02040503050406030204" pitchFamily="18" charset="0"/>
                          </a:rPr>
                          <m:t>𝒅𝑺</m:t>
                        </m:r>
                      </m:num>
                      <m:den>
                        <m:r>
                          <a:rPr lang="en-IN" sz="1600" b="1" i="1" smtClean="0">
                            <a:latin typeface="Cambria Math" panose="02040503050406030204" pitchFamily="18" charset="0"/>
                          </a:rPr>
                          <m:t>𝒅𝒕</m:t>
                        </m:r>
                      </m:den>
                    </m:f>
                    <m:r>
                      <a:rPr lang="en-IN" sz="1600" b="1" i="0" smtClean="0">
                        <a:latin typeface="Cambria Math" panose="02040503050406030204" pitchFamily="18" charset="0"/>
                      </a:rPr>
                      <m:t>=−</m:t>
                    </m:r>
                    <m:r>
                      <m:rPr>
                        <m:nor/>
                      </m:rPr>
                      <a:rPr lang="el-GR" sz="1600" b="1" dirty="0" smtClean="0">
                        <a:effectLst/>
                      </a:rPr>
                      <m:t>β</m:t>
                    </m:r>
                    <m:r>
                      <m:rPr>
                        <m:nor/>
                      </m:rPr>
                      <a:rPr lang="en-IN" sz="1600" b="1" dirty="0" smtClean="0">
                        <a:effectLst/>
                      </a:rPr>
                      <m:t>S</m:t>
                    </m:r>
                    <m:r>
                      <m:rPr>
                        <m:nor/>
                      </m:rPr>
                      <a:rPr lang="en-IN" sz="1600" b="1" i="0" dirty="0" smtClean="0">
                        <a:effectLst/>
                      </a:rPr>
                      <m:t>i</m:t>
                    </m:r>
                  </m:oMath>
                </a14:m>
                <a:r>
                  <a:rPr lang="en-IN" sz="1600" b="1" dirty="0"/>
                  <a:t>    </a:t>
                </a:r>
                <a:r>
                  <a:rPr lang="en-IN" sz="1600" dirty="0"/>
                  <a:t>………..(</a:t>
                </a:r>
                <a:r>
                  <a:rPr lang="en-IN" sz="1600" dirty="0" err="1"/>
                  <a:t>i</a:t>
                </a:r>
                <a:r>
                  <a:rPr lang="en-IN" sz="1600" dirty="0"/>
                  <a:t>)</a:t>
                </a:r>
              </a:p>
              <a:p>
                <a:pPr algn="l"/>
                <a:endParaRPr lang="en-IN" sz="1600" i="1" dirty="0">
                  <a:latin typeface="Cambria Math" panose="02040503050406030204" pitchFamily="18" charset="0"/>
                </a:endParaRPr>
              </a:p>
              <a:p>
                <a:pPr algn="l"/>
                <a:r>
                  <a:rPr lang="en-IN" sz="1600" b="1" dirty="0"/>
                  <a:t> </a:t>
                </a:r>
                <a14:m>
                  <m:oMath xmlns:m="http://schemas.openxmlformats.org/officeDocument/2006/math">
                    <m:f>
                      <m:fPr>
                        <m:ctrlPr>
                          <a:rPr lang="en-IN" sz="1600" b="1" i="1" smtClean="0">
                            <a:latin typeface="Cambria Math" panose="02040503050406030204" pitchFamily="18" charset="0"/>
                          </a:rPr>
                        </m:ctrlPr>
                      </m:fPr>
                      <m:num>
                        <m:r>
                          <a:rPr lang="en-IN" sz="1600" b="1" i="1" smtClean="0">
                            <a:latin typeface="Cambria Math" panose="02040503050406030204" pitchFamily="18" charset="0"/>
                          </a:rPr>
                          <m:t>𝒅𝒊</m:t>
                        </m:r>
                      </m:num>
                      <m:den>
                        <m:r>
                          <a:rPr lang="en-IN" sz="1600" b="1" i="1" smtClean="0">
                            <a:latin typeface="Cambria Math" panose="02040503050406030204" pitchFamily="18" charset="0"/>
                          </a:rPr>
                          <m:t>𝒅𝒕</m:t>
                        </m:r>
                      </m:den>
                    </m:f>
                    <m:r>
                      <a:rPr lang="en-IN" sz="1600" b="1" i="1" smtClean="0">
                        <a:latin typeface="Cambria Math" panose="02040503050406030204" pitchFamily="18" charset="0"/>
                      </a:rPr>
                      <m:t>=</m:t>
                    </m:r>
                    <m:r>
                      <m:rPr>
                        <m:nor/>
                      </m:rPr>
                      <a:rPr lang="el-GR" sz="1600" b="1" dirty="0" smtClean="0">
                        <a:effectLst/>
                      </a:rPr>
                      <m:t>β</m:t>
                    </m:r>
                    <m:r>
                      <m:rPr>
                        <m:nor/>
                      </m:rPr>
                      <a:rPr lang="en-IN" sz="1600" b="1" dirty="0" smtClean="0">
                        <a:effectLst/>
                      </a:rPr>
                      <m:t>S</m:t>
                    </m:r>
                    <m:r>
                      <a:rPr lang="en-IN" sz="1600" b="1" i="1" dirty="0" smtClean="0">
                        <a:effectLst/>
                        <a:latin typeface="Cambria Math" panose="02040503050406030204" pitchFamily="18" charset="0"/>
                      </a:rPr>
                      <m:t>𝒊</m:t>
                    </m:r>
                    <m:r>
                      <a:rPr lang="en-IN" sz="1600" b="1" i="1" smtClean="0">
                        <a:effectLst/>
                        <a:latin typeface="Cambria Math" panose="02040503050406030204" pitchFamily="18" charset="0"/>
                      </a:rPr>
                      <m:t> −</m:t>
                    </m:r>
                    <m:r>
                      <m:rPr>
                        <m:nor/>
                      </m:rPr>
                      <a:rPr lang="el-GR" sz="1600" b="1" dirty="0" smtClean="0">
                        <a:solidFill>
                          <a:schemeClr val="tx1">
                            <a:lumMod val="95000"/>
                            <a:lumOff val="5000"/>
                          </a:schemeClr>
                        </a:solidFill>
                        <a:effectLst/>
                      </a:rPr>
                      <m:t>γ</m:t>
                    </m:r>
                    <m:r>
                      <m:rPr>
                        <m:nor/>
                      </m:rPr>
                      <a:rPr lang="en-IN" sz="1600" b="1" i="0" dirty="0" smtClean="0">
                        <a:solidFill>
                          <a:schemeClr val="tx1">
                            <a:lumMod val="95000"/>
                            <a:lumOff val="5000"/>
                          </a:schemeClr>
                        </a:solidFill>
                        <a:effectLst/>
                      </a:rPr>
                      <m:t>i</m:t>
                    </m:r>
                  </m:oMath>
                </a14:m>
                <a:r>
                  <a:rPr lang="en-IN" sz="1600" b="1" dirty="0"/>
                  <a:t>  </a:t>
                </a:r>
                <a:r>
                  <a:rPr lang="en-IN" sz="1600" dirty="0"/>
                  <a:t>……….(ii)</a:t>
                </a:r>
              </a:p>
              <a:p>
                <a:pPr algn="l"/>
                <a:endParaRPr lang="en-IN" sz="1600" i="1" dirty="0">
                  <a:solidFill>
                    <a:schemeClr val="tx1">
                      <a:lumMod val="95000"/>
                      <a:lumOff val="5000"/>
                    </a:schemeClr>
                  </a:solidFill>
                  <a:latin typeface="Cambria Math" panose="02040503050406030204" pitchFamily="18" charset="0"/>
                </a:endParaRPr>
              </a:p>
              <a:p>
                <a:pPr algn="l"/>
                <a:r>
                  <a:rPr lang="en-IN" sz="1600" b="1" dirty="0">
                    <a:solidFill>
                      <a:schemeClr val="tx1">
                        <a:lumMod val="95000"/>
                        <a:lumOff val="5000"/>
                      </a:schemeClr>
                    </a:solidFill>
                  </a:rPr>
                  <a:t> </a:t>
                </a:r>
                <a14:m>
                  <m:oMath xmlns:m="http://schemas.openxmlformats.org/officeDocument/2006/math">
                    <m:f>
                      <m:fPr>
                        <m:ctrlPr>
                          <a:rPr lang="en-IN" sz="1600" b="1" i="1" smtClean="0">
                            <a:solidFill>
                              <a:schemeClr val="tx1">
                                <a:lumMod val="95000"/>
                                <a:lumOff val="5000"/>
                              </a:schemeClr>
                            </a:solidFill>
                            <a:latin typeface="Cambria Math" panose="02040503050406030204" pitchFamily="18" charset="0"/>
                          </a:rPr>
                        </m:ctrlPr>
                      </m:fPr>
                      <m:num>
                        <m:r>
                          <a:rPr lang="en-IN" sz="1600" b="1" i="1" smtClean="0">
                            <a:solidFill>
                              <a:schemeClr val="tx1">
                                <a:lumMod val="95000"/>
                                <a:lumOff val="5000"/>
                              </a:schemeClr>
                            </a:solidFill>
                            <a:latin typeface="Cambria Math" panose="02040503050406030204" pitchFamily="18" charset="0"/>
                          </a:rPr>
                          <m:t>𝒅𝑹</m:t>
                        </m:r>
                      </m:num>
                      <m:den>
                        <m:r>
                          <a:rPr lang="en-IN" sz="1600" b="1" i="1" smtClean="0">
                            <a:solidFill>
                              <a:schemeClr val="tx1">
                                <a:lumMod val="95000"/>
                                <a:lumOff val="5000"/>
                              </a:schemeClr>
                            </a:solidFill>
                            <a:latin typeface="Cambria Math" panose="02040503050406030204" pitchFamily="18" charset="0"/>
                          </a:rPr>
                          <m:t>𝒅𝒕</m:t>
                        </m:r>
                      </m:den>
                    </m:f>
                    <m:r>
                      <m:rPr>
                        <m:nor/>
                      </m:rPr>
                      <a:rPr lang="en-IN" sz="1600" b="1" i="1" smtClean="0">
                        <a:solidFill>
                          <a:schemeClr val="tx1">
                            <a:lumMod val="95000"/>
                            <a:lumOff val="5000"/>
                          </a:schemeClr>
                        </a:solidFill>
                        <a:latin typeface="Cambria Math" panose="02040503050406030204" pitchFamily="18" charset="0"/>
                      </a:rPr>
                      <m:t>= </m:t>
                    </m:r>
                    <m:r>
                      <m:rPr>
                        <m:nor/>
                      </m:rPr>
                      <a:rPr lang="el-GR" sz="1600" b="1" dirty="0" smtClean="0">
                        <a:solidFill>
                          <a:schemeClr val="tx1">
                            <a:lumMod val="95000"/>
                            <a:lumOff val="5000"/>
                          </a:schemeClr>
                        </a:solidFill>
                        <a:effectLst/>
                      </a:rPr>
                      <m:t>γ</m:t>
                    </m:r>
                    <m:r>
                      <m:rPr>
                        <m:nor/>
                      </m:rPr>
                      <a:rPr lang="en-IN" sz="1600" b="1" i="0" dirty="0" smtClean="0">
                        <a:solidFill>
                          <a:schemeClr val="tx1">
                            <a:lumMod val="95000"/>
                            <a:lumOff val="5000"/>
                          </a:schemeClr>
                        </a:solidFill>
                        <a:effectLst/>
                      </a:rPr>
                      <m:t>i</m:t>
                    </m:r>
                  </m:oMath>
                </a14:m>
                <a:r>
                  <a:rPr lang="en-IN" sz="1600" b="1" dirty="0"/>
                  <a:t> </a:t>
                </a:r>
                <a:r>
                  <a:rPr lang="en-IN" sz="1600" dirty="0"/>
                  <a:t>………………(iii)</a:t>
                </a:r>
              </a:p>
              <a:p>
                <a:pPr algn="l"/>
                <a:r>
                  <a:rPr lang="en-IN" sz="1600" dirty="0"/>
                  <a:t>Integrate </a:t>
                </a:r>
                <a14:m>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panose="02040503050406030204" pitchFamily="18" charset="0"/>
                          </a:rPr>
                          <m:t>𝑒𝑞</m:t>
                        </m:r>
                      </m:e>
                      <m:sub>
                        <m:r>
                          <a:rPr lang="en-IN" sz="1600" b="0" i="1" smtClean="0">
                            <a:latin typeface="Cambria Math" panose="02040503050406030204" pitchFamily="18" charset="0"/>
                          </a:rPr>
                          <m:t>𝑛</m:t>
                        </m:r>
                      </m:sub>
                    </m:sSub>
                    <m:r>
                      <a:rPr lang="en-IN" sz="1600" b="0" i="1" smtClean="0">
                        <a:latin typeface="Cambria Math" panose="02040503050406030204" pitchFamily="18" charset="0"/>
                      </a:rPr>
                      <m:t>(</m:t>
                    </m:r>
                  </m:oMath>
                </a14:m>
                <a:r>
                  <a:rPr lang="en-IN" sz="1600" dirty="0" err="1"/>
                  <a:t>i</a:t>
                </a:r>
                <a:r>
                  <a:rPr lang="en-IN" sz="1600" dirty="0"/>
                  <a:t>) from time </a:t>
                </a:r>
                <a14:m>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panose="02040503050406030204" pitchFamily="18" charset="0"/>
                          </a:rPr>
                          <m:t>𝑡</m:t>
                        </m:r>
                      </m:e>
                      <m:sub>
                        <m:r>
                          <a:rPr lang="en-IN" sz="1600" b="0" i="1" smtClean="0">
                            <a:latin typeface="Cambria Math" panose="02040503050406030204" pitchFamily="18" charset="0"/>
                          </a:rPr>
                          <m:t>0</m:t>
                        </m:r>
                      </m:sub>
                    </m:sSub>
                  </m:oMath>
                </a14:m>
                <a:r>
                  <a:rPr lang="en-IN" sz="1600" dirty="0"/>
                  <a:t> to </a:t>
                </a:r>
                <a14:m>
                  <m:oMath xmlns:m="http://schemas.openxmlformats.org/officeDocument/2006/math">
                    <m:sSub>
                      <m:sSubPr>
                        <m:ctrlPr>
                          <a:rPr lang="en-IN" sz="1600" i="1">
                            <a:latin typeface="Cambria Math" panose="02040503050406030204" pitchFamily="18" charset="0"/>
                          </a:rPr>
                        </m:ctrlPr>
                      </m:sSubPr>
                      <m:e>
                        <m:r>
                          <a:rPr lang="en-IN" sz="1600" b="0" i="1">
                            <a:latin typeface="Cambria Math" panose="02040503050406030204" pitchFamily="18" charset="0"/>
                          </a:rPr>
                          <m:t> </m:t>
                        </m:r>
                        <m:r>
                          <a:rPr lang="en-IN" sz="1600" b="0" i="1">
                            <a:latin typeface="Cambria Math" panose="02040503050406030204" pitchFamily="18" charset="0"/>
                          </a:rPr>
                          <m:t>𝑡</m:t>
                        </m:r>
                      </m:e>
                      <m:sub>
                        <m:r>
                          <a:rPr lang="en-IN" sz="1600" b="0" i="1">
                            <a:latin typeface="Cambria Math" panose="02040503050406030204" pitchFamily="18" charset="0"/>
                          </a:rPr>
                          <m:t>1</m:t>
                        </m:r>
                      </m:sub>
                    </m:sSub>
                  </m:oMath>
                </a14:m>
                <a:endParaRPr lang="en-IN" sz="1600" dirty="0"/>
              </a:p>
              <a:p>
                <a:pPr algn="l"/>
                <a:r>
                  <a:rPr lang="en-IN" sz="1600" b="1" dirty="0"/>
                  <a:t>S(</a:t>
                </a:r>
                <a14:m>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panose="02040503050406030204" pitchFamily="18" charset="0"/>
                          </a:rPr>
                          <m:t> </m:t>
                        </m:r>
                        <m:r>
                          <a:rPr lang="en-IN" sz="1600" b="1" i="1" smtClean="0">
                            <a:latin typeface="Cambria Math" panose="02040503050406030204" pitchFamily="18" charset="0"/>
                          </a:rPr>
                          <m:t>𝒕</m:t>
                        </m:r>
                      </m:e>
                      <m:sub>
                        <m:r>
                          <a:rPr lang="en-IN" sz="1600" b="1" i="1" smtClean="0">
                            <a:latin typeface="Cambria Math" panose="02040503050406030204" pitchFamily="18" charset="0"/>
                          </a:rPr>
                          <m:t>𝟏</m:t>
                        </m:r>
                      </m:sub>
                    </m:sSub>
                  </m:oMath>
                </a14:m>
                <a:r>
                  <a:rPr lang="en-IN" sz="1600" b="1" dirty="0"/>
                  <a:t>) = S(</a:t>
                </a:r>
                <a14:m>
                  <m:oMath xmlns:m="http://schemas.openxmlformats.org/officeDocument/2006/math">
                    <m:sSub>
                      <m:sSubPr>
                        <m:ctrlPr>
                          <a:rPr lang="en-IN" sz="1600" b="1" i="1">
                            <a:latin typeface="Cambria Math" panose="02040503050406030204" pitchFamily="18" charset="0"/>
                          </a:rPr>
                        </m:ctrlPr>
                      </m:sSubPr>
                      <m:e>
                        <m:r>
                          <a:rPr lang="en-IN" sz="1600" b="1" i="1">
                            <a:latin typeface="Cambria Math" panose="02040503050406030204" pitchFamily="18" charset="0"/>
                          </a:rPr>
                          <m:t>𝒕</m:t>
                        </m:r>
                      </m:e>
                      <m:sub>
                        <m:r>
                          <a:rPr lang="en-IN" sz="1600" b="1" i="1">
                            <a:latin typeface="Cambria Math" panose="02040503050406030204" pitchFamily="18" charset="0"/>
                          </a:rPr>
                          <m:t>𝟎</m:t>
                        </m:r>
                      </m:sub>
                    </m:sSub>
                  </m:oMath>
                </a14:m>
                <a:r>
                  <a:rPr lang="en-IN" sz="1600" b="1" dirty="0"/>
                  <a:t> )</a:t>
                </a:r>
                <a14:m>
                  <m:oMath xmlns:m="http://schemas.openxmlformats.org/officeDocument/2006/math">
                    <m:sSup>
                      <m:sSupPr>
                        <m:ctrlPr>
                          <a:rPr lang="en-IN" sz="1600" b="1" i="1" dirty="0" smtClean="0">
                            <a:latin typeface="Cambria Math" panose="02040503050406030204" pitchFamily="18" charset="0"/>
                          </a:rPr>
                        </m:ctrlPr>
                      </m:sSupPr>
                      <m:e>
                        <m:r>
                          <a:rPr lang="en-IN" sz="1600" b="1" i="1" dirty="0" smtClean="0">
                            <a:latin typeface="Cambria Math" panose="02040503050406030204" pitchFamily="18" charset="0"/>
                          </a:rPr>
                          <m:t>𝒆</m:t>
                        </m:r>
                      </m:e>
                      <m:sup>
                        <m:r>
                          <a:rPr lang="en-IN" sz="1600" b="1" i="1" dirty="0" smtClean="0">
                            <a:latin typeface="Cambria Math" panose="02040503050406030204" pitchFamily="18" charset="0"/>
                          </a:rPr>
                          <m:t>−</m:t>
                        </m:r>
                        <m:r>
                          <m:rPr>
                            <m:nor/>
                          </m:rPr>
                          <a:rPr lang="el-GR" sz="1600" b="1" dirty="0"/>
                          <m:t>β</m:t>
                        </m:r>
                        <m:nary>
                          <m:naryPr>
                            <m:ctrlPr>
                              <a:rPr lang="el-GR" sz="1600" b="1" i="1" dirty="0" smtClean="0">
                                <a:latin typeface="Cambria Math" panose="02040503050406030204" pitchFamily="18" charset="0"/>
                              </a:rPr>
                            </m:ctrlPr>
                          </m:naryPr>
                          <m:sub>
                            <m:sSub>
                              <m:sSubPr>
                                <m:ctrlPr>
                                  <a:rPr lang="en-IN" sz="1600" b="1" i="1">
                                    <a:latin typeface="Cambria Math" panose="02040503050406030204" pitchFamily="18" charset="0"/>
                                  </a:rPr>
                                </m:ctrlPr>
                              </m:sSubPr>
                              <m:e>
                                <m:r>
                                  <a:rPr lang="en-IN" sz="1600" b="1" i="1">
                                    <a:latin typeface="Cambria Math" panose="02040503050406030204" pitchFamily="18" charset="0"/>
                                  </a:rPr>
                                  <m:t>𝒕</m:t>
                                </m:r>
                              </m:e>
                              <m:sub>
                                <m:r>
                                  <a:rPr lang="en-IN" sz="1600" b="1" i="1">
                                    <a:latin typeface="Cambria Math" panose="02040503050406030204" pitchFamily="18" charset="0"/>
                                  </a:rPr>
                                  <m:t>𝟎</m:t>
                                </m:r>
                              </m:sub>
                            </m:sSub>
                          </m:sub>
                          <m:sup>
                            <m:sSub>
                              <m:sSubPr>
                                <m:ctrlPr>
                                  <a:rPr lang="en-IN" sz="1600" b="1" i="1">
                                    <a:latin typeface="Cambria Math" panose="02040503050406030204" pitchFamily="18" charset="0"/>
                                  </a:rPr>
                                </m:ctrlPr>
                              </m:sSubPr>
                              <m:e>
                                <m:r>
                                  <a:rPr lang="en-IN" sz="1600" b="1" i="1">
                                    <a:latin typeface="Cambria Math" panose="02040503050406030204" pitchFamily="18" charset="0"/>
                                  </a:rPr>
                                  <m:t> </m:t>
                                </m:r>
                                <m:r>
                                  <a:rPr lang="en-IN" sz="1600" b="1" i="1">
                                    <a:latin typeface="Cambria Math" panose="02040503050406030204" pitchFamily="18" charset="0"/>
                                  </a:rPr>
                                  <m:t>𝒕</m:t>
                                </m:r>
                              </m:e>
                              <m:sub>
                                <m:r>
                                  <a:rPr lang="en-IN" sz="1600" b="1" i="1">
                                    <a:latin typeface="Cambria Math" panose="02040503050406030204" pitchFamily="18" charset="0"/>
                                  </a:rPr>
                                  <m:t>𝟏</m:t>
                                </m:r>
                              </m:sub>
                            </m:sSub>
                          </m:sup>
                          <m:e>
                            <m:r>
                              <a:rPr lang="en-IN" sz="1600" b="1" i="1" dirty="0" smtClean="0">
                                <a:latin typeface="Cambria Math" panose="02040503050406030204" pitchFamily="18" charset="0"/>
                              </a:rPr>
                              <m:t>𝒊</m:t>
                            </m:r>
                            <m:d>
                              <m:dPr>
                                <m:ctrlPr>
                                  <a:rPr lang="en-IN" sz="1600" b="1" i="1" dirty="0" smtClean="0">
                                    <a:latin typeface="Cambria Math" panose="02040503050406030204" pitchFamily="18" charset="0"/>
                                  </a:rPr>
                                </m:ctrlPr>
                              </m:dPr>
                              <m:e>
                                <m:sSup>
                                  <m:sSupPr>
                                    <m:ctrlPr>
                                      <a:rPr lang="en-IN" sz="1600" b="1" i="1" dirty="0" smtClean="0">
                                        <a:latin typeface="Cambria Math" panose="02040503050406030204" pitchFamily="18" charset="0"/>
                                      </a:rPr>
                                    </m:ctrlPr>
                                  </m:sSupPr>
                                  <m:e>
                                    <m:r>
                                      <a:rPr lang="en-IN" sz="1600" b="1" i="1" dirty="0" smtClean="0">
                                        <a:latin typeface="Cambria Math" panose="02040503050406030204" pitchFamily="18" charset="0"/>
                                      </a:rPr>
                                      <m:t>𝒕</m:t>
                                    </m:r>
                                  </m:e>
                                  <m:sup>
                                    <m:r>
                                      <a:rPr lang="en-IN" sz="1600" b="1" i="1" dirty="0" smtClean="0">
                                        <a:latin typeface="Cambria Math" panose="02040503050406030204" pitchFamily="18" charset="0"/>
                                      </a:rPr>
                                      <m:t>′</m:t>
                                    </m:r>
                                  </m:sup>
                                </m:sSup>
                              </m:e>
                            </m:d>
                            <m:r>
                              <a:rPr lang="en-IN" sz="1600" b="1" i="1" dirty="0" smtClean="0">
                                <a:latin typeface="Cambria Math" panose="02040503050406030204" pitchFamily="18" charset="0"/>
                              </a:rPr>
                              <m:t>𝒅𝒕</m:t>
                            </m:r>
                          </m:e>
                        </m:nary>
                      </m:sup>
                    </m:sSup>
                  </m:oMath>
                </a14:m>
                <a:r>
                  <a:rPr lang="en-IN" sz="1600" dirty="0"/>
                  <a:t>  </a:t>
                </a:r>
              </a:p>
              <a:p>
                <a:pPr algn="l"/>
                <a:r>
                  <a:rPr lang="en-IN" sz="1600" dirty="0"/>
                  <a:t>Similarly </a:t>
                </a:r>
              </a:p>
              <a:p>
                <a:pPr algn="l"/>
                <a:r>
                  <a:rPr lang="en-IN" sz="1600" b="1" dirty="0"/>
                  <a:t>R(</a:t>
                </a:r>
                <a14:m>
                  <m:oMath xmlns:m="http://schemas.openxmlformats.org/officeDocument/2006/math">
                    <m:sSub>
                      <m:sSubPr>
                        <m:ctrlPr>
                          <a:rPr lang="en-IN" sz="1600" b="1" i="1" smtClean="0">
                            <a:latin typeface="Cambria Math" panose="02040503050406030204" pitchFamily="18" charset="0"/>
                          </a:rPr>
                        </m:ctrlPr>
                      </m:sSubPr>
                      <m:e>
                        <m:r>
                          <a:rPr lang="en-IN" sz="1600" b="1" i="1">
                            <a:latin typeface="Cambria Math" panose="02040503050406030204" pitchFamily="18" charset="0"/>
                          </a:rPr>
                          <m:t> </m:t>
                        </m:r>
                        <m:r>
                          <a:rPr lang="en-IN" sz="1600" b="1" i="1">
                            <a:latin typeface="Cambria Math" panose="02040503050406030204" pitchFamily="18" charset="0"/>
                          </a:rPr>
                          <m:t>𝒕</m:t>
                        </m:r>
                      </m:e>
                      <m:sub>
                        <m:r>
                          <a:rPr lang="en-IN" sz="1600" b="1" i="1">
                            <a:latin typeface="Cambria Math" panose="02040503050406030204" pitchFamily="18" charset="0"/>
                          </a:rPr>
                          <m:t>𝟏</m:t>
                        </m:r>
                      </m:sub>
                    </m:sSub>
                  </m:oMath>
                </a14:m>
                <a:r>
                  <a:rPr lang="en-IN" sz="1600" b="1" dirty="0"/>
                  <a:t>) = R(</a:t>
                </a:r>
                <a14:m>
                  <m:oMath xmlns:m="http://schemas.openxmlformats.org/officeDocument/2006/math">
                    <m:sSub>
                      <m:sSubPr>
                        <m:ctrlPr>
                          <a:rPr lang="en-IN" sz="1600" b="1" i="1">
                            <a:latin typeface="Cambria Math" panose="02040503050406030204" pitchFamily="18" charset="0"/>
                          </a:rPr>
                        </m:ctrlPr>
                      </m:sSubPr>
                      <m:e>
                        <m:r>
                          <a:rPr lang="en-IN" sz="1600" b="1" i="1">
                            <a:latin typeface="Cambria Math" panose="02040503050406030204" pitchFamily="18" charset="0"/>
                          </a:rPr>
                          <m:t>𝒕</m:t>
                        </m:r>
                      </m:e>
                      <m:sub>
                        <m:r>
                          <a:rPr lang="en-IN" sz="1600" b="1" i="1">
                            <a:latin typeface="Cambria Math" panose="02040503050406030204" pitchFamily="18" charset="0"/>
                          </a:rPr>
                          <m:t>𝟎</m:t>
                        </m:r>
                      </m:sub>
                    </m:sSub>
                  </m:oMath>
                </a14:m>
                <a:r>
                  <a:rPr lang="en-IN" sz="1600" b="1" dirty="0"/>
                  <a:t>) + </a:t>
                </a:r>
                <a14:m>
                  <m:oMath xmlns:m="http://schemas.openxmlformats.org/officeDocument/2006/math">
                    <m:r>
                      <m:rPr>
                        <m:nor/>
                      </m:rPr>
                      <a:rPr lang="el-GR" sz="1600" b="1" dirty="0">
                        <a:solidFill>
                          <a:schemeClr val="tx1">
                            <a:lumMod val="95000"/>
                            <a:lumOff val="5000"/>
                          </a:schemeClr>
                        </a:solidFill>
                      </a:rPr>
                      <m:t>γ</m:t>
                    </m:r>
                  </m:oMath>
                </a14:m>
                <a:r>
                  <a:rPr lang="en-IN" sz="1600" b="1" dirty="0"/>
                  <a:t> </a:t>
                </a:r>
                <a14:m>
                  <m:oMath xmlns:m="http://schemas.openxmlformats.org/officeDocument/2006/math">
                    <m:nary>
                      <m:naryPr>
                        <m:ctrlPr>
                          <a:rPr lang="el-GR" sz="1600" b="1" i="1" dirty="0">
                            <a:latin typeface="Cambria Math" panose="02040503050406030204" pitchFamily="18" charset="0"/>
                          </a:rPr>
                        </m:ctrlPr>
                      </m:naryPr>
                      <m:sub>
                        <m:sSub>
                          <m:sSubPr>
                            <m:ctrlPr>
                              <a:rPr lang="en-IN" sz="1600" b="1" i="1">
                                <a:latin typeface="Cambria Math" panose="02040503050406030204" pitchFamily="18" charset="0"/>
                              </a:rPr>
                            </m:ctrlPr>
                          </m:sSubPr>
                          <m:e>
                            <m:r>
                              <a:rPr lang="en-IN" sz="1600" b="1" i="1">
                                <a:latin typeface="Cambria Math" panose="02040503050406030204" pitchFamily="18" charset="0"/>
                              </a:rPr>
                              <m:t>𝒕</m:t>
                            </m:r>
                          </m:e>
                          <m:sub>
                            <m:r>
                              <a:rPr lang="en-IN" sz="1600" b="1" i="1">
                                <a:latin typeface="Cambria Math" panose="02040503050406030204" pitchFamily="18" charset="0"/>
                              </a:rPr>
                              <m:t>𝟎</m:t>
                            </m:r>
                          </m:sub>
                        </m:sSub>
                      </m:sub>
                      <m:sup>
                        <m:sSub>
                          <m:sSubPr>
                            <m:ctrlPr>
                              <a:rPr lang="en-IN" sz="1600" b="1" i="1">
                                <a:latin typeface="Cambria Math" panose="02040503050406030204" pitchFamily="18" charset="0"/>
                              </a:rPr>
                            </m:ctrlPr>
                          </m:sSubPr>
                          <m:e>
                            <m:r>
                              <a:rPr lang="en-IN" sz="1600" b="1" i="1">
                                <a:latin typeface="Cambria Math" panose="02040503050406030204" pitchFamily="18" charset="0"/>
                              </a:rPr>
                              <m:t> </m:t>
                            </m:r>
                            <m:r>
                              <a:rPr lang="en-IN" sz="1600" b="1" i="1">
                                <a:latin typeface="Cambria Math" panose="02040503050406030204" pitchFamily="18" charset="0"/>
                              </a:rPr>
                              <m:t>𝒕</m:t>
                            </m:r>
                          </m:e>
                          <m:sub>
                            <m:r>
                              <a:rPr lang="en-IN" sz="1600" b="1" i="1">
                                <a:latin typeface="Cambria Math" panose="02040503050406030204" pitchFamily="18" charset="0"/>
                              </a:rPr>
                              <m:t>𝟏</m:t>
                            </m:r>
                          </m:sub>
                        </m:sSub>
                      </m:sup>
                      <m:e>
                        <m:r>
                          <a:rPr lang="en-IN" sz="1600" b="1" i="1" dirty="0">
                            <a:latin typeface="Cambria Math" panose="02040503050406030204" pitchFamily="18" charset="0"/>
                          </a:rPr>
                          <m:t>𝒊</m:t>
                        </m:r>
                        <m:d>
                          <m:dPr>
                            <m:ctrlPr>
                              <a:rPr lang="en-IN" sz="1600" b="1" i="1" dirty="0">
                                <a:latin typeface="Cambria Math" panose="02040503050406030204" pitchFamily="18" charset="0"/>
                              </a:rPr>
                            </m:ctrlPr>
                          </m:dPr>
                          <m:e>
                            <m:sSup>
                              <m:sSupPr>
                                <m:ctrlPr>
                                  <a:rPr lang="en-IN" sz="1600" b="1" i="1" dirty="0">
                                    <a:latin typeface="Cambria Math" panose="02040503050406030204" pitchFamily="18" charset="0"/>
                                  </a:rPr>
                                </m:ctrlPr>
                              </m:sSupPr>
                              <m:e>
                                <m:r>
                                  <a:rPr lang="en-IN" sz="1600" b="1" i="1" dirty="0">
                                    <a:latin typeface="Cambria Math" panose="02040503050406030204" pitchFamily="18" charset="0"/>
                                  </a:rPr>
                                  <m:t>𝒕</m:t>
                                </m:r>
                              </m:e>
                              <m:sup>
                                <m:r>
                                  <a:rPr lang="en-IN" sz="1600" b="1" i="1" dirty="0">
                                    <a:latin typeface="Cambria Math" panose="02040503050406030204" pitchFamily="18" charset="0"/>
                                  </a:rPr>
                                  <m:t>′</m:t>
                                </m:r>
                              </m:sup>
                            </m:sSup>
                          </m:e>
                        </m:d>
                        <m:r>
                          <a:rPr lang="en-IN" sz="1600" b="1" i="1" dirty="0">
                            <a:latin typeface="Cambria Math" panose="02040503050406030204" pitchFamily="18" charset="0"/>
                          </a:rPr>
                          <m:t>𝒅𝒕</m:t>
                        </m:r>
                      </m:e>
                    </m:nary>
                  </m:oMath>
                </a14:m>
                <a:r>
                  <a:rPr lang="en-IN" sz="1600" dirty="0"/>
                  <a:t> </a:t>
                </a:r>
              </a:p>
              <a:p>
                <a:pPr algn="l"/>
                <a:r>
                  <a:rPr lang="en-IN" sz="1600" dirty="0"/>
                  <a:t>Therefore </a:t>
                </a:r>
              </a:p>
              <a:p>
                <a:pPr algn="l"/>
                <a:r>
                  <a:rPr lang="en-IN" sz="1600" b="1" dirty="0"/>
                  <a:t>S(</a:t>
                </a:r>
                <a14:m>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panose="02040503050406030204" pitchFamily="18" charset="0"/>
                          </a:rPr>
                          <m:t> </m:t>
                        </m:r>
                        <m:r>
                          <a:rPr lang="en-IN" sz="1600" b="1" i="1" smtClean="0">
                            <a:latin typeface="Cambria Math" panose="02040503050406030204" pitchFamily="18" charset="0"/>
                          </a:rPr>
                          <m:t>𝒕</m:t>
                        </m:r>
                      </m:e>
                      <m:sub>
                        <m:r>
                          <a:rPr lang="en-IN" sz="1600" b="1" i="1" smtClean="0">
                            <a:latin typeface="Cambria Math" panose="02040503050406030204" pitchFamily="18" charset="0"/>
                          </a:rPr>
                          <m:t>𝟏</m:t>
                        </m:r>
                      </m:sub>
                    </m:sSub>
                  </m:oMath>
                </a14:m>
                <a:r>
                  <a:rPr lang="en-IN" sz="1600" b="1" dirty="0"/>
                  <a:t>) = S(</a:t>
                </a:r>
                <a14:m>
                  <m:oMath xmlns:m="http://schemas.openxmlformats.org/officeDocument/2006/math">
                    <m:sSub>
                      <m:sSubPr>
                        <m:ctrlPr>
                          <a:rPr lang="en-IN" sz="1600" b="1" i="1">
                            <a:latin typeface="Cambria Math" panose="02040503050406030204" pitchFamily="18" charset="0"/>
                          </a:rPr>
                        </m:ctrlPr>
                      </m:sSubPr>
                      <m:e>
                        <m:r>
                          <a:rPr lang="en-IN" sz="1600" b="1" i="1">
                            <a:latin typeface="Cambria Math" panose="02040503050406030204" pitchFamily="18" charset="0"/>
                          </a:rPr>
                          <m:t>𝒕</m:t>
                        </m:r>
                      </m:e>
                      <m:sub>
                        <m:r>
                          <a:rPr lang="en-IN" sz="1600" b="1" i="1">
                            <a:latin typeface="Cambria Math" panose="02040503050406030204" pitchFamily="18" charset="0"/>
                          </a:rPr>
                          <m:t>𝟎</m:t>
                        </m:r>
                      </m:sub>
                    </m:sSub>
                  </m:oMath>
                </a14:m>
                <a:r>
                  <a:rPr lang="en-IN" sz="1600" b="1" dirty="0"/>
                  <a:t> )</a:t>
                </a:r>
                <a14:m>
                  <m:oMath xmlns:m="http://schemas.openxmlformats.org/officeDocument/2006/math">
                    <m:sSup>
                      <m:sSupPr>
                        <m:ctrlPr>
                          <a:rPr lang="en-IN" sz="1600" b="1" i="1" dirty="0" smtClean="0">
                            <a:latin typeface="Cambria Math" panose="02040503050406030204" pitchFamily="18" charset="0"/>
                          </a:rPr>
                        </m:ctrlPr>
                      </m:sSupPr>
                      <m:e>
                        <m:r>
                          <a:rPr lang="en-IN" sz="1600" b="1" i="1" dirty="0" smtClean="0">
                            <a:latin typeface="Cambria Math" panose="02040503050406030204" pitchFamily="18" charset="0"/>
                          </a:rPr>
                          <m:t>𝒆</m:t>
                        </m:r>
                      </m:e>
                      <m:sup>
                        <m:r>
                          <a:rPr lang="en-IN" sz="1600" b="1" i="1" dirty="0" smtClean="0">
                            <a:latin typeface="Cambria Math" panose="02040503050406030204" pitchFamily="18" charset="0"/>
                          </a:rPr>
                          <m:t>−</m:t>
                        </m:r>
                        <m:f>
                          <m:fPr>
                            <m:ctrlPr>
                              <a:rPr lang="el-GR" sz="1600" b="1" i="1" dirty="0" smtClean="0">
                                <a:latin typeface="Cambria Math" panose="02040503050406030204" pitchFamily="18" charset="0"/>
                              </a:rPr>
                            </m:ctrlPr>
                          </m:fPr>
                          <m:num>
                            <m:r>
                              <m:rPr>
                                <m:nor/>
                              </m:rPr>
                              <a:rPr lang="el-GR" sz="1600" b="1" dirty="0"/>
                              <m:t>β</m:t>
                            </m:r>
                          </m:num>
                          <m:den>
                            <m:r>
                              <m:rPr>
                                <m:nor/>
                              </m:rPr>
                              <a:rPr lang="el-GR" sz="1600" b="1" dirty="0">
                                <a:solidFill>
                                  <a:schemeClr val="tx1">
                                    <a:lumMod val="95000"/>
                                    <a:lumOff val="5000"/>
                                  </a:schemeClr>
                                </a:solidFill>
                              </a:rPr>
                              <m:t>γ</m:t>
                            </m:r>
                          </m:den>
                        </m:f>
                        <m:r>
                          <a:rPr lang="en-IN" sz="1600" b="1" i="1" dirty="0" smtClean="0">
                            <a:latin typeface="Cambria Math" panose="02040503050406030204" pitchFamily="18" charset="0"/>
                          </a:rPr>
                          <m:t>[</m:t>
                        </m:r>
                        <m:r>
                          <a:rPr lang="en-IN" sz="1600" b="1" i="1" dirty="0" smtClean="0">
                            <a:latin typeface="Cambria Math" panose="02040503050406030204" pitchFamily="18" charset="0"/>
                          </a:rPr>
                          <m:t>𝑹</m:t>
                        </m:r>
                        <m:d>
                          <m:dPr>
                            <m:ctrlPr>
                              <a:rPr lang="en-IN" sz="1600" b="1" i="1" dirty="0" smtClean="0">
                                <a:latin typeface="Cambria Math" panose="02040503050406030204" pitchFamily="18" charset="0"/>
                              </a:rPr>
                            </m:ctrlPr>
                          </m:dPr>
                          <m:e>
                            <m:sSub>
                              <m:sSubPr>
                                <m:ctrlPr>
                                  <a:rPr lang="en-IN" sz="1600" b="1" i="1">
                                    <a:latin typeface="Cambria Math" panose="02040503050406030204" pitchFamily="18" charset="0"/>
                                  </a:rPr>
                                </m:ctrlPr>
                              </m:sSubPr>
                              <m:e>
                                <m:r>
                                  <a:rPr lang="en-IN" sz="1600" b="1" i="1">
                                    <a:latin typeface="Cambria Math" panose="02040503050406030204" pitchFamily="18" charset="0"/>
                                  </a:rPr>
                                  <m:t> </m:t>
                                </m:r>
                                <m:r>
                                  <a:rPr lang="en-IN" sz="1600" b="1" i="1">
                                    <a:latin typeface="Cambria Math" panose="02040503050406030204" pitchFamily="18" charset="0"/>
                                  </a:rPr>
                                  <m:t>𝒕</m:t>
                                </m:r>
                              </m:e>
                              <m:sub>
                                <m:r>
                                  <a:rPr lang="en-IN" sz="1600" b="1" i="1">
                                    <a:latin typeface="Cambria Math" panose="02040503050406030204" pitchFamily="18" charset="0"/>
                                  </a:rPr>
                                  <m:t>𝟏</m:t>
                                </m:r>
                              </m:sub>
                            </m:sSub>
                          </m:e>
                        </m:d>
                        <m:r>
                          <a:rPr lang="en-IN" sz="1600" b="1" i="1" smtClean="0">
                            <a:latin typeface="Cambria Math" panose="02040503050406030204" pitchFamily="18" charset="0"/>
                          </a:rPr>
                          <m:t>−</m:t>
                        </m:r>
                        <m:r>
                          <m:rPr>
                            <m:nor/>
                          </m:rPr>
                          <a:rPr lang="en-IN" sz="1600" b="1" dirty="0"/>
                          <m:t>R</m:t>
                        </m:r>
                        <m:r>
                          <m:rPr>
                            <m:nor/>
                          </m:rPr>
                          <a:rPr lang="en-IN" sz="1600" b="1" dirty="0"/>
                          <m:t>(</m:t>
                        </m:r>
                        <m:sSub>
                          <m:sSubPr>
                            <m:ctrlPr>
                              <a:rPr lang="en-IN" sz="1600" b="1" i="1">
                                <a:latin typeface="Cambria Math" panose="02040503050406030204" pitchFamily="18" charset="0"/>
                              </a:rPr>
                            </m:ctrlPr>
                          </m:sSubPr>
                          <m:e>
                            <m:r>
                              <a:rPr lang="en-IN" sz="1600" b="1" i="1">
                                <a:latin typeface="Cambria Math" panose="02040503050406030204" pitchFamily="18" charset="0"/>
                              </a:rPr>
                              <m:t>𝒕</m:t>
                            </m:r>
                          </m:e>
                          <m:sub>
                            <m:r>
                              <a:rPr lang="en-IN" sz="1600" b="1" i="1">
                                <a:latin typeface="Cambria Math" panose="02040503050406030204" pitchFamily="18" charset="0"/>
                              </a:rPr>
                              <m:t>𝟎</m:t>
                            </m:r>
                          </m:sub>
                        </m:sSub>
                        <m:r>
                          <m:rPr>
                            <m:nor/>
                          </m:rPr>
                          <a:rPr lang="en-IN" sz="1600" b="1" dirty="0"/>
                          <m:t>)</m:t>
                        </m:r>
                        <m:r>
                          <a:rPr lang="en-IN" sz="1600" b="1" i="1" dirty="0" smtClean="0">
                            <a:latin typeface="Cambria Math" panose="02040503050406030204" pitchFamily="18" charset="0"/>
                          </a:rPr>
                          <m:t>]</m:t>
                        </m:r>
                      </m:sup>
                    </m:sSup>
                  </m:oMath>
                </a14:m>
                <a:r>
                  <a:rPr lang="en-IN" sz="1600" b="1" dirty="0"/>
                  <a:t>   ………..(*)</a:t>
                </a:r>
              </a:p>
              <a:p>
                <a:pPr algn="l"/>
                <a:endParaRPr lang="en-IN" sz="1600" dirty="0"/>
              </a:p>
              <a:p>
                <a:endParaRPr lang="en-IN" dirty="0"/>
              </a:p>
            </p:txBody>
          </p:sp>
        </mc:Choice>
        <mc:Fallback xmlns="">
          <p:sp>
            <p:nvSpPr>
              <p:cNvPr id="3" name="Subtitle 2">
                <a:extLst>
                  <a:ext uri="{FF2B5EF4-FFF2-40B4-BE49-F238E27FC236}">
                    <a16:creationId xmlns:a16="http://schemas.microsoft.com/office/drawing/2014/main" id="{D875CD4A-1565-9698-A7FC-31928DA1934E}"/>
                  </a:ext>
                </a:extLst>
              </p:cNvPr>
              <p:cNvSpPr>
                <a:spLocks noGrp="1" noRot="1" noChangeAspect="1" noMove="1" noResize="1" noEditPoints="1" noAdjustHandles="1" noChangeArrowheads="1" noChangeShapeType="1" noTextEdit="1"/>
              </p:cNvSpPr>
              <p:nvPr>
                <p:ph type="subTitle" idx="1"/>
              </p:nvPr>
            </p:nvSpPr>
            <p:spPr>
              <a:xfrm>
                <a:off x="451104" y="1097280"/>
                <a:ext cx="10512552" cy="5248656"/>
              </a:xfrm>
              <a:blipFill>
                <a:blip r:embed="rId3"/>
                <a:stretch>
                  <a:fillRect l="-290" t="-23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517DB0CC-B1C7-EE55-C811-7428974BCA01}"/>
              </a:ext>
            </a:extLst>
          </p:cNvPr>
          <p:cNvSpPr>
            <a:spLocks noGrp="1"/>
          </p:cNvSpPr>
          <p:nvPr>
            <p:ph type="sldNum" sz="quarter" idx="12"/>
          </p:nvPr>
        </p:nvSpPr>
        <p:spPr/>
        <p:txBody>
          <a:bodyPr/>
          <a:lstStyle/>
          <a:p>
            <a:fld id="{349524C6-8FCF-457E-80DD-62DB6C53075E}" type="slidenum">
              <a:rPr lang="en-IN" smtClean="0"/>
              <a:t>26</a:t>
            </a:fld>
            <a:endParaRPr lang="en-IN"/>
          </a:p>
        </p:txBody>
      </p:sp>
    </p:spTree>
    <p:extLst>
      <p:ext uri="{BB962C8B-B14F-4D97-AF65-F5344CB8AC3E}">
        <p14:creationId xmlns:p14="http://schemas.microsoft.com/office/powerpoint/2010/main" val="2335885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F105-BCA7-6AA9-C0CE-519C560DD79F}"/>
              </a:ext>
            </a:extLst>
          </p:cNvPr>
          <p:cNvSpPr>
            <a:spLocks noGrp="1"/>
          </p:cNvSpPr>
          <p:nvPr>
            <p:ph type="ctrTitle"/>
          </p:nvPr>
        </p:nvSpPr>
        <p:spPr>
          <a:xfrm>
            <a:off x="1194816" y="115888"/>
            <a:ext cx="9144000" cy="825944"/>
          </a:xfrm>
        </p:spPr>
        <p:txBody>
          <a:bodyPr>
            <a:normAutofit fontScale="90000"/>
          </a:bodyPr>
          <a:lstStyle/>
          <a:p>
            <a:r>
              <a:rPr lang="en-IN" dirty="0"/>
              <a:t>Derivation Continued…</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7CC1205C-0CFA-7F2A-AF30-5888F63600DD}"/>
                  </a:ext>
                </a:extLst>
              </p:cNvPr>
              <p:cNvSpPr>
                <a:spLocks noGrp="1"/>
              </p:cNvSpPr>
              <p:nvPr>
                <p:ph type="subTitle" idx="1"/>
              </p:nvPr>
            </p:nvSpPr>
            <p:spPr>
              <a:xfrm>
                <a:off x="838200" y="941832"/>
                <a:ext cx="9829800" cy="5568696"/>
              </a:xfrm>
            </p:spPr>
            <p:txBody>
              <a:bodyPr>
                <a:normAutofit/>
              </a:bodyPr>
              <a:lstStyle/>
              <a:p>
                <a:r>
                  <a:rPr lang="en-IN" sz="2000" dirty="0"/>
                  <a:t>Let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𝑡</m:t>
                        </m:r>
                      </m:e>
                      <m:sub>
                        <m:r>
                          <a:rPr lang="en-IN" sz="2000" b="0" i="1" smtClean="0">
                            <a:latin typeface="Cambria Math" panose="02040503050406030204" pitchFamily="18" charset="0"/>
                          </a:rPr>
                          <m:t>0</m:t>
                        </m:r>
                      </m:sub>
                    </m:sSub>
                  </m:oMath>
                </a14:m>
                <a:r>
                  <a:rPr lang="en-IN" sz="2000" dirty="0"/>
                  <a:t>= 0 then this implies S(</a:t>
                </a:r>
                <a14:m>
                  <m:oMath xmlns:m="http://schemas.openxmlformats.org/officeDocument/2006/math">
                    <m:sSub>
                      <m:sSubPr>
                        <m:ctrlPr>
                          <a:rPr lang="en-IN" sz="2000" i="1">
                            <a:latin typeface="Cambria Math" panose="02040503050406030204" pitchFamily="18" charset="0"/>
                          </a:rPr>
                        </m:ctrlPr>
                      </m:sSubPr>
                      <m:e>
                        <m:r>
                          <a:rPr lang="en-IN" sz="2000" b="0" i="1">
                            <a:latin typeface="Cambria Math" panose="02040503050406030204" pitchFamily="18" charset="0"/>
                          </a:rPr>
                          <m:t>𝑡</m:t>
                        </m:r>
                      </m:e>
                      <m:sub>
                        <m:r>
                          <a:rPr lang="en-IN" sz="2000" b="0" i="1">
                            <a:latin typeface="Cambria Math" panose="02040503050406030204" pitchFamily="18" charset="0"/>
                          </a:rPr>
                          <m:t>0</m:t>
                        </m:r>
                      </m:sub>
                    </m:sSub>
                  </m:oMath>
                </a14:m>
                <a:r>
                  <a:rPr lang="en-IN" sz="2000" dirty="0"/>
                  <a:t>) = 0 and also suppose </a:t>
                </a:r>
                <a14:m>
                  <m:oMath xmlns:m="http://schemas.openxmlformats.org/officeDocument/2006/math">
                    <m:sSub>
                      <m:sSubPr>
                        <m:ctrlPr>
                          <a:rPr lang="en-IN" sz="2000" i="1">
                            <a:latin typeface="Cambria Math" panose="02040503050406030204" pitchFamily="18" charset="0"/>
                          </a:rPr>
                        </m:ctrlPr>
                      </m:sSubPr>
                      <m:e>
                        <m:r>
                          <a:rPr lang="en-IN" sz="2000" b="0" i="1">
                            <a:latin typeface="Cambria Math" panose="02040503050406030204" pitchFamily="18" charset="0"/>
                          </a:rPr>
                          <m:t> </m:t>
                        </m:r>
                        <m:r>
                          <a:rPr lang="en-IN" sz="2000" b="0" i="1">
                            <a:latin typeface="Cambria Math" panose="02040503050406030204" pitchFamily="18" charset="0"/>
                          </a:rPr>
                          <m:t>𝑡</m:t>
                        </m:r>
                      </m:e>
                      <m:sub>
                        <m:r>
                          <a:rPr lang="en-IN" sz="2000" b="0" i="1">
                            <a:latin typeface="Cambria Math" panose="02040503050406030204" pitchFamily="18" charset="0"/>
                          </a:rPr>
                          <m:t>1</m:t>
                        </m:r>
                      </m:sub>
                    </m:sSub>
                  </m:oMath>
                </a14:m>
                <a:r>
                  <a:rPr lang="en-IN" sz="2000" dirty="0"/>
                  <a:t> = t </a:t>
                </a:r>
              </a:p>
              <a:p>
                <a:r>
                  <a:rPr lang="en-IN" sz="2000" dirty="0"/>
                  <a:t>substituting these condition(s) in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𝑒𝑞</m:t>
                        </m:r>
                      </m:e>
                      <m:sub>
                        <m:r>
                          <a:rPr lang="en-IN" sz="2000" b="0" i="1" smtClean="0">
                            <a:latin typeface="Cambria Math" panose="02040503050406030204" pitchFamily="18" charset="0"/>
                          </a:rPr>
                          <m:t>𝑛</m:t>
                        </m:r>
                      </m:sub>
                    </m:sSub>
                  </m:oMath>
                </a14:m>
                <a:r>
                  <a:rPr lang="en-IN" sz="2000" dirty="0"/>
                  <a:t>(*) </a:t>
                </a:r>
              </a:p>
              <a:p>
                <a:r>
                  <a:rPr lang="en-IN" sz="2000" dirty="0"/>
                  <a:t>we get </a:t>
                </a:r>
                <a:r>
                  <a:rPr lang="en-IN" sz="2000" b="1" dirty="0"/>
                  <a:t>R(t) = </a:t>
                </a:r>
                <a14:m>
                  <m:oMath xmlns:m="http://schemas.openxmlformats.org/officeDocument/2006/math">
                    <m:f>
                      <m:fPr>
                        <m:ctrlPr>
                          <a:rPr lang="en-IN" sz="2000" b="1" i="1" smtClean="0">
                            <a:latin typeface="Cambria Math" panose="02040503050406030204" pitchFamily="18" charset="0"/>
                          </a:rPr>
                        </m:ctrlPr>
                      </m:fPr>
                      <m:num>
                        <m:r>
                          <m:rPr>
                            <m:nor/>
                          </m:rPr>
                          <a:rPr lang="el-GR" sz="2000" b="1" dirty="0">
                            <a:solidFill>
                              <a:schemeClr val="tx1">
                                <a:lumMod val="95000"/>
                                <a:lumOff val="5000"/>
                              </a:schemeClr>
                            </a:solidFill>
                          </a:rPr>
                          <m:t>γ</m:t>
                        </m:r>
                      </m:num>
                      <m:den>
                        <m:r>
                          <m:rPr>
                            <m:nor/>
                          </m:rPr>
                          <a:rPr lang="el-GR" sz="2000" b="1" dirty="0"/>
                          <m:t>β</m:t>
                        </m:r>
                      </m:den>
                    </m:f>
                  </m:oMath>
                </a14:m>
                <a:r>
                  <a:rPr lang="en-IN" sz="2000" b="1" dirty="0"/>
                  <a:t> </a:t>
                </a:r>
                <a:r>
                  <a:rPr lang="en-IN" sz="2000" b="1" i="1" dirty="0"/>
                  <a:t>ln</a:t>
                </a:r>
                <a:r>
                  <a:rPr lang="en-IN" sz="2000" b="1" dirty="0"/>
                  <a:t>[</a:t>
                </a:r>
                <a14:m>
                  <m:oMath xmlns:m="http://schemas.openxmlformats.org/officeDocument/2006/math">
                    <m:f>
                      <m:fPr>
                        <m:ctrlPr>
                          <a:rPr lang="en-IN" sz="2000" b="1" i="1" dirty="0" smtClean="0">
                            <a:latin typeface="Cambria Math" panose="02040503050406030204" pitchFamily="18" charset="0"/>
                          </a:rPr>
                        </m:ctrlPr>
                      </m:fPr>
                      <m:num>
                        <m:r>
                          <a:rPr lang="en-IN" sz="2000" b="1" i="0" dirty="0" smtClean="0">
                            <a:latin typeface="Cambria Math" panose="02040503050406030204" pitchFamily="18" charset="0"/>
                          </a:rPr>
                          <m:t>𝟏</m:t>
                        </m:r>
                      </m:num>
                      <m:den>
                        <m:r>
                          <a:rPr lang="en-IN" sz="2000" b="1" i="0" dirty="0" smtClean="0">
                            <a:latin typeface="Cambria Math" panose="02040503050406030204" pitchFamily="18" charset="0"/>
                          </a:rPr>
                          <m:t>𝐒</m:t>
                        </m:r>
                        <m:r>
                          <a:rPr lang="en-IN" sz="2000" b="1" i="0" dirty="0" smtClean="0">
                            <a:latin typeface="Cambria Math" panose="02040503050406030204" pitchFamily="18" charset="0"/>
                          </a:rPr>
                          <m:t>(</m:t>
                        </m:r>
                        <m:r>
                          <a:rPr lang="en-IN" sz="2000" b="1" i="0" dirty="0" smtClean="0">
                            <a:latin typeface="Cambria Math" panose="02040503050406030204" pitchFamily="18" charset="0"/>
                          </a:rPr>
                          <m:t>𝐭</m:t>
                        </m:r>
                        <m:r>
                          <a:rPr lang="en-IN" sz="2000" b="1" i="0" dirty="0" smtClean="0">
                            <a:latin typeface="Cambria Math" panose="02040503050406030204" pitchFamily="18" charset="0"/>
                          </a:rPr>
                          <m:t>)</m:t>
                        </m:r>
                      </m:den>
                    </m:f>
                    <m:r>
                      <a:rPr lang="en-IN" sz="2000" b="1" i="0" dirty="0" smtClean="0">
                        <a:latin typeface="Cambria Math" panose="02040503050406030204" pitchFamily="18" charset="0"/>
                      </a:rPr>
                      <m:t>]</m:t>
                    </m:r>
                  </m:oMath>
                </a14:m>
                <a:r>
                  <a:rPr lang="en-IN" sz="2000" b="1" dirty="0"/>
                  <a:t> </a:t>
                </a:r>
              </a:p>
              <a:p>
                <a:r>
                  <a:rPr lang="en-IN" sz="2000" dirty="0"/>
                  <a:t>also using (*) S(t) will be maximum if </a:t>
                </a:r>
                <a14:m>
                  <m:oMath xmlns:m="http://schemas.openxmlformats.org/officeDocument/2006/math">
                    <m:f>
                      <m:fPr>
                        <m:ctrlPr>
                          <a:rPr lang="en-IN" sz="2000" i="1">
                            <a:latin typeface="Cambria Math" panose="02040503050406030204" pitchFamily="18" charset="0"/>
                          </a:rPr>
                        </m:ctrlPr>
                      </m:fPr>
                      <m:num>
                        <m:r>
                          <m:rPr>
                            <m:nor/>
                          </m:rPr>
                          <a:rPr lang="el-GR" sz="2000" dirty="0">
                            <a:solidFill>
                              <a:schemeClr val="tx1">
                                <a:lumMod val="95000"/>
                                <a:lumOff val="5000"/>
                              </a:schemeClr>
                            </a:solidFill>
                          </a:rPr>
                          <m:t>γ</m:t>
                        </m:r>
                      </m:num>
                      <m:den>
                        <m:r>
                          <m:rPr>
                            <m:nor/>
                          </m:rPr>
                          <a:rPr lang="el-GR" sz="2000" dirty="0"/>
                          <m:t>β</m:t>
                        </m:r>
                      </m:den>
                    </m:f>
                  </m:oMath>
                </a14:m>
                <a:r>
                  <a:rPr lang="en-IN" sz="2000" dirty="0"/>
                  <a:t> is maximum </a:t>
                </a:r>
              </a:p>
              <a:p>
                <a:r>
                  <a:rPr lang="en-IN" sz="2000" dirty="0"/>
                  <a:t>therefore </a:t>
                </a:r>
                <a:r>
                  <a:rPr lang="en-IN" sz="2000" b="1" dirty="0"/>
                  <a:t>R(t) = </a:t>
                </a:r>
                <a14:m>
                  <m:oMath xmlns:m="http://schemas.openxmlformats.org/officeDocument/2006/math">
                    <m:f>
                      <m:fPr>
                        <m:ctrlPr>
                          <a:rPr lang="en-IN" sz="2000" b="1" i="1" smtClean="0">
                            <a:latin typeface="Cambria Math" panose="02040503050406030204" pitchFamily="18" charset="0"/>
                          </a:rPr>
                        </m:ctrlPr>
                      </m:fPr>
                      <m:num>
                        <m:r>
                          <m:rPr>
                            <m:nor/>
                          </m:rPr>
                          <a:rPr lang="el-GR" sz="2000" b="1" dirty="0">
                            <a:solidFill>
                              <a:schemeClr val="tx1">
                                <a:lumMod val="95000"/>
                                <a:lumOff val="5000"/>
                              </a:schemeClr>
                            </a:solidFill>
                          </a:rPr>
                          <m:t>γ</m:t>
                        </m:r>
                      </m:num>
                      <m:den>
                        <m:r>
                          <m:rPr>
                            <m:nor/>
                          </m:rPr>
                          <a:rPr lang="el-GR" sz="2000" b="1" dirty="0"/>
                          <m:t>β</m:t>
                        </m:r>
                      </m:den>
                    </m:f>
                  </m:oMath>
                </a14:m>
                <a:r>
                  <a:rPr lang="en-IN" sz="2000" b="1" dirty="0"/>
                  <a:t> </a:t>
                </a:r>
                <a:r>
                  <a:rPr lang="en-IN" sz="2000" b="1" i="1" dirty="0"/>
                  <a:t>ln </a:t>
                </a:r>
                <a:r>
                  <a:rPr lang="en-IN" sz="2000" b="1" dirty="0"/>
                  <a:t>[</a:t>
                </a:r>
                <a14:m>
                  <m:oMath xmlns:m="http://schemas.openxmlformats.org/officeDocument/2006/math">
                    <m:f>
                      <m:fPr>
                        <m:ctrlPr>
                          <a:rPr lang="en-IN" sz="2000" b="1" i="1" smtClean="0">
                            <a:latin typeface="Cambria Math" panose="02040503050406030204" pitchFamily="18" charset="0"/>
                          </a:rPr>
                        </m:ctrlPr>
                      </m:fPr>
                      <m:num>
                        <m:r>
                          <m:rPr>
                            <m:nor/>
                          </m:rPr>
                          <a:rPr lang="el-GR" sz="2000" b="1" dirty="0"/>
                          <m:t>β</m:t>
                        </m:r>
                      </m:num>
                      <m:den>
                        <m:r>
                          <m:rPr>
                            <m:nor/>
                          </m:rPr>
                          <a:rPr lang="el-GR" sz="2000" b="1" dirty="0">
                            <a:solidFill>
                              <a:schemeClr val="tx1">
                                <a:lumMod val="95000"/>
                                <a:lumOff val="5000"/>
                              </a:schemeClr>
                            </a:solidFill>
                          </a:rPr>
                          <m:t>γ</m:t>
                        </m:r>
                      </m:den>
                    </m:f>
                  </m:oMath>
                </a14:m>
                <a:r>
                  <a:rPr lang="en-IN" sz="2000" b="1" dirty="0"/>
                  <a:t>]</a:t>
                </a:r>
              </a:p>
              <a:p>
                <a:r>
                  <a:rPr lang="en-IN" sz="2000" dirty="0"/>
                  <a:t>Substituting S(t) and R(t) in </a:t>
                </a:r>
              </a:p>
              <a:p>
                <a:r>
                  <a:rPr lang="en-IN" sz="2000" b="1" dirty="0"/>
                  <a:t>S(t) + R(t) + </a:t>
                </a:r>
                <a:r>
                  <a:rPr lang="en-IN" sz="2000" b="1" dirty="0" err="1"/>
                  <a:t>i</a:t>
                </a:r>
                <a:r>
                  <a:rPr lang="en-IN" sz="2000" b="1" dirty="0"/>
                  <a:t>(t) = 1 </a:t>
                </a:r>
              </a:p>
              <a:p>
                <a:r>
                  <a:rPr lang="en-IN" sz="2000" dirty="0"/>
                  <a:t>we get </a:t>
                </a:r>
                <a:r>
                  <a:rPr lang="en-IN" sz="2000" b="1" dirty="0" err="1"/>
                  <a:t>i</a:t>
                </a:r>
                <a:r>
                  <a:rPr lang="en-IN" sz="2000" b="1" dirty="0"/>
                  <a:t>(t) = 1- </a:t>
                </a:r>
                <a14:m>
                  <m:oMath xmlns:m="http://schemas.openxmlformats.org/officeDocument/2006/math">
                    <m:f>
                      <m:fPr>
                        <m:ctrlPr>
                          <a:rPr lang="en-IN" sz="2000" b="1" i="1" smtClean="0">
                            <a:latin typeface="Cambria Math" panose="02040503050406030204" pitchFamily="18" charset="0"/>
                          </a:rPr>
                        </m:ctrlPr>
                      </m:fPr>
                      <m:num>
                        <m:r>
                          <a:rPr lang="en-IN" sz="2000" b="1" i="1" smtClean="0">
                            <a:latin typeface="Cambria Math" panose="02040503050406030204" pitchFamily="18" charset="0"/>
                          </a:rPr>
                          <m:t>𝟏</m:t>
                        </m:r>
                      </m:num>
                      <m:den>
                        <m:sSub>
                          <m:sSubPr>
                            <m:ctrlPr>
                              <a:rPr lang="pt-BR" sz="2000" b="1" i="1">
                                <a:latin typeface="Cambria Math" panose="02040503050406030204" pitchFamily="18" charset="0"/>
                              </a:rPr>
                            </m:ctrlPr>
                          </m:sSubPr>
                          <m:e>
                            <m:r>
                              <a:rPr lang="en-IN" sz="2000" b="1" i="1">
                                <a:latin typeface="Cambria Math" panose="02040503050406030204" pitchFamily="18" charset="0"/>
                              </a:rPr>
                              <m:t> </m:t>
                            </m:r>
                            <m:r>
                              <a:rPr lang="en-IN" sz="2000" b="1" i="1">
                                <a:latin typeface="Cambria Math" panose="02040503050406030204" pitchFamily="18" charset="0"/>
                              </a:rPr>
                              <m:t>𝑹</m:t>
                            </m:r>
                          </m:e>
                          <m:sub>
                            <m:r>
                              <a:rPr lang="pt-BR" sz="2000" b="1" i="1">
                                <a:latin typeface="Cambria Math" panose="02040503050406030204" pitchFamily="18" charset="0"/>
                              </a:rPr>
                              <m:t>𝟎</m:t>
                            </m:r>
                          </m:sub>
                        </m:sSub>
                      </m:den>
                    </m:f>
                  </m:oMath>
                </a14:m>
                <a:r>
                  <a:rPr lang="en-IN" sz="2000" b="1" dirty="0"/>
                  <a:t>(1+ ln(</a:t>
                </a:r>
                <a14:m>
                  <m:oMath xmlns:m="http://schemas.openxmlformats.org/officeDocument/2006/math">
                    <m:sSub>
                      <m:sSubPr>
                        <m:ctrlPr>
                          <a:rPr lang="pt-BR" sz="2000" b="1" i="1">
                            <a:latin typeface="Cambria Math" panose="02040503050406030204" pitchFamily="18" charset="0"/>
                          </a:rPr>
                        </m:ctrlPr>
                      </m:sSubPr>
                      <m:e>
                        <m:r>
                          <a:rPr lang="en-IN" sz="2000" b="1" i="1">
                            <a:latin typeface="Cambria Math" panose="02040503050406030204" pitchFamily="18" charset="0"/>
                          </a:rPr>
                          <m:t> </m:t>
                        </m:r>
                        <m:r>
                          <a:rPr lang="en-IN" sz="2000" b="1" i="1">
                            <a:latin typeface="Cambria Math" panose="02040503050406030204" pitchFamily="18" charset="0"/>
                          </a:rPr>
                          <m:t>𝑹</m:t>
                        </m:r>
                      </m:e>
                      <m:sub>
                        <m:r>
                          <a:rPr lang="pt-BR" sz="2000" b="1" i="1">
                            <a:latin typeface="Cambria Math" panose="02040503050406030204" pitchFamily="18" charset="0"/>
                          </a:rPr>
                          <m:t>𝟎</m:t>
                        </m:r>
                      </m:sub>
                    </m:sSub>
                  </m:oMath>
                </a14:m>
                <a:r>
                  <a:rPr lang="en-IN" sz="2000" b="1" dirty="0"/>
                  <a:t>))</a:t>
                </a:r>
              </a:p>
              <a:p>
                <a:r>
                  <a:rPr lang="en-IN" sz="2000" dirty="0"/>
                  <a:t>Where </a:t>
                </a:r>
                <a14:m>
                  <m:oMath xmlns:m="http://schemas.openxmlformats.org/officeDocument/2006/math">
                    <m:sSub>
                      <m:sSubPr>
                        <m:ctrlPr>
                          <a:rPr lang="pt-BR" sz="2000" b="1" i="1" smtClean="0">
                            <a:latin typeface="Cambria Math" panose="02040503050406030204" pitchFamily="18" charset="0"/>
                          </a:rPr>
                        </m:ctrlPr>
                      </m:sSubPr>
                      <m:e>
                        <m:r>
                          <a:rPr lang="en-IN" sz="2000" b="1" i="1">
                            <a:latin typeface="Cambria Math" panose="02040503050406030204" pitchFamily="18" charset="0"/>
                          </a:rPr>
                          <m:t> </m:t>
                        </m:r>
                        <m:r>
                          <a:rPr lang="en-IN" sz="2000" b="1" i="1">
                            <a:latin typeface="Cambria Math" panose="02040503050406030204" pitchFamily="18" charset="0"/>
                          </a:rPr>
                          <m:t>𝑹</m:t>
                        </m:r>
                      </m:e>
                      <m:sub>
                        <m:r>
                          <a:rPr lang="pt-BR" sz="2000" b="1" i="1">
                            <a:latin typeface="Cambria Math" panose="02040503050406030204" pitchFamily="18" charset="0"/>
                          </a:rPr>
                          <m:t>𝟎</m:t>
                        </m:r>
                      </m:sub>
                    </m:sSub>
                  </m:oMath>
                </a14:m>
                <a:r>
                  <a:rPr lang="en-IN" sz="2000" b="1" dirty="0"/>
                  <a:t> = </a:t>
                </a:r>
                <a14:m>
                  <m:oMath xmlns:m="http://schemas.openxmlformats.org/officeDocument/2006/math">
                    <m:f>
                      <m:fPr>
                        <m:ctrlPr>
                          <a:rPr lang="en-IN" sz="2000" b="1" i="1">
                            <a:solidFill>
                              <a:schemeClr val="bg2">
                                <a:lumMod val="10000"/>
                              </a:schemeClr>
                            </a:solidFill>
                            <a:latin typeface="Cambria Math" panose="02040503050406030204" pitchFamily="18" charset="0"/>
                          </a:rPr>
                        </m:ctrlPr>
                      </m:fPr>
                      <m:num>
                        <m:r>
                          <m:rPr>
                            <m:nor/>
                          </m:rPr>
                          <a:rPr lang="el-GR" sz="2000" b="1" dirty="0">
                            <a:solidFill>
                              <a:schemeClr val="bg2">
                                <a:lumMod val="10000"/>
                              </a:schemeClr>
                            </a:solidFill>
                          </a:rPr>
                          <m:t>β</m:t>
                        </m:r>
                      </m:num>
                      <m:den>
                        <m:r>
                          <m:rPr>
                            <m:nor/>
                          </m:rPr>
                          <a:rPr lang="el-GR" sz="2000" b="1" dirty="0">
                            <a:solidFill>
                              <a:schemeClr val="bg2">
                                <a:lumMod val="10000"/>
                              </a:schemeClr>
                            </a:solidFill>
                          </a:rPr>
                          <m:t>γ</m:t>
                        </m:r>
                      </m:den>
                    </m:f>
                  </m:oMath>
                </a14:m>
                <a:r>
                  <a:rPr lang="en-IN" sz="2000" b="1" dirty="0"/>
                  <a:t>  </a:t>
                </a:r>
                <a:r>
                  <a:rPr lang="en-IN" sz="2000" dirty="0"/>
                  <a:t>(the reproduction number)</a:t>
                </a:r>
              </a:p>
            </p:txBody>
          </p:sp>
        </mc:Choice>
        <mc:Fallback xmlns="">
          <p:sp>
            <p:nvSpPr>
              <p:cNvPr id="3" name="Subtitle 2">
                <a:extLst>
                  <a:ext uri="{FF2B5EF4-FFF2-40B4-BE49-F238E27FC236}">
                    <a16:creationId xmlns:a16="http://schemas.microsoft.com/office/drawing/2014/main" id="{7CC1205C-0CFA-7F2A-AF30-5888F63600DD}"/>
                  </a:ext>
                </a:extLst>
              </p:cNvPr>
              <p:cNvSpPr>
                <a:spLocks noGrp="1" noRot="1" noChangeAspect="1" noMove="1" noResize="1" noEditPoints="1" noAdjustHandles="1" noChangeArrowheads="1" noChangeShapeType="1" noTextEdit="1"/>
              </p:cNvSpPr>
              <p:nvPr>
                <p:ph type="subTitle" idx="1"/>
              </p:nvPr>
            </p:nvSpPr>
            <p:spPr>
              <a:xfrm>
                <a:off x="838200" y="941832"/>
                <a:ext cx="9829800" cy="5568696"/>
              </a:xfrm>
              <a:blipFill>
                <a:blip r:embed="rId2"/>
                <a:stretch>
                  <a:fillRect t="-120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556912E0-69EF-84D2-25C4-807B6D8D702E}"/>
              </a:ext>
            </a:extLst>
          </p:cNvPr>
          <p:cNvSpPr>
            <a:spLocks noGrp="1"/>
          </p:cNvSpPr>
          <p:nvPr>
            <p:ph type="sldNum" sz="quarter" idx="12"/>
          </p:nvPr>
        </p:nvSpPr>
        <p:spPr/>
        <p:txBody>
          <a:bodyPr/>
          <a:lstStyle/>
          <a:p>
            <a:fld id="{349524C6-8FCF-457E-80DD-62DB6C53075E}" type="slidenum">
              <a:rPr lang="en-IN" smtClean="0"/>
              <a:t>27</a:t>
            </a:fld>
            <a:endParaRPr lang="en-IN"/>
          </a:p>
        </p:txBody>
      </p:sp>
    </p:spTree>
    <p:extLst>
      <p:ext uri="{BB962C8B-B14F-4D97-AF65-F5344CB8AC3E}">
        <p14:creationId xmlns:p14="http://schemas.microsoft.com/office/powerpoint/2010/main" val="42477030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BDC9-92D7-949E-05C8-E8CEBC0489C4}"/>
              </a:ext>
            </a:extLst>
          </p:cNvPr>
          <p:cNvSpPr>
            <a:spLocks noGrp="1"/>
          </p:cNvSpPr>
          <p:nvPr>
            <p:ph type="ctrTitle"/>
          </p:nvPr>
        </p:nvSpPr>
        <p:spPr>
          <a:xfrm>
            <a:off x="1454988" y="78567"/>
            <a:ext cx="9144000" cy="887591"/>
          </a:xfrm>
        </p:spPr>
        <p:txBody>
          <a:bodyPr>
            <a:normAutofit fontScale="90000"/>
          </a:bodyPr>
          <a:lstStyle/>
          <a:p>
            <a:r>
              <a:rPr lang="en-IN" b="1" dirty="0">
                <a:latin typeface="Algerian" panose="04020705040A02060702" pitchFamily="82" charset="0"/>
              </a:rPr>
              <a:t>“References”</a:t>
            </a:r>
          </a:p>
        </p:txBody>
      </p:sp>
      <p:sp>
        <p:nvSpPr>
          <p:cNvPr id="3" name="Subtitle 2">
            <a:extLst>
              <a:ext uri="{FF2B5EF4-FFF2-40B4-BE49-F238E27FC236}">
                <a16:creationId xmlns:a16="http://schemas.microsoft.com/office/drawing/2014/main" id="{3AA12345-E53B-7A78-E56A-2C707CB0D473}"/>
              </a:ext>
            </a:extLst>
          </p:cNvPr>
          <p:cNvSpPr>
            <a:spLocks noGrp="1"/>
          </p:cNvSpPr>
          <p:nvPr>
            <p:ph type="subTitle" idx="1"/>
          </p:nvPr>
        </p:nvSpPr>
        <p:spPr>
          <a:xfrm>
            <a:off x="471818" y="1259638"/>
            <a:ext cx="10748513" cy="4649456"/>
          </a:xfrm>
        </p:spPr>
        <p:txBody>
          <a:bodyPr>
            <a:normAutofit/>
          </a:bodyPr>
          <a:lstStyle/>
          <a:p>
            <a:pPr marL="457200" indent="-457200">
              <a:buAutoNum type="arabicPeriod"/>
            </a:pPr>
            <a:r>
              <a:rPr lang="en-US" sz="2800" b="0" i="0" dirty="0">
                <a:solidFill>
                  <a:srgbClr val="0D0D0D"/>
                </a:solidFill>
                <a:effectLst/>
                <a:latin typeface="Söhne"/>
              </a:rPr>
              <a:t>Smith, D., &amp; Moore, L. </a:t>
            </a:r>
            <a:r>
              <a:rPr lang="en-US" sz="2800" dirty="0">
                <a:solidFill>
                  <a:srgbClr val="0D0D0D"/>
                </a:solidFill>
                <a:latin typeface="Söhne"/>
              </a:rPr>
              <a:t>(2020)</a:t>
            </a:r>
            <a:r>
              <a:rPr lang="en-US" sz="2800" b="0" i="0" dirty="0">
                <a:solidFill>
                  <a:srgbClr val="0D0D0D"/>
                </a:solidFill>
                <a:effectLst/>
                <a:latin typeface="Söhne"/>
              </a:rPr>
              <a:t>. The SIR Model for Spread of Disease: The Differential Equation Model. </a:t>
            </a:r>
            <a:r>
              <a:rPr lang="en-US" sz="2800" b="0" i="1" dirty="0">
                <a:solidFill>
                  <a:srgbClr val="0D0D0D"/>
                </a:solidFill>
                <a:effectLst/>
                <a:latin typeface="Söhne"/>
              </a:rPr>
              <a:t>Journal of Online Mathematics and its Applications</a:t>
            </a:r>
            <a:r>
              <a:rPr lang="en-US" sz="2800" b="0" i="0" dirty="0">
                <a:solidFill>
                  <a:srgbClr val="0D0D0D"/>
                </a:solidFill>
                <a:effectLst/>
                <a:latin typeface="Söhne"/>
              </a:rPr>
              <a:t>, Retrieved from Mathematical Association of America website: </a:t>
            </a:r>
            <a:r>
              <a:rPr lang="en-US" sz="2800" b="0" i="0" u="none" strike="noStrike" dirty="0">
                <a:effectLst/>
                <a:latin typeface="Söhne"/>
                <a:hlinkClick r:id="rId2"/>
              </a:rPr>
              <a:t>https://maa.org/press/periodicals/loci/joma/the-sir-model-for-spread-of-disease-the-differential-equation-model</a:t>
            </a:r>
            <a:endParaRPr lang="en-US" sz="2800" b="0" i="0" u="none" strike="noStrike" dirty="0">
              <a:effectLst/>
              <a:latin typeface="Söhne"/>
            </a:endParaRPr>
          </a:p>
          <a:p>
            <a:pPr marL="457200" indent="-457200">
              <a:buAutoNum type="arabicPeriod"/>
            </a:pPr>
            <a:r>
              <a:rPr lang="en-US" sz="2800" b="0" i="0" dirty="0">
                <a:solidFill>
                  <a:srgbClr val="0D0D0D"/>
                </a:solidFill>
                <a:effectLst/>
                <a:latin typeface="Söhne"/>
              </a:rPr>
              <a:t>Dicker, R. C. (October 2006). </a:t>
            </a:r>
            <a:r>
              <a:rPr lang="en-US" sz="2800" b="0" i="1" dirty="0">
                <a:solidFill>
                  <a:srgbClr val="0D0D0D"/>
                </a:solidFill>
                <a:effectLst/>
                <a:latin typeface="Söhne"/>
              </a:rPr>
              <a:t>Principles of Epidemiology</a:t>
            </a:r>
            <a:r>
              <a:rPr lang="en-US" sz="2800" b="0" i="0" dirty="0">
                <a:solidFill>
                  <a:srgbClr val="0D0D0D"/>
                </a:solidFill>
                <a:effectLst/>
                <a:latin typeface="Söhne"/>
              </a:rPr>
              <a:t> (3rd ed.). U.S. Department of Health and Human Services.</a:t>
            </a:r>
          </a:p>
          <a:p>
            <a:pPr marL="457200" indent="-457200">
              <a:buAutoNum type="arabicPeriod"/>
            </a:pPr>
            <a:r>
              <a:rPr lang="en-IN" sz="2800" b="0" i="0" dirty="0">
                <a:solidFill>
                  <a:srgbClr val="0D0D0D"/>
                </a:solidFill>
                <a:effectLst/>
                <a:latin typeface="Söhne"/>
              </a:rPr>
              <a:t>López-Flores, M. M., </a:t>
            </a:r>
            <a:r>
              <a:rPr lang="en-IN" sz="2800" b="0" i="0" dirty="0" err="1">
                <a:solidFill>
                  <a:srgbClr val="0D0D0D"/>
                </a:solidFill>
                <a:effectLst/>
                <a:latin typeface="Söhne"/>
              </a:rPr>
              <a:t>Marchesin</a:t>
            </a:r>
            <a:r>
              <a:rPr lang="en-IN" sz="2800" b="0" i="0" dirty="0">
                <a:solidFill>
                  <a:srgbClr val="0D0D0D"/>
                </a:solidFill>
                <a:effectLst/>
                <a:latin typeface="Söhne"/>
              </a:rPr>
              <a:t>, D., Matos, V., &amp; </a:t>
            </a:r>
            <a:r>
              <a:rPr lang="en-IN" sz="2800" b="0" i="0" dirty="0" err="1">
                <a:solidFill>
                  <a:srgbClr val="0D0D0D"/>
                </a:solidFill>
                <a:effectLst/>
                <a:latin typeface="Söhne"/>
              </a:rPr>
              <a:t>Schecter</a:t>
            </a:r>
            <a:r>
              <a:rPr lang="en-IN" sz="2800" b="0" i="0" dirty="0">
                <a:solidFill>
                  <a:srgbClr val="0D0D0D"/>
                </a:solidFill>
                <a:effectLst/>
                <a:latin typeface="Söhne"/>
              </a:rPr>
              <a:t>, S. (2021). </a:t>
            </a:r>
            <a:r>
              <a:rPr lang="en-IN" sz="2800" b="0" i="1" dirty="0">
                <a:solidFill>
                  <a:srgbClr val="0D0D0D"/>
                </a:solidFill>
                <a:effectLst/>
                <a:latin typeface="Söhne"/>
              </a:rPr>
              <a:t>Differential Equation Models in Epidemiology</a:t>
            </a:r>
            <a:r>
              <a:rPr lang="en-IN" sz="2800" b="0" i="0" dirty="0">
                <a:solidFill>
                  <a:srgbClr val="0D0D0D"/>
                </a:solidFill>
                <a:effectLst/>
                <a:latin typeface="Söhne"/>
              </a:rPr>
              <a:t>. </a:t>
            </a:r>
            <a:r>
              <a:rPr lang="en-IN" sz="2800" b="0" i="0" dirty="0" err="1">
                <a:solidFill>
                  <a:srgbClr val="0D0D0D"/>
                </a:solidFill>
                <a:effectLst/>
                <a:latin typeface="Söhne"/>
              </a:rPr>
              <a:t>Primeira</a:t>
            </a:r>
            <a:r>
              <a:rPr lang="en-IN" sz="2800" b="0" i="0" dirty="0">
                <a:solidFill>
                  <a:srgbClr val="0D0D0D"/>
                </a:solidFill>
                <a:effectLst/>
                <a:latin typeface="Söhne"/>
              </a:rPr>
              <a:t> </a:t>
            </a:r>
            <a:r>
              <a:rPr lang="en-IN" sz="2800" b="0" i="0" dirty="0" err="1">
                <a:solidFill>
                  <a:srgbClr val="0D0D0D"/>
                </a:solidFill>
                <a:effectLst/>
                <a:latin typeface="Söhne"/>
              </a:rPr>
              <a:t>impressão</a:t>
            </a:r>
            <a:r>
              <a:rPr lang="en-IN" sz="2800" b="0" i="0" dirty="0">
                <a:solidFill>
                  <a:srgbClr val="0D0D0D"/>
                </a:solidFill>
                <a:effectLst/>
                <a:latin typeface="Söhne"/>
              </a:rPr>
              <a:t>. Brazil: </a:t>
            </a:r>
            <a:r>
              <a:rPr lang="en-IN" sz="2800" b="0" i="0" dirty="0" err="1">
                <a:solidFill>
                  <a:srgbClr val="0D0D0D"/>
                </a:solidFill>
                <a:effectLst/>
                <a:latin typeface="Söhne"/>
              </a:rPr>
              <a:t>Editora</a:t>
            </a:r>
            <a:r>
              <a:rPr lang="en-IN" sz="2800" b="0" i="0" dirty="0">
                <a:solidFill>
                  <a:srgbClr val="0D0D0D"/>
                </a:solidFill>
                <a:effectLst/>
                <a:latin typeface="Söhne"/>
              </a:rPr>
              <a:t> do IMPA. ISBN 978-65-89124-39-9.</a:t>
            </a:r>
            <a:endParaRPr lang="en-IN" sz="2800" dirty="0"/>
          </a:p>
        </p:txBody>
      </p:sp>
      <p:sp>
        <p:nvSpPr>
          <p:cNvPr id="4" name="Slide Number Placeholder 3">
            <a:extLst>
              <a:ext uri="{FF2B5EF4-FFF2-40B4-BE49-F238E27FC236}">
                <a16:creationId xmlns:a16="http://schemas.microsoft.com/office/drawing/2014/main" id="{30DA9B34-AF17-AAEB-4E47-AB9C05598FAE}"/>
              </a:ext>
            </a:extLst>
          </p:cNvPr>
          <p:cNvSpPr>
            <a:spLocks noGrp="1"/>
          </p:cNvSpPr>
          <p:nvPr>
            <p:ph type="sldNum" sz="quarter" idx="12"/>
          </p:nvPr>
        </p:nvSpPr>
        <p:spPr/>
        <p:txBody>
          <a:bodyPr/>
          <a:lstStyle/>
          <a:p>
            <a:fld id="{349524C6-8FCF-457E-80DD-62DB6C53075E}" type="slidenum">
              <a:rPr lang="en-IN" smtClean="0"/>
              <a:t>28</a:t>
            </a:fld>
            <a:endParaRPr lang="en-IN"/>
          </a:p>
        </p:txBody>
      </p:sp>
    </p:spTree>
    <p:extLst>
      <p:ext uri="{BB962C8B-B14F-4D97-AF65-F5344CB8AC3E}">
        <p14:creationId xmlns:p14="http://schemas.microsoft.com/office/powerpoint/2010/main" val="36037060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A5C880-C6B4-3034-D11F-E9BFC6B23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69"/>
            <a:ext cx="12192000" cy="6739577"/>
          </a:xfrm>
          <a:prstGeom prst="rect">
            <a:avLst/>
          </a:prstGeom>
        </p:spPr>
      </p:pic>
      <p:sp>
        <p:nvSpPr>
          <p:cNvPr id="2" name="Slide Number Placeholder 1">
            <a:extLst>
              <a:ext uri="{FF2B5EF4-FFF2-40B4-BE49-F238E27FC236}">
                <a16:creationId xmlns:a16="http://schemas.microsoft.com/office/drawing/2014/main" id="{6DF39D1C-9CCC-7A63-3CA9-5D0F65175838}"/>
              </a:ext>
            </a:extLst>
          </p:cNvPr>
          <p:cNvSpPr>
            <a:spLocks noGrp="1"/>
          </p:cNvSpPr>
          <p:nvPr>
            <p:ph type="sldNum" sz="quarter" idx="12"/>
          </p:nvPr>
        </p:nvSpPr>
        <p:spPr/>
        <p:txBody>
          <a:bodyPr/>
          <a:lstStyle/>
          <a:p>
            <a:fld id="{349524C6-8FCF-457E-80DD-62DB6C53075E}" type="slidenum">
              <a:rPr lang="en-IN" smtClean="0"/>
              <a:t>29</a:t>
            </a:fld>
            <a:endParaRPr lang="en-IN"/>
          </a:p>
        </p:txBody>
      </p:sp>
    </p:spTree>
    <p:extLst>
      <p:ext uri="{BB962C8B-B14F-4D97-AF65-F5344CB8AC3E}">
        <p14:creationId xmlns:p14="http://schemas.microsoft.com/office/powerpoint/2010/main" val="9527660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B001-CC09-C8E6-CD7D-9EB6095F1CC2}"/>
              </a:ext>
            </a:extLst>
          </p:cNvPr>
          <p:cNvSpPr>
            <a:spLocks noGrp="1"/>
          </p:cNvSpPr>
          <p:nvPr>
            <p:ph type="ctrTitle"/>
          </p:nvPr>
        </p:nvSpPr>
        <p:spPr>
          <a:xfrm>
            <a:off x="441820" y="132462"/>
            <a:ext cx="9144000" cy="790327"/>
          </a:xfrm>
        </p:spPr>
        <p:txBody>
          <a:bodyPr>
            <a:normAutofit/>
          </a:bodyPr>
          <a:lstStyle/>
          <a:p>
            <a:r>
              <a:rPr lang="en-US" sz="4400" b="1" dirty="0">
                <a:solidFill>
                  <a:srgbClr val="C00000"/>
                </a:solidFill>
                <a:latin typeface="Algerian" panose="04020705040A02060702" pitchFamily="82" charset="0"/>
              </a:rPr>
              <a:t>       </a:t>
            </a:r>
            <a:r>
              <a:rPr lang="en-US" sz="4400" b="1" dirty="0">
                <a:solidFill>
                  <a:schemeClr val="tx1">
                    <a:lumMod val="95000"/>
                    <a:lumOff val="5000"/>
                  </a:schemeClr>
                </a:solidFill>
                <a:latin typeface="Algerian" panose="04020705040A02060702" pitchFamily="82" charset="0"/>
              </a:rPr>
              <a:t>WHAT IS EPIDEMIC?</a:t>
            </a:r>
            <a:endParaRPr lang="en-IN" sz="4400" b="1" dirty="0">
              <a:solidFill>
                <a:schemeClr val="tx1">
                  <a:lumMod val="95000"/>
                  <a:lumOff val="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D7490EE5-4BE8-5779-298D-6FD83AB7DFA4}"/>
              </a:ext>
            </a:extLst>
          </p:cNvPr>
          <p:cNvSpPr>
            <a:spLocks noGrp="1"/>
          </p:cNvSpPr>
          <p:nvPr>
            <p:ph type="subTitle" idx="1"/>
          </p:nvPr>
        </p:nvSpPr>
        <p:spPr>
          <a:xfrm>
            <a:off x="226504" y="989900"/>
            <a:ext cx="11048300" cy="5394121"/>
          </a:xfrm>
        </p:spPr>
        <p:txBody>
          <a:bodyPr>
            <a:normAutofit/>
          </a:bodyPr>
          <a:lstStyle/>
          <a:p>
            <a:r>
              <a:rPr lang="en-US" sz="2000" b="0" i="0" dirty="0">
                <a:solidFill>
                  <a:srgbClr val="4D5156"/>
                </a:solidFill>
                <a:effectLst/>
                <a:latin typeface="arial" panose="020B0604020202020204" pitchFamily="34" charset="0"/>
              </a:rPr>
              <a:t>An epidemic is the rapid spread of disease to a large number of hosts in a given population within a short period of time. For example, in meningococcal infections(caused by </a:t>
            </a:r>
            <a:r>
              <a:rPr lang="en-IN" sz="2000" b="0" i="0" dirty="0">
                <a:solidFill>
                  <a:srgbClr val="0D0D0D"/>
                </a:solidFill>
                <a:effectLst/>
                <a:latin typeface="Söhne"/>
              </a:rPr>
              <a:t>bacterium Neisseria meningitidis)</a:t>
            </a:r>
            <a:r>
              <a:rPr lang="en-US" sz="2000" b="0" i="0" dirty="0">
                <a:solidFill>
                  <a:srgbClr val="4D5156"/>
                </a:solidFill>
                <a:effectLst/>
                <a:latin typeface="arial" panose="020B0604020202020204" pitchFamily="34" charset="0"/>
              </a:rPr>
              <a:t>, an attack rate in excess of 15 cases per 100,000 people for two consecutive weeks is considered an epidemic.</a:t>
            </a:r>
          </a:p>
          <a:p>
            <a:r>
              <a:rPr lang="en-US" sz="2000" b="0" i="0" dirty="0">
                <a:solidFill>
                  <a:srgbClr val="0D0D0D"/>
                </a:solidFill>
                <a:effectLst/>
                <a:latin typeface="Söhne"/>
              </a:rPr>
              <a:t>These infections can lead to meningitis (inflammation of the membranes covering the brain and spinal cord) and septicemia (bloodstream infection), both of which can be severe and life-threatening if not treated promptly.</a:t>
            </a:r>
            <a:endParaRPr lang="en-US" sz="2000" b="0" i="0" dirty="0">
              <a:solidFill>
                <a:srgbClr val="4D5156"/>
              </a:solidFill>
              <a:effectLst/>
              <a:latin typeface="arial" panose="020B0604020202020204" pitchFamily="34" charset="0"/>
            </a:endParaRPr>
          </a:p>
          <a:p>
            <a:endParaRPr lang="en-IN" sz="4400" b="1" dirty="0">
              <a:solidFill>
                <a:schemeClr val="tx1">
                  <a:lumMod val="95000"/>
                  <a:lumOff val="5000"/>
                </a:schemeClr>
              </a:solidFill>
              <a:latin typeface="Algerian" panose="04020705040A02060702" pitchFamily="82" charset="0"/>
            </a:endParaRPr>
          </a:p>
          <a:p>
            <a:r>
              <a:rPr lang="en-IN" sz="4400" b="1" dirty="0">
                <a:solidFill>
                  <a:schemeClr val="tx1">
                    <a:lumMod val="95000"/>
                    <a:lumOff val="5000"/>
                  </a:schemeClr>
                </a:solidFill>
                <a:latin typeface="Algerian" panose="04020705040A02060702" pitchFamily="82" charset="0"/>
              </a:rPr>
              <a:t>WHAT  IS PANDEMIC?</a:t>
            </a:r>
          </a:p>
          <a:p>
            <a:endParaRPr lang="en-US" b="0" i="0" dirty="0">
              <a:solidFill>
                <a:srgbClr val="4D5156"/>
              </a:solidFill>
              <a:effectLst/>
              <a:latin typeface="arial" panose="020B0604020202020204" pitchFamily="34" charset="0"/>
            </a:endParaRPr>
          </a:p>
          <a:p>
            <a:r>
              <a:rPr lang="en-US" b="0" i="0" dirty="0">
                <a:solidFill>
                  <a:srgbClr val="4D5156"/>
                </a:solidFill>
                <a:effectLst/>
                <a:latin typeface="arial" panose="020B0604020202020204" pitchFamily="34" charset="0"/>
              </a:rPr>
              <a:t>A pandemic is an </a:t>
            </a:r>
            <a:r>
              <a:rPr lang="en-US" b="1" i="1" u="sng" dirty="0">
                <a:solidFill>
                  <a:srgbClr val="FF0000"/>
                </a:solidFill>
                <a:effectLst/>
                <a:latin typeface="arial" panose="020B0604020202020204" pitchFamily="34" charset="0"/>
              </a:rPr>
              <a:t>epidemic</a:t>
            </a:r>
            <a:r>
              <a:rPr lang="en-US" b="0" i="0" dirty="0">
                <a:solidFill>
                  <a:srgbClr val="4D5156"/>
                </a:solidFill>
                <a:effectLst/>
                <a:latin typeface="arial" panose="020B0604020202020204" pitchFamily="34" charset="0"/>
              </a:rPr>
              <a:t> of an infectious disease that has spread across a large region, for instance multiple continents or worldwide, affecting a substantial number of individuals. </a:t>
            </a:r>
            <a:endParaRPr lang="en-IN" b="1" i="1" dirty="0">
              <a:solidFill>
                <a:schemeClr val="accent1">
                  <a:lumMod val="50000"/>
                </a:schemeClr>
              </a:solidFill>
              <a:latin typeface="Algerian" panose="04020705040A02060702" pitchFamily="82" charset="0"/>
            </a:endParaRPr>
          </a:p>
          <a:p>
            <a:endParaRPr lang="en-IN" sz="4400" b="1" i="1" dirty="0">
              <a:solidFill>
                <a:schemeClr val="accent1">
                  <a:lumMod val="50000"/>
                </a:schemeClr>
              </a:solidFill>
              <a:latin typeface="Algerian" panose="04020705040A02060702" pitchFamily="82" charset="0"/>
            </a:endParaRPr>
          </a:p>
        </p:txBody>
      </p:sp>
      <p:sp>
        <p:nvSpPr>
          <p:cNvPr id="4" name="Slide Number Placeholder 3">
            <a:extLst>
              <a:ext uri="{FF2B5EF4-FFF2-40B4-BE49-F238E27FC236}">
                <a16:creationId xmlns:a16="http://schemas.microsoft.com/office/drawing/2014/main" id="{97B7134D-8AF2-5886-1577-4D3D80BD7AC9}"/>
              </a:ext>
            </a:extLst>
          </p:cNvPr>
          <p:cNvSpPr>
            <a:spLocks noGrp="1"/>
          </p:cNvSpPr>
          <p:nvPr>
            <p:ph type="sldNum" sz="quarter" idx="12"/>
          </p:nvPr>
        </p:nvSpPr>
        <p:spPr/>
        <p:txBody>
          <a:bodyPr/>
          <a:lstStyle/>
          <a:p>
            <a:fld id="{349524C6-8FCF-457E-80DD-62DB6C53075E}" type="slidenum">
              <a:rPr lang="en-IN" smtClean="0"/>
              <a:t>3</a:t>
            </a:fld>
            <a:endParaRPr lang="en-IN"/>
          </a:p>
        </p:txBody>
      </p:sp>
    </p:spTree>
    <p:extLst>
      <p:ext uri="{BB962C8B-B14F-4D97-AF65-F5344CB8AC3E}">
        <p14:creationId xmlns:p14="http://schemas.microsoft.com/office/powerpoint/2010/main" val="3835711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5A0E-58A2-1B0F-639A-9D7647F731E6}"/>
              </a:ext>
            </a:extLst>
          </p:cNvPr>
          <p:cNvSpPr>
            <a:spLocks noGrp="1"/>
          </p:cNvSpPr>
          <p:nvPr>
            <p:ph type="ctrTitle"/>
          </p:nvPr>
        </p:nvSpPr>
        <p:spPr>
          <a:xfrm>
            <a:off x="1357170" y="32370"/>
            <a:ext cx="9144000" cy="681486"/>
          </a:xfrm>
        </p:spPr>
        <p:txBody>
          <a:bodyPr>
            <a:normAutofit/>
          </a:bodyPr>
          <a:lstStyle/>
          <a:p>
            <a:r>
              <a:rPr lang="en-US" sz="3200" b="1" dirty="0">
                <a:solidFill>
                  <a:schemeClr val="tx1">
                    <a:lumMod val="95000"/>
                    <a:lumOff val="5000"/>
                  </a:schemeClr>
                </a:solidFill>
                <a:latin typeface="Algerian" panose="04020705040A02060702" pitchFamily="82" charset="0"/>
              </a:rPr>
              <a:t>WHAT IS EPIDEMIOLOGY?</a:t>
            </a:r>
            <a:endParaRPr lang="en-IN" sz="3200" b="1" dirty="0">
              <a:solidFill>
                <a:schemeClr val="tx1">
                  <a:lumMod val="95000"/>
                  <a:lumOff val="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E04A1CFA-9E8A-801B-4645-A7E7B628D679}"/>
              </a:ext>
            </a:extLst>
          </p:cNvPr>
          <p:cNvSpPr>
            <a:spLocks noGrp="1"/>
          </p:cNvSpPr>
          <p:nvPr>
            <p:ph type="subTitle" idx="1"/>
          </p:nvPr>
        </p:nvSpPr>
        <p:spPr>
          <a:xfrm>
            <a:off x="405442" y="922788"/>
            <a:ext cx="11533516" cy="5902841"/>
          </a:xfrm>
        </p:spPr>
        <p:txBody>
          <a:bodyPr>
            <a:normAutofit fontScale="70000" lnSpcReduction="20000"/>
          </a:bodyPr>
          <a:lstStyle/>
          <a:p>
            <a:endParaRPr lang="en-US" sz="2000" b="0" i="1" dirty="0">
              <a:solidFill>
                <a:schemeClr val="bg2">
                  <a:lumMod val="10000"/>
                </a:schemeClr>
              </a:solidFill>
              <a:effectLst/>
              <a:latin typeface="arial" panose="020B0604020202020204" pitchFamily="34" charset="0"/>
            </a:endParaRPr>
          </a:p>
          <a:p>
            <a:endParaRPr lang="en-US" sz="2000" i="1" dirty="0">
              <a:solidFill>
                <a:schemeClr val="bg2">
                  <a:lumMod val="10000"/>
                </a:schemeClr>
              </a:solidFill>
              <a:latin typeface="arial" panose="020B0604020202020204" pitchFamily="34" charset="0"/>
            </a:endParaRPr>
          </a:p>
          <a:p>
            <a:endParaRPr lang="en-US" sz="2000" b="0" i="1" dirty="0">
              <a:solidFill>
                <a:schemeClr val="bg2">
                  <a:lumMod val="10000"/>
                </a:schemeClr>
              </a:solidFill>
              <a:effectLst/>
              <a:latin typeface="arial" panose="020B0604020202020204" pitchFamily="34" charset="0"/>
            </a:endParaRPr>
          </a:p>
          <a:p>
            <a:endParaRPr lang="en-US" sz="2000" i="1" dirty="0">
              <a:solidFill>
                <a:schemeClr val="bg2">
                  <a:lumMod val="10000"/>
                </a:schemeClr>
              </a:solidFill>
              <a:latin typeface="arial" panose="020B0604020202020204" pitchFamily="34" charset="0"/>
            </a:endParaRPr>
          </a:p>
          <a:p>
            <a:endParaRPr lang="en-US" sz="2000" b="0" i="1" dirty="0">
              <a:solidFill>
                <a:schemeClr val="bg2">
                  <a:lumMod val="10000"/>
                </a:schemeClr>
              </a:solidFill>
              <a:effectLst/>
              <a:latin typeface="arial" panose="020B0604020202020204" pitchFamily="34" charset="0"/>
            </a:endParaRPr>
          </a:p>
          <a:p>
            <a:endParaRPr lang="en-US" sz="2000" i="1" dirty="0">
              <a:solidFill>
                <a:schemeClr val="bg2">
                  <a:lumMod val="10000"/>
                </a:schemeClr>
              </a:solidFill>
              <a:latin typeface="arial" panose="020B0604020202020204" pitchFamily="34" charset="0"/>
            </a:endParaRPr>
          </a:p>
          <a:p>
            <a:endParaRPr lang="en-US" sz="2000" b="0" i="1" dirty="0">
              <a:solidFill>
                <a:schemeClr val="bg2">
                  <a:lumMod val="10000"/>
                </a:schemeClr>
              </a:solidFill>
              <a:effectLst/>
              <a:latin typeface="arial" panose="020B0604020202020204" pitchFamily="34" charset="0"/>
            </a:endParaRPr>
          </a:p>
          <a:p>
            <a:endParaRPr lang="en-US" sz="2000" i="1" dirty="0">
              <a:solidFill>
                <a:schemeClr val="bg2">
                  <a:lumMod val="10000"/>
                </a:schemeClr>
              </a:solidFill>
              <a:latin typeface="arial" panose="020B0604020202020204" pitchFamily="34" charset="0"/>
            </a:endParaRPr>
          </a:p>
          <a:p>
            <a:endParaRPr lang="en-US" sz="2600" b="1" dirty="0">
              <a:solidFill>
                <a:schemeClr val="bg2">
                  <a:lumMod val="10000"/>
                </a:schemeClr>
              </a:solidFill>
              <a:effectLst/>
              <a:latin typeface="arial" panose="020B0604020202020204" pitchFamily="34" charset="0"/>
            </a:endParaRPr>
          </a:p>
          <a:p>
            <a:endParaRPr lang="en-US" sz="2600" b="1" dirty="0">
              <a:solidFill>
                <a:schemeClr val="bg2">
                  <a:lumMod val="10000"/>
                </a:schemeClr>
              </a:solidFill>
              <a:effectLst/>
              <a:latin typeface="arial" panose="020B0604020202020204" pitchFamily="34" charset="0"/>
            </a:endParaRPr>
          </a:p>
          <a:p>
            <a:endParaRPr lang="en-US" sz="2600" b="1" dirty="0">
              <a:solidFill>
                <a:schemeClr val="bg2">
                  <a:lumMod val="10000"/>
                </a:schemeClr>
              </a:solidFill>
              <a:effectLst/>
              <a:latin typeface="arial" panose="020B0604020202020204" pitchFamily="34" charset="0"/>
            </a:endParaRPr>
          </a:p>
          <a:p>
            <a:endParaRPr lang="en-US" sz="2600" b="1" dirty="0">
              <a:solidFill>
                <a:schemeClr val="bg2">
                  <a:lumMod val="10000"/>
                </a:schemeClr>
              </a:solidFill>
              <a:effectLst/>
              <a:latin typeface="arial" panose="020B0604020202020204" pitchFamily="34" charset="0"/>
            </a:endParaRPr>
          </a:p>
          <a:p>
            <a:r>
              <a:rPr lang="en-US" sz="3400" b="1" dirty="0">
                <a:solidFill>
                  <a:schemeClr val="bg2">
                    <a:lumMod val="10000"/>
                  </a:schemeClr>
                </a:solidFill>
                <a:effectLst/>
                <a:latin typeface="arial" panose="020B0604020202020204" pitchFamily="34" charset="0"/>
              </a:rPr>
              <a:t>Image Source: </a:t>
            </a:r>
            <a:r>
              <a:rPr lang="en-US" sz="3400" b="1" dirty="0" err="1">
                <a:solidFill>
                  <a:schemeClr val="bg2">
                    <a:lumMod val="10000"/>
                  </a:schemeClr>
                </a:solidFill>
                <a:latin typeface="arial" panose="020B0604020202020204" pitchFamily="34" charset="0"/>
              </a:rPr>
              <a:t>Book:</a:t>
            </a:r>
            <a:r>
              <a:rPr lang="en-US" sz="3400" b="1" dirty="0" err="1">
                <a:solidFill>
                  <a:schemeClr val="bg2">
                    <a:lumMod val="10000"/>
                  </a:schemeClr>
                </a:solidFill>
                <a:effectLst/>
                <a:latin typeface="arial" panose="020B0604020202020204" pitchFamily="34" charset="0"/>
              </a:rPr>
              <a:t>Principles</a:t>
            </a:r>
            <a:r>
              <a:rPr lang="en-US" sz="3400" b="1" dirty="0">
                <a:solidFill>
                  <a:schemeClr val="bg2">
                    <a:lumMod val="10000"/>
                  </a:schemeClr>
                </a:solidFill>
                <a:effectLst/>
                <a:latin typeface="arial" panose="020B0604020202020204" pitchFamily="34" charset="0"/>
              </a:rPr>
              <a:t> of Epidemiology Third Edition </a:t>
            </a:r>
          </a:p>
          <a:p>
            <a:r>
              <a:rPr lang="en-US" sz="3400" dirty="0">
                <a:solidFill>
                  <a:schemeClr val="bg2">
                    <a:lumMod val="10000"/>
                  </a:schemeClr>
                </a:solidFill>
                <a:latin typeface="arial" panose="020B0604020202020204" pitchFamily="34" charset="0"/>
              </a:rPr>
              <a:t>~Author : </a:t>
            </a:r>
            <a:r>
              <a:rPr lang="en-US" sz="3400" dirty="0">
                <a:solidFill>
                  <a:schemeClr val="bg2">
                    <a:lumMod val="10000"/>
                  </a:schemeClr>
                </a:solidFill>
                <a:effectLst/>
                <a:latin typeface="arial" panose="020B0604020202020204" pitchFamily="34" charset="0"/>
              </a:rPr>
              <a:t>By Richard C Dicker </a:t>
            </a:r>
          </a:p>
          <a:p>
            <a:r>
              <a:rPr lang="en-US" sz="3400" dirty="0"/>
              <a:t>U.S. Department of Health and Human Services</a:t>
            </a:r>
            <a:endParaRPr lang="en-US" sz="3400" dirty="0">
              <a:solidFill>
                <a:schemeClr val="bg2">
                  <a:lumMod val="10000"/>
                </a:schemeClr>
              </a:solidFill>
              <a:effectLst/>
              <a:latin typeface="arial" panose="020B0604020202020204" pitchFamily="34" charset="0"/>
            </a:endParaRPr>
          </a:p>
          <a:p>
            <a:r>
              <a:rPr lang="en-US" sz="2900" dirty="0">
                <a:solidFill>
                  <a:schemeClr val="bg2">
                    <a:lumMod val="10000"/>
                  </a:schemeClr>
                </a:solidFill>
                <a:effectLst/>
                <a:latin typeface="arial" panose="020B0604020202020204" pitchFamily="34" charset="0"/>
              </a:rPr>
              <a:t>Epidemiology is the study and analysis of the distribution, patterns and determinants of health and disease conditions in a defined population. It is a cornerstone of public health, and shapes policy decisions and evidence-based practice by identifying risk factors for disease and targets for preventive healthcare</a:t>
            </a:r>
            <a:r>
              <a:rPr lang="en-US" sz="2900" b="0" dirty="0">
                <a:solidFill>
                  <a:schemeClr val="bg2">
                    <a:lumMod val="10000"/>
                  </a:schemeClr>
                </a:solidFill>
                <a:effectLst/>
                <a:latin typeface="arial" panose="020B0604020202020204" pitchFamily="34" charset="0"/>
              </a:rPr>
              <a:t>.</a:t>
            </a:r>
            <a:endParaRPr lang="en-IN" sz="2900" dirty="0">
              <a:solidFill>
                <a:schemeClr val="bg2">
                  <a:lumMod val="10000"/>
                </a:schemeClr>
              </a:solidFill>
            </a:endParaRPr>
          </a:p>
        </p:txBody>
      </p:sp>
      <p:pic>
        <p:nvPicPr>
          <p:cNvPr id="7" name="Picture 6">
            <a:extLst>
              <a:ext uri="{FF2B5EF4-FFF2-40B4-BE49-F238E27FC236}">
                <a16:creationId xmlns:a16="http://schemas.microsoft.com/office/drawing/2014/main" id="{32067105-4EE7-4709-7EA9-B57E2F5A1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716" y="922788"/>
            <a:ext cx="4211193" cy="1924409"/>
          </a:xfrm>
          <a:prstGeom prst="rect">
            <a:avLst/>
          </a:prstGeom>
        </p:spPr>
      </p:pic>
      <p:pic>
        <p:nvPicPr>
          <p:cNvPr id="5" name="Picture 4">
            <a:extLst>
              <a:ext uri="{FF2B5EF4-FFF2-40B4-BE49-F238E27FC236}">
                <a16:creationId xmlns:a16="http://schemas.microsoft.com/office/drawing/2014/main" id="{A76D4872-BEBB-6A2E-A8D8-EC2854FEC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330" y="2968838"/>
            <a:ext cx="5918504" cy="1117657"/>
          </a:xfrm>
          <a:prstGeom prst="rect">
            <a:avLst/>
          </a:prstGeom>
        </p:spPr>
      </p:pic>
      <p:sp>
        <p:nvSpPr>
          <p:cNvPr id="4" name="Slide Number Placeholder 3">
            <a:extLst>
              <a:ext uri="{FF2B5EF4-FFF2-40B4-BE49-F238E27FC236}">
                <a16:creationId xmlns:a16="http://schemas.microsoft.com/office/drawing/2014/main" id="{F776E71A-22D6-DF96-6BC7-6F386A43C5F5}"/>
              </a:ext>
            </a:extLst>
          </p:cNvPr>
          <p:cNvSpPr>
            <a:spLocks noGrp="1"/>
          </p:cNvSpPr>
          <p:nvPr>
            <p:ph type="sldNum" sz="quarter" idx="12"/>
          </p:nvPr>
        </p:nvSpPr>
        <p:spPr/>
        <p:txBody>
          <a:bodyPr/>
          <a:lstStyle/>
          <a:p>
            <a:fld id="{349524C6-8FCF-457E-80DD-62DB6C53075E}" type="slidenum">
              <a:rPr lang="en-IN" smtClean="0"/>
              <a:t>4</a:t>
            </a:fld>
            <a:endParaRPr lang="en-IN"/>
          </a:p>
        </p:txBody>
      </p:sp>
    </p:spTree>
    <p:extLst>
      <p:ext uri="{BB962C8B-B14F-4D97-AF65-F5344CB8AC3E}">
        <p14:creationId xmlns:p14="http://schemas.microsoft.com/office/powerpoint/2010/main" val="29171515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72B5-590F-425E-D20A-199C583EDC0E}"/>
              </a:ext>
            </a:extLst>
          </p:cNvPr>
          <p:cNvSpPr>
            <a:spLocks noGrp="1"/>
          </p:cNvSpPr>
          <p:nvPr>
            <p:ph type="ctrTitle"/>
          </p:nvPr>
        </p:nvSpPr>
        <p:spPr>
          <a:xfrm>
            <a:off x="1180051" y="98906"/>
            <a:ext cx="9144000" cy="798241"/>
          </a:xfrm>
        </p:spPr>
        <p:txBody>
          <a:bodyPr>
            <a:noAutofit/>
          </a:bodyPr>
          <a:lstStyle/>
          <a:p>
            <a:r>
              <a:rPr lang="en-IN" sz="3600" b="1" dirty="0">
                <a:solidFill>
                  <a:schemeClr val="tx1">
                    <a:lumMod val="95000"/>
                    <a:lumOff val="5000"/>
                  </a:schemeClr>
                </a:solidFill>
                <a:latin typeface="Algerian" panose="04020705040A02060702" pitchFamily="82" charset="0"/>
              </a:rPr>
              <a:t>WHAT IS EPIDEMIOLOGICAL MODELLING?</a:t>
            </a:r>
          </a:p>
        </p:txBody>
      </p:sp>
      <p:sp>
        <p:nvSpPr>
          <p:cNvPr id="3" name="Subtitle 2">
            <a:extLst>
              <a:ext uri="{FF2B5EF4-FFF2-40B4-BE49-F238E27FC236}">
                <a16:creationId xmlns:a16="http://schemas.microsoft.com/office/drawing/2014/main" id="{866E8ACB-7168-E23D-F55F-711F3E39922E}"/>
              </a:ext>
            </a:extLst>
          </p:cNvPr>
          <p:cNvSpPr>
            <a:spLocks noGrp="1"/>
          </p:cNvSpPr>
          <p:nvPr>
            <p:ph type="subTitle" idx="1"/>
          </p:nvPr>
        </p:nvSpPr>
        <p:spPr>
          <a:xfrm>
            <a:off x="520117" y="1224793"/>
            <a:ext cx="10276514" cy="5150840"/>
          </a:xfrm>
        </p:spPr>
        <p:txBody>
          <a:bodyPr/>
          <a:lstStyle/>
          <a:p>
            <a:pPr marL="342900" indent="-342900" algn="l">
              <a:buFont typeface="Wingdings" panose="05000000000000000000" pitchFamily="2" charset="2"/>
              <a:buChar char="q"/>
            </a:pPr>
            <a:r>
              <a:rPr lang="en-IN" dirty="0"/>
              <a:t>An epidemiological modelling is simplified means of describing the transmission of communicable diseases through individuals.</a:t>
            </a:r>
          </a:p>
          <a:p>
            <a:pPr marL="342900" indent="-342900" algn="l">
              <a:buFont typeface="Wingdings" panose="05000000000000000000" pitchFamily="2" charset="2"/>
              <a:buChar char="q"/>
            </a:pPr>
            <a:r>
              <a:rPr lang="en-IN" dirty="0"/>
              <a:t>Models are mainly two types stochastic and deterministic.</a:t>
            </a:r>
          </a:p>
          <a:p>
            <a:pPr marL="342900" indent="-342900" algn="l">
              <a:buFont typeface="Wingdings" panose="05000000000000000000" pitchFamily="2" charset="2"/>
              <a:buChar char="q"/>
            </a:pPr>
            <a:r>
              <a:rPr lang="en-IN" dirty="0"/>
              <a:t>There are 3 basic types of deterministic models for infectious communicable diseases.</a:t>
            </a:r>
          </a:p>
          <a:p>
            <a:pPr marL="342900" indent="-342900" algn="l">
              <a:buFont typeface="Wingdings" panose="05000000000000000000" pitchFamily="2" charset="2"/>
              <a:buChar char="q"/>
            </a:pPr>
            <a:r>
              <a:rPr lang="en-IN" dirty="0"/>
              <a:t>These simplest models are formulated mathematically as </a:t>
            </a:r>
            <a:r>
              <a:rPr lang="en-IN" b="1" i="1" u="sng" dirty="0">
                <a:solidFill>
                  <a:srgbClr val="C00000"/>
                </a:solidFill>
              </a:rPr>
              <a:t>Initial Value Problem </a:t>
            </a:r>
            <a:r>
              <a:rPr lang="en-IN" dirty="0"/>
              <a:t>for </a:t>
            </a:r>
            <a:r>
              <a:rPr lang="en-IN" b="1" i="1" u="sng" dirty="0">
                <a:solidFill>
                  <a:srgbClr val="C00000"/>
                </a:solidFill>
              </a:rPr>
              <a:t>System of Ordinary Differential Equations</a:t>
            </a:r>
            <a:r>
              <a:rPr lang="en-IN" dirty="0"/>
              <a:t> .</a:t>
            </a:r>
          </a:p>
          <a:p>
            <a:pPr marL="342900" indent="-342900" algn="l">
              <a:buFont typeface="Wingdings" panose="05000000000000000000" pitchFamily="2" charset="2"/>
              <a:buChar char="q"/>
            </a:pPr>
            <a:r>
              <a:rPr lang="en-IN" dirty="0"/>
              <a:t>Parameters are estimated for various diseases and are used to compare the vaccination levels necessary for herd immunity for these diseases.</a:t>
            </a:r>
          </a:p>
          <a:p>
            <a:pPr marL="342900" indent="-342900" algn="l">
              <a:buFont typeface="Wingdings" panose="05000000000000000000" pitchFamily="2" charset="2"/>
              <a:buChar char="q"/>
            </a:pPr>
            <a:r>
              <a:rPr lang="en-IN" b="1" dirty="0">
                <a:solidFill>
                  <a:schemeClr val="tx1">
                    <a:lumMod val="95000"/>
                    <a:lumOff val="5000"/>
                  </a:schemeClr>
                </a:solidFill>
              </a:rPr>
              <a:t>Note:- Here the models considered are suitable for disease which are transmitted directly from person to person(</a:t>
            </a:r>
            <a:r>
              <a:rPr lang="en-IN" b="1" i="1" dirty="0">
                <a:solidFill>
                  <a:schemeClr val="tx1">
                    <a:lumMod val="95000"/>
                    <a:lumOff val="5000"/>
                  </a:schemeClr>
                </a:solidFill>
              </a:rPr>
              <a:t>More loosely to say, The communicable diseases like Covid 19</a:t>
            </a:r>
            <a:r>
              <a:rPr lang="en-IN" b="1" dirty="0">
                <a:solidFill>
                  <a:schemeClr val="tx1">
                    <a:lumMod val="95000"/>
                    <a:lumOff val="5000"/>
                  </a:schemeClr>
                </a:solidFill>
              </a:rPr>
              <a:t>).</a:t>
            </a:r>
          </a:p>
        </p:txBody>
      </p:sp>
      <p:sp>
        <p:nvSpPr>
          <p:cNvPr id="4" name="Slide Number Placeholder 3">
            <a:extLst>
              <a:ext uri="{FF2B5EF4-FFF2-40B4-BE49-F238E27FC236}">
                <a16:creationId xmlns:a16="http://schemas.microsoft.com/office/drawing/2014/main" id="{7BF6ACD3-EEEB-435D-C18F-42BDCD9F0F95}"/>
              </a:ext>
            </a:extLst>
          </p:cNvPr>
          <p:cNvSpPr>
            <a:spLocks noGrp="1"/>
          </p:cNvSpPr>
          <p:nvPr>
            <p:ph type="sldNum" sz="quarter" idx="12"/>
          </p:nvPr>
        </p:nvSpPr>
        <p:spPr/>
        <p:txBody>
          <a:bodyPr/>
          <a:lstStyle/>
          <a:p>
            <a:fld id="{349524C6-8FCF-457E-80DD-62DB6C53075E}" type="slidenum">
              <a:rPr lang="en-IN" smtClean="0"/>
              <a:t>5</a:t>
            </a:fld>
            <a:endParaRPr lang="en-IN"/>
          </a:p>
        </p:txBody>
      </p:sp>
    </p:spTree>
    <p:extLst>
      <p:ext uri="{BB962C8B-B14F-4D97-AF65-F5344CB8AC3E}">
        <p14:creationId xmlns:p14="http://schemas.microsoft.com/office/powerpoint/2010/main" val="21063366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786A-20E9-EB87-7BFE-99261659FFD9}"/>
              </a:ext>
            </a:extLst>
          </p:cNvPr>
          <p:cNvSpPr>
            <a:spLocks noGrp="1"/>
          </p:cNvSpPr>
          <p:nvPr>
            <p:ph type="ctrTitle"/>
          </p:nvPr>
        </p:nvSpPr>
        <p:spPr>
          <a:xfrm>
            <a:off x="534838" y="172527"/>
            <a:ext cx="10133162" cy="767751"/>
          </a:xfrm>
        </p:spPr>
        <p:txBody>
          <a:bodyPr>
            <a:normAutofit/>
          </a:bodyPr>
          <a:lstStyle/>
          <a:p>
            <a:r>
              <a:rPr lang="en-IN" sz="4000" b="1" dirty="0">
                <a:latin typeface="Algerian" panose="04020705040A02060702" pitchFamily="82" charset="0"/>
              </a:rPr>
              <a:t>Classification of Epidemic Model</a:t>
            </a:r>
          </a:p>
        </p:txBody>
      </p:sp>
      <p:sp>
        <p:nvSpPr>
          <p:cNvPr id="3" name="Subtitle 2">
            <a:extLst>
              <a:ext uri="{FF2B5EF4-FFF2-40B4-BE49-F238E27FC236}">
                <a16:creationId xmlns:a16="http://schemas.microsoft.com/office/drawing/2014/main" id="{6C372160-1003-5138-D0DD-C516D8125390}"/>
              </a:ext>
            </a:extLst>
          </p:cNvPr>
          <p:cNvSpPr>
            <a:spLocks noGrp="1"/>
          </p:cNvSpPr>
          <p:nvPr>
            <p:ph type="subTitle" idx="1"/>
          </p:nvPr>
        </p:nvSpPr>
        <p:spPr>
          <a:xfrm>
            <a:off x="388189" y="1483743"/>
            <a:ext cx="10279811" cy="4986067"/>
          </a:xfrm>
        </p:spPr>
        <p:txBody>
          <a:bodyPr/>
          <a:lstStyle/>
          <a:p>
            <a:endParaRPr lang="en-IN" dirty="0"/>
          </a:p>
        </p:txBody>
      </p:sp>
      <p:pic>
        <p:nvPicPr>
          <p:cNvPr id="6" name="Picture 5">
            <a:extLst>
              <a:ext uri="{FF2B5EF4-FFF2-40B4-BE49-F238E27FC236}">
                <a16:creationId xmlns:a16="http://schemas.microsoft.com/office/drawing/2014/main" id="{56F89A8F-C832-8653-A49F-04AE86BFB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89" y="1427672"/>
            <a:ext cx="10340196" cy="5098208"/>
          </a:xfrm>
          <a:prstGeom prst="rect">
            <a:avLst/>
          </a:prstGeom>
        </p:spPr>
      </p:pic>
      <p:sp>
        <p:nvSpPr>
          <p:cNvPr id="4" name="Slide Number Placeholder 3">
            <a:extLst>
              <a:ext uri="{FF2B5EF4-FFF2-40B4-BE49-F238E27FC236}">
                <a16:creationId xmlns:a16="http://schemas.microsoft.com/office/drawing/2014/main" id="{532DEFB6-70BD-4A36-5623-52A009A40FAB}"/>
              </a:ext>
            </a:extLst>
          </p:cNvPr>
          <p:cNvSpPr>
            <a:spLocks noGrp="1"/>
          </p:cNvSpPr>
          <p:nvPr>
            <p:ph type="sldNum" sz="quarter" idx="12"/>
          </p:nvPr>
        </p:nvSpPr>
        <p:spPr/>
        <p:txBody>
          <a:bodyPr/>
          <a:lstStyle/>
          <a:p>
            <a:fld id="{349524C6-8FCF-457E-80DD-62DB6C53075E}" type="slidenum">
              <a:rPr lang="en-IN" smtClean="0"/>
              <a:t>6</a:t>
            </a:fld>
            <a:endParaRPr lang="en-IN"/>
          </a:p>
        </p:txBody>
      </p:sp>
    </p:spTree>
    <p:extLst>
      <p:ext uri="{BB962C8B-B14F-4D97-AF65-F5344CB8AC3E}">
        <p14:creationId xmlns:p14="http://schemas.microsoft.com/office/powerpoint/2010/main" val="3966145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F3D3-484A-5668-0AF6-41F8D82F6CF4}"/>
              </a:ext>
            </a:extLst>
          </p:cNvPr>
          <p:cNvSpPr>
            <a:spLocks noGrp="1"/>
          </p:cNvSpPr>
          <p:nvPr>
            <p:ph type="ctrTitle"/>
          </p:nvPr>
        </p:nvSpPr>
        <p:spPr>
          <a:xfrm>
            <a:off x="1432719" y="1630391"/>
            <a:ext cx="9144000" cy="751153"/>
          </a:xfrm>
        </p:spPr>
        <p:txBody>
          <a:bodyPr>
            <a:normAutofit/>
          </a:bodyPr>
          <a:lstStyle/>
          <a:p>
            <a:r>
              <a:rPr lang="en-IN" sz="3600" b="1" dirty="0">
                <a:solidFill>
                  <a:schemeClr val="tx1">
                    <a:lumMod val="95000"/>
                    <a:lumOff val="5000"/>
                  </a:schemeClr>
                </a:solidFill>
              </a:rPr>
              <a:t>Compartmental models</a:t>
            </a:r>
          </a:p>
        </p:txBody>
      </p:sp>
      <p:sp>
        <p:nvSpPr>
          <p:cNvPr id="3" name="Subtitle 2">
            <a:extLst>
              <a:ext uri="{FF2B5EF4-FFF2-40B4-BE49-F238E27FC236}">
                <a16:creationId xmlns:a16="http://schemas.microsoft.com/office/drawing/2014/main" id="{F3BD8205-004B-EFF7-9FE7-357126F907B0}"/>
              </a:ext>
            </a:extLst>
          </p:cNvPr>
          <p:cNvSpPr>
            <a:spLocks noGrp="1"/>
          </p:cNvSpPr>
          <p:nvPr>
            <p:ph type="subTitle" idx="1"/>
          </p:nvPr>
        </p:nvSpPr>
        <p:spPr>
          <a:xfrm>
            <a:off x="699973" y="2786987"/>
            <a:ext cx="11299371" cy="2975458"/>
          </a:xfrm>
        </p:spPr>
        <p:txBody>
          <a:bodyPr>
            <a:normAutofit/>
          </a:bodyPr>
          <a:lstStyle/>
          <a:p>
            <a:pPr marL="342900" indent="-342900">
              <a:buFont typeface="Wingdings" panose="05000000000000000000" pitchFamily="2" charset="2"/>
              <a:buChar char="Ø"/>
            </a:pPr>
            <a:r>
              <a:rPr lang="en-IN" dirty="0"/>
              <a:t>Divide the population into various classes(which is nothing but compartment) where each group represents a specific stage of epidemic.</a:t>
            </a:r>
          </a:p>
          <a:p>
            <a:pPr marL="342900" indent="-342900">
              <a:buFont typeface="Wingdings" panose="05000000000000000000" pitchFamily="2" charset="2"/>
              <a:buChar char="Ø"/>
            </a:pPr>
            <a:r>
              <a:rPr lang="en-IN" dirty="0"/>
              <a:t>Examples: S(Susceptible) ,I(Infected) , R(Recovered)</a:t>
            </a:r>
          </a:p>
          <a:p>
            <a:pPr marL="342900" indent="-342900">
              <a:buFont typeface="Wingdings" panose="05000000000000000000" pitchFamily="2" charset="2"/>
              <a:buChar char="Ø"/>
            </a:pPr>
            <a:r>
              <a:rPr lang="en-IN" b="1" i="1" u="sng" dirty="0">
                <a:solidFill>
                  <a:srgbClr val="C00000"/>
                </a:solidFill>
                <a:latin typeface="Bahnschrift SemiLight" panose="020B0502040204020203" pitchFamily="34" charset="0"/>
              </a:rPr>
              <a:t>Assumption:</a:t>
            </a:r>
            <a:r>
              <a:rPr lang="en-IN" b="1" i="1" dirty="0">
                <a:solidFill>
                  <a:srgbClr val="C00000"/>
                </a:solidFill>
              </a:rPr>
              <a:t> </a:t>
            </a:r>
            <a:r>
              <a:rPr lang="en-IN" b="1" dirty="0">
                <a:solidFill>
                  <a:srgbClr val="C00000"/>
                </a:solidFill>
              </a:rPr>
              <a:t> </a:t>
            </a:r>
            <a:r>
              <a:rPr lang="en-IN" b="1" u="sng" dirty="0">
                <a:solidFill>
                  <a:schemeClr val="accent6">
                    <a:lumMod val="50000"/>
                  </a:schemeClr>
                </a:solidFill>
              </a:rPr>
              <a:t>Law of mass action </a:t>
            </a:r>
            <a:r>
              <a:rPr lang="en-IN" dirty="0"/>
              <a:t>holds , which states that if individuals in a population mixes homogeneously, then the encounters between infected and susceptible individuals occurs at a rate proportional to their respective numbers in the population.</a:t>
            </a:r>
          </a:p>
        </p:txBody>
      </p:sp>
      <p:sp>
        <p:nvSpPr>
          <p:cNvPr id="4" name="Rectangle 3">
            <a:extLst>
              <a:ext uri="{FF2B5EF4-FFF2-40B4-BE49-F238E27FC236}">
                <a16:creationId xmlns:a16="http://schemas.microsoft.com/office/drawing/2014/main" id="{A78F0CE3-D212-08F8-87AF-1D027B7F4878}"/>
              </a:ext>
            </a:extLst>
          </p:cNvPr>
          <p:cNvSpPr/>
          <p:nvPr/>
        </p:nvSpPr>
        <p:spPr>
          <a:xfrm>
            <a:off x="2809336" y="103514"/>
            <a:ext cx="6573328" cy="11214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b="1" dirty="0">
                <a:latin typeface="Algerian" panose="04020705040A02060702" pitchFamily="82" charset="0"/>
              </a:rPr>
              <a:t>Deterministic Models</a:t>
            </a:r>
          </a:p>
        </p:txBody>
      </p:sp>
      <p:sp>
        <p:nvSpPr>
          <p:cNvPr id="5" name="Slide Number Placeholder 4">
            <a:extLst>
              <a:ext uri="{FF2B5EF4-FFF2-40B4-BE49-F238E27FC236}">
                <a16:creationId xmlns:a16="http://schemas.microsoft.com/office/drawing/2014/main" id="{6FEFA6CF-FE28-AD5F-61FF-16042D01B76B}"/>
              </a:ext>
            </a:extLst>
          </p:cNvPr>
          <p:cNvSpPr>
            <a:spLocks noGrp="1"/>
          </p:cNvSpPr>
          <p:nvPr>
            <p:ph type="sldNum" sz="quarter" idx="12"/>
          </p:nvPr>
        </p:nvSpPr>
        <p:spPr/>
        <p:txBody>
          <a:bodyPr/>
          <a:lstStyle/>
          <a:p>
            <a:fld id="{349524C6-8FCF-457E-80DD-62DB6C53075E}" type="slidenum">
              <a:rPr lang="en-IN" smtClean="0"/>
              <a:t>7</a:t>
            </a:fld>
            <a:endParaRPr lang="en-IN"/>
          </a:p>
        </p:txBody>
      </p:sp>
    </p:spTree>
    <p:extLst>
      <p:ext uri="{BB962C8B-B14F-4D97-AF65-F5344CB8AC3E}">
        <p14:creationId xmlns:p14="http://schemas.microsoft.com/office/powerpoint/2010/main" val="3692830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93F2-A9E6-7B0B-E3E9-BBA88AD2D0E9}"/>
              </a:ext>
            </a:extLst>
          </p:cNvPr>
          <p:cNvSpPr>
            <a:spLocks noGrp="1"/>
          </p:cNvSpPr>
          <p:nvPr>
            <p:ph type="ctrTitle"/>
          </p:nvPr>
        </p:nvSpPr>
        <p:spPr>
          <a:xfrm>
            <a:off x="1037439" y="132126"/>
            <a:ext cx="9144000" cy="784371"/>
          </a:xfrm>
        </p:spPr>
        <p:txBody>
          <a:bodyPr>
            <a:normAutofit/>
          </a:bodyPr>
          <a:lstStyle/>
          <a:p>
            <a:r>
              <a:rPr lang="en-IN" sz="3200" b="1" dirty="0">
                <a:solidFill>
                  <a:schemeClr val="tx1">
                    <a:lumMod val="95000"/>
                    <a:lumOff val="5000"/>
                  </a:schemeClr>
                </a:solidFill>
                <a:latin typeface="Algerian" panose="04020705040A02060702" pitchFamily="82" charset="0"/>
              </a:rPr>
              <a:t>Stochastic Modelling</a:t>
            </a:r>
          </a:p>
        </p:txBody>
      </p:sp>
      <p:sp>
        <p:nvSpPr>
          <p:cNvPr id="3" name="Subtitle 2">
            <a:extLst>
              <a:ext uri="{FF2B5EF4-FFF2-40B4-BE49-F238E27FC236}">
                <a16:creationId xmlns:a16="http://schemas.microsoft.com/office/drawing/2014/main" id="{CEC60F6D-2891-0D5D-01C7-38F30281A942}"/>
              </a:ext>
            </a:extLst>
          </p:cNvPr>
          <p:cNvSpPr>
            <a:spLocks noGrp="1"/>
          </p:cNvSpPr>
          <p:nvPr>
            <p:ph type="subTitle" idx="1"/>
          </p:nvPr>
        </p:nvSpPr>
        <p:spPr>
          <a:xfrm>
            <a:off x="1037439" y="1086927"/>
            <a:ext cx="9144000" cy="5124091"/>
          </a:xfrm>
        </p:spPr>
        <p:txBody>
          <a:bodyPr>
            <a:normAutofit/>
          </a:bodyPr>
          <a:lstStyle/>
          <a:p>
            <a:pPr marL="342900" indent="-342900" algn="l">
              <a:buFont typeface="Wingdings" panose="05000000000000000000" pitchFamily="2" charset="2"/>
              <a:buChar char="q"/>
            </a:pPr>
            <a:r>
              <a:rPr lang="en-IN" dirty="0"/>
              <a:t>Used when there is incomplete mixing in a population – small population or people with restriction contacts.</a:t>
            </a:r>
          </a:p>
          <a:p>
            <a:pPr marL="342900" indent="-342900" algn="l">
              <a:buFont typeface="Wingdings" panose="05000000000000000000" pitchFamily="2" charset="2"/>
              <a:buChar char="q"/>
            </a:pPr>
            <a:r>
              <a:rPr lang="en-IN" dirty="0"/>
              <a:t>In the initial phase of the epidemic , there are very few infected individuals who have limited contacts.</a:t>
            </a:r>
          </a:p>
          <a:p>
            <a:pPr marL="342900" indent="-342900" algn="l">
              <a:buFont typeface="Wingdings" panose="05000000000000000000" pitchFamily="2" charset="2"/>
              <a:buChar char="q"/>
            </a:pPr>
            <a:r>
              <a:rPr lang="en-IN" dirty="0"/>
              <a:t>Under these circumstances, stochastic modelling is used to predict the spread.</a:t>
            </a:r>
          </a:p>
          <a:p>
            <a:pPr algn="l"/>
            <a:r>
              <a:rPr lang="en-IN" b="1" i="1" u="sng" dirty="0">
                <a:solidFill>
                  <a:schemeClr val="accent1">
                    <a:lumMod val="75000"/>
                  </a:schemeClr>
                </a:solidFill>
              </a:rPr>
              <a:t>Note:- In this presentation we shall only be dealing with compartmental modelling</a:t>
            </a:r>
            <a:r>
              <a:rPr lang="en-IN" dirty="0"/>
              <a:t>.</a:t>
            </a:r>
          </a:p>
          <a:p>
            <a:pPr algn="l"/>
            <a:r>
              <a:rPr lang="en-IN" dirty="0"/>
              <a:t>One of the type of Compartmental Model is </a:t>
            </a:r>
            <a:r>
              <a:rPr lang="en-IN" b="1" dirty="0"/>
              <a:t>SIR Model </a:t>
            </a:r>
            <a:r>
              <a:rPr lang="en-IN" dirty="0"/>
              <a:t>which is divided into 3 compartments that are </a:t>
            </a:r>
            <a:r>
              <a:rPr lang="en-IN" b="1" dirty="0"/>
              <a:t>susceptible(safe individuals) </a:t>
            </a:r>
            <a:r>
              <a:rPr lang="en-IN" dirty="0"/>
              <a:t>,</a:t>
            </a:r>
            <a:r>
              <a:rPr lang="en-IN" b="1" dirty="0"/>
              <a:t> infected </a:t>
            </a:r>
            <a:r>
              <a:rPr lang="en-IN" dirty="0"/>
              <a:t>and </a:t>
            </a:r>
            <a:r>
              <a:rPr lang="en-IN" b="1" dirty="0"/>
              <a:t>recovered </a:t>
            </a:r>
          </a:p>
          <a:p>
            <a:pPr algn="l"/>
            <a:r>
              <a:rPr lang="en-IN" dirty="0"/>
              <a:t>This SIR Model describes the chain between </a:t>
            </a:r>
            <a:r>
              <a:rPr lang="en-IN"/>
              <a:t>these compartments</a:t>
            </a:r>
            <a:endParaRPr lang="en-IN" dirty="0"/>
          </a:p>
        </p:txBody>
      </p:sp>
      <p:sp>
        <p:nvSpPr>
          <p:cNvPr id="4" name="Slide Number Placeholder 3">
            <a:extLst>
              <a:ext uri="{FF2B5EF4-FFF2-40B4-BE49-F238E27FC236}">
                <a16:creationId xmlns:a16="http://schemas.microsoft.com/office/drawing/2014/main" id="{84FCE1DE-A960-FE22-F9D2-EAC69547C0C7}"/>
              </a:ext>
            </a:extLst>
          </p:cNvPr>
          <p:cNvSpPr>
            <a:spLocks noGrp="1"/>
          </p:cNvSpPr>
          <p:nvPr>
            <p:ph type="sldNum" sz="quarter" idx="12"/>
          </p:nvPr>
        </p:nvSpPr>
        <p:spPr/>
        <p:txBody>
          <a:bodyPr/>
          <a:lstStyle/>
          <a:p>
            <a:fld id="{349524C6-8FCF-457E-80DD-62DB6C53075E}" type="slidenum">
              <a:rPr lang="en-IN" smtClean="0"/>
              <a:t>8</a:t>
            </a:fld>
            <a:endParaRPr lang="en-IN"/>
          </a:p>
        </p:txBody>
      </p:sp>
    </p:spTree>
    <p:extLst>
      <p:ext uri="{BB962C8B-B14F-4D97-AF65-F5344CB8AC3E}">
        <p14:creationId xmlns:p14="http://schemas.microsoft.com/office/powerpoint/2010/main" val="4007013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B429B8-D728-4D3E-916F-90D53A44E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62" y="1149827"/>
            <a:ext cx="5893928" cy="4463457"/>
          </a:xfrm>
          <a:prstGeom prst="rect">
            <a:avLst/>
          </a:prstGeom>
        </p:spPr>
      </p:pic>
      <p:sp>
        <p:nvSpPr>
          <p:cNvPr id="4" name="Rectangle 3">
            <a:extLst>
              <a:ext uri="{FF2B5EF4-FFF2-40B4-BE49-F238E27FC236}">
                <a16:creationId xmlns:a16="http://schemas.microsoft.com/office/drawing/2014/main" id="{DFCD23B9-A56D-F97E-FEC4-26A183E6A091}"/>
              </a:ext>
            </a:extLst>
          </p:cNvPr>
          <p:cNvSpPr/>
          <p:nvPr/>
        </p:nvSpPr>
        <p:spPr>
          <a:xfrm>
            <a:off x="1560352" y="58724"/>
            <a:ext cx="8145710" cy="9074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b="1" dirty="0">
                <a:solidFill>
                  <a:schemeClr val="accent1">
                    <a:lumMod val="75000"/>
                  </a:schemeClr>
                </a:solidFill>
                <a:latin typeface="Algerian" panose="04020705040A02060702" pitchFamily="82" charset="0"/>
              </a:rPr>
              <a:t>A simple graph for visualising the SIR Model </a:t>
            </a:r>
          </a:p>
        </p:txBody>
      </p:sp>
      <p:sp>
        <p:nvSpPr>
          <p:cNvPr id="2" name="Rectangle 1">
            <a:extLst>
              <a:ext uri="{FF2B5EF4-FFF2-40B4-BE49-F238E27FC236}">
                <a16:creationId xmlns:a16="http://schemas.microsoft.com/office/drawing/2014/main" id="{009584F6-AD0E-04C7-F6A1-76BFDE104513}"/>
              </a:ext>
            </a:extLst>
          </p:cNvPr>
          <p:cNvSpPr/>
          <p:nvPr/>
        </p:nvSpPr>
        <p:spPr>
          <a:xfrm>
            <a:off x="2076881" y="5613284"/>
            <a:ext cx="8240312" cy="10808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0" i="0" dirty="0" err="1">
                <a:solidFill>
                  <a:srgbClr val="0D0D0D"/>
                </a:solidFill>
                <a:effectLst/>
                <a:latin typeface="Söhne"/>
              </a:rPr>
              <a:t>sSmith</a:t>
            </a:r>
            <a:r>
              <a:rPr lang="en-US" b="0" i="0" dirty="0">
                <a:solidFill>
                  <a:srgbClr val="0D0D0D"/>
                </a:solidFill>
                <a:effectLst/>
                <a:latin typeface="Söhne"/>
              </a:rPr>
              <a:t>, D., &amp; Moore, L. </a:t>
            </a:r>
            <a:r>
              <a:rPr lang="en-US" dirty="0">
                <a:solidFill>
                  <a:srgbClr val="0D0D0D"/>
                </a:solidFill>
                <a:latin typeface="Söhne"/>
              </a:rPr>
              <a:t>(2020)</a:t>
            </a:r>
            <a:r>
              <a:rPr lang="en-US" b="0" i="0" dirty="0">
                <a:solidFill>
                  <a:srgbClr val="0D0D0D"/>
                </a:solidFill>
                <a:effectLst/>
                <a:latin typeface="Söhne"/>
              </a:rPr>
              <a:t>. The SIR Model for Spread of Disease: The Differential Equation Model. </a:t>
            </a:r>
            <a:r>
              <a:rPr lang="en-US" b="0" i="1" dirty="0">
                <a:solidFill>
                  <a:srgbClr val="0D0D0D"/>
                </a:solidFill>
                <a:effectLst/>
                <a:latin typeface="Söhne"/>
              </a:rPr>
              <a:t>Journal of Online Mathematics and its Applications</a:t>
            </a:r>
            <a:r>
              <a:rPr lang="en-US" b="0" i="0" dirty="0">
                <a:solidFill>
                  <a:srgbClr val="0D0D0D"/>
                </a:solidFill>
                <a:effectLst/>
                <a:latin typeface="Söhne"/>
              </a:rPr>
              <a:t>, </a:t>
            </a:r>
            <a:r>
              <a:rPr lang="en-US" b="1" i="0" u="sng" dirty="0">
                <a:solidFill>
                  <a:srgbClr val="0D0D0D"/>
                </a:solidFill>
                <a:effectLst/>
                <a:latin typeface="Söhne"/>
              </a:rPr>
              <a:t>Retrieved from Mathematical Association of America website</a:t>
            </a:r>
            <a:endParaRPr lang="en-IN" b="1" u="sng" dirty="0">
              <a:solidFill>
                <a:schemeClr val="accent1">
                  <a:lumMod val="75000"/>
                </a:schemeClr>
              </a:solidFill>
            </a:endParaRPr>
          </a:p>
        </p:txBody>
      </p:sp>
      <p:pic>
        <p:nvPicPr>
          <p:cNvPr id="6" name="Picture 5">
            <a:extLst>
              <a:ext uri="{FF2B5EF4-FFF2-40B4-BE49-F238E27FC236}">
                <a16:creationId xmlns:a16="http://schemas.microsoft.com/office/drawing/2014/main" id="{08AA5DC0-454B-3073-9D77-D1E6A30F5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9367" y="1266466"/>
            <a:ext cx="2064588" cy="907436"/>
          </a:xfrm>
          <a:prstGeom prst="rect">
            <a:avLst/>
          </a:prstGeom>
        </p:spPr>
      </p:pic>
      <p:sp>
        <p:nvSpPr>
          <p:cNvPr id="5" name="Slide Number Placeholder 4">
            <a:extLst>
              <a:ext uri="{FF2B5EF4-FFF2-40B4-BE49-F238E27FC236}">
                <a16:creationId xmlns:a16="http://schemas.microsoft.com/office/drawing/2014/main" id="{2B1BA2D2-9DE6-5941-D432-68F3053BFE29}"/>
              </a:ext>
            </a:extLst>
          </p:cNvPr>
          <p:cNvSpPr>
            <a:spLocks noGrp="1"/>
          </p:cNvSpPr>
          <p:nvPr>
            <p:ph type="sldNum" sz="quarter" idx="12"/>
          </p:nvPr>
        </p:nvSpPr>
        <p:spPr/>
        <p:txBody>
          <a:bodyPr/>
          <a:lstStyle/>
          <a:p>
            <a:fld id="{349524C6-8FCF-457E-80DD-62DB6C53075E}" type="slidenum">
              <a:rPr lang="en-IN" smtClean="0"/>
              <a:t>9</a:t>
            </a:fld>
            <a:endParaRPr lang="en-IN"/>
          </a:p>
        </p:txBody>
      </p:sp>
    </p:spTree>
    <p:extLst>
      <p:ext uri="{BB962C8B-B14F-4D97-AF65-F5344CB8AC3E}">
        <p14:creationId xmlns:p14="http://schemas.microsoft.com/office/powerpoint/2010/main" val="51753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23MAC1R13 (KRISHNA)</Template>
  <TotalTime>0</TotalTime>
  <Words>3216</Words>
  <Application>Microsoft Office PowerPoint</Application>
  <PresentationFormat>Widescreen</PresentationFormat>
  <Paragraphs>280</Paragraphs>
  <Slides>29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Algerian</vt:lpstr>
      <vt:lpstr>Arial</vt:lpstr>
      <vt:lpstr>Arial</vt:lpstr>
      <vt:lpstr>Arial Rounded MT Bold</vt:lpstr>
      <vt:lpstr>Bahnschrift SemiBold SemiConden</vt:lpstr>
      <vt:lpstr>Bahnschrift SemiLight</vt:lpstr>
      <vt:lpstr>Calibri</vt:lpstr>
      <vt:lpstr>Calibri Light</vt:lpstr>
      <vt:lpstr>Cambria</vt:lpstr>
      <vt:lpstr>Cambria Math</vt:lpstr>
      <vt:lpstr>Google Sans</vt:lpstr>
      <vt:lpstr>MathJax_Main</vt:lpstr>
      <vt:lpstr>Söhne</vt:lpstr>
      <vt:lpstr>Wingdings</vt:lpstr>
      <vt:lpstr>Office Theme</vt:lpstr>
      <vt:lpstr>APPLICATION OF DIFFERENTIAL EQUATION IN EPIDEMIOLOGY: MODELLING OF SPREAD OF DISEASES</vt:lpstr>
      <vt:lpstr>Contents</vt:lpstr>
      <vt:lpstr>       WHAT IS EPIDEMIC?</vt:lpstr>
      <vt:lpstr>WHAT IS EPIDEMIOLOGY?</vt:lpstr>
      <vt:lpstr>WHAT IS EPIDEMIOLOGICAL MODELLING?</vt:lpstr>
      <vt:lpstr>Classification of Epidemic Model</vt:lpstr>
      <vt:lpstr>Compartmental models</vt:lpstr>
      <vt:lpstr>Stochastic Modelling</vt:lpstr>
      <vt:lpstr>PowerPoint Presentation</vt:lpstr>
      <vt:lpstr>PowerPoint Presentation</vt:lpstr>
      <vt:lpstr>PowerPoint Presentation</vt:lpstr>
      <vt:lpstr>PowerPoint Presentation</vt:lpstr>
      <vt:lpstr>PowerPoint Presentation</vt:lpstr>
      <vt:lpstr>Solution of SIR Model CONTINUED…</vt:lpstr>
      <vt:lpstr>How to predict number of Susceptible , Recovered , Infected individuals using RK – 4 method?</vt:lpstr>
      <vt:lpstr>Fortran Code for solution of  SIR Model</vt:lpstr>
      <vt:lpstr>Code Continued….</vt:lpstr>
      <vt:lpstr>Printing of Results</vt:lpstr>
      <vt:lpstr>Output of the Code</vt:lpstr>
      <vt:lpstr>Curve Fitting and analysis using Data of NLM</vt:lpstr>
      <vt:lpstr>REPRODUCTION NUMBER</vt:lpstr>
      <vt:lpstr>Application of Reproduction Number</vt:lpstr>
      <vt:lpstr>Prediction of I_max using Reproduction</vt:lpstr>
      <vt:lpstr>Prediction of population to be vaccinated </vt:lpstr>
      <vt:lpstr>Benefits of Using SIR Model</vt:lpstr>
      <vt:lpstr>Derivation of I_max in Slide 24</vt:lpstr>
      <vt:lpstr>Derivation Continued…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Dutt Ojha</dc:creator>
  <cp:lastModifiedBy>Krishna Dutt Ojha</cp:lastModifiedBy>
  <cp:revision>1</cp:revision>
  <cp:lastPrinted>2024-03-05T21:53:44Z</cp:lastPrinted>
  <dcterms:created xsi:type="dcterms:W3CDTF">2024-09-15T09:03:52Z</dcterms:created>
  <dcterms:modified xsi:type="dcterms:W3CDTF">2024-09-15T09:04:22Z</dcterms:modified>
</cp:coreProperties>
</file>