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yushSingh0112/AICTE-Edunet-Internship-Steganogrph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711436" y="3785616"/>
            <a:ext cx="1043934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Ayush Singh	</a:t>
            </a:r>
          </a:p>
          <a:p>
            <a:r>
              <a:rPr lang="en-US" sz="2000" b="1" dirty="0" smtClean="0">
                <a:solidFill>
                  <a:schemeClr val="accent1">
                    <a:lumMod val="75000"/>
                  </a:schemeClr>
                </a:solidFill>
                <a:latin typeface="Arial"/>
                <a:cs typeface="Arial"/>
              </a:rPr>
              <a:t>Student Name : Ayush Singh	</a:t>
            </a:r>
          </a:p>
          <a:p>
            <a:r>
              <a:rPr lang="en-US" sz="2000" b="1" dirty="0" smtClean="0">
                <a:solidFill>
                  <a:schemeClr val="accent1">
                    <a:lumMod val="75000"/>
                  </a:schemeClr>
                </a:solidFill>
                <a:latin typeface="Arial"/>
                <a:cs typeface="Arial"/>
              </a:rPr>
              <a:t>College Name &amp; Department : </a:t>
            </a:r>
            <a:r>
              <a:rPr lang="en-US" sz="2000" b="1" dirty="0" err="1" smtClean="0">
                <a:solidFill>
                  <a:schemeClr val="accent1">
                    <a:lumMod val="75000"/>
                  </a:schemeClr>
                </a:solidFill>
                <a:latin typeface="Arial"/>
                <a:cs typeface="Arial"/>
              </a:rPr>
              <a:t>Kashi</a:t>
            </a:r>
            <a:r>
              <a:rPr lang="en-US" sz="2000" b="1" dirty="0" smtClean="0">
                <a:solidFill>
                  <a:schemeClr val="accent1">
                    <a:lumMod val="75000"/>
                  </a:schemeClr>
                </a:solidFill>
                <a:latin typeface="Arial"/>
                <a:cs typeface="Arial"/>
              </a:rPr>
              <a:t> Institute of Technology, Varanasi CSE (AI&amp;ML) Department </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US" sz="1800" dirty="0" err="1" smtClean="0">
                <a:latin typeface="Arial" panose="020B0604020202020204" pitchFamily="34" charset="0"/>
                <a:cs typeface="Arial" panose="020B0604020202020204" pitchFamily="34" charset="0"/>
              </a:rPr>
              <a:t>GitHub</a:t>
            </a:r>
            <a:r>
              <a:rPr lang="en-US" dirty="0" smtClean="0"/>
              <a:t> Link: </a:t>
            </a:r>
            <a:r>
              <a:rPr lang="en-IN" dirty="0">
                <a:hlinkClick r:id="rId2"/>
              </a:rPr>
              <a:t>ayushSingh0112/AICTE-</a:t>
            </a:r>
            <a:r>
              <a:rPr lang="en-IN" dirty="0" err="1">
                <a:hlinkClick r:id="rId2"/>
              </a:rPr>
              <a:t>Edunet</a:t>
            </a:r>
            <a:r>
              <a:rPr lang="en-IN" dirty="0">
                <a:hlinkClick r:id="rId2"/>
              </a:rPr>
              <a:t>-Internship-</a:t>
            </a:r>
            <a:r>
              <a:rPr lang="en-IN" dirty="0" err="1">
                <a:hlinkClick r:id="rId2"/>
              </a:rPr>
              <a:t>Steganogrphy</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305435" indent="-305435"/>
            <a:r>
              <a:rPr lang="en-US" sz="1800" dirty="0" smtClean="0">
                <a:latin typeface="Arial" panose="020B0604020202020204" pitchFamily="34" charset="0"/>
                <a:cs typeface="Arial" panose="020B0604020202020204" pitchFamily="34" charset="0"/>
              </a:rPr>
              <a:t>The current version of this tool can be used through CLI (Command line Interface) to make it more user friendly GUI (Graphical User Interface) can be implemented.</a:t>
            </a:r>
          </a:p>
          <a:p>
            <a:pPr marL="305435" indent="-305435"/>
            <a:r>
              <a:rPr lang="en-US" sz="1800" dirty="0" smtClean="0">
                <a:latin typeface="Arial" panose="020B0604020202020204" pitchFamily="34" charset="0"/>
                <a:cs typeface="Arial" panose="020B0604020202020204" pitchFamily="34" charset="0"/>
              </a:rPr>
              <a:t>To make the password more secure, the password can be stored in encrypted format using hashing.</a:t>
            </a:r>
          </a:p>
          <a:p>
            <a:pPr marL="305435" indent="-305435"/>
            <a:r>
              <a:rPr lang="en-US" sz="1800" dirty="0" smtClean="0">
                <a:latin typeface="Arial" panose="020B0604020202020204" pitchFamily="34" charset="0"/>
                <a:cs typeface="Arial" panose="020B0604020202020204" pitchFamily="34" charset="0"/>
              </a:rPr>
              <a:t>Least Significant Bit </a:t>
            </a:r>
            <a:r>
              <a:rPr lang="en-US" sz="1800" dirty="0">
                <a:latin typeface="Arial" panose="020B0604020202020204" pitchFamily="34" charset="0"/>
                <a:cs typeface="Arial" panose="020B0604020202020204" pitchFamily="34" charset="0"/>
              </a:rPr>
              <a:t>(LSB) </a:t>
            </a:r>
            <a:r>
              <a:rPr lang="en-US" sz="1800" dirty="0" smtClean="0">
                <a:latin typeface="Arial" panose="020B0604020202020204" pitchFamily="34" charset="0"/>
                <a:cs typeface="Arial" panose="020B0604020202020204" pitchFamily="34" charset="0"/>
              </a:rPr>
              <a:t>can be modified for </a:t>
            </a:r>
            <a:r>
              <a:rPr lang="en-US" sz="1800" dirty="0">
                <a:latin typeface="Arial" panose="020B0604020202020204" pitchFamily="34" charset="0"/>
                <a:cs typeface="Arial" panose="020B0604020202020204" pitchFamily="34" charset="0"/>
              </a:rPr>
              <a:t>stealthier hiding</a:t>
            </a:r>
            <a:r>
              <a:rPr lang="en-US" sz="1800" dirty="0" smtClean="0">
                <a:latin typeface="Arial" panose="020B0604020202020204" pitchFamily="34" charset="0"/>
                <a:cs typeface="Arial" panose="020B0604020202020204" pitchFamily="34" charset="0"/>
              </a:rPr>
              <a:t>.</a:t>
            </a:r>
          </a:p>
          <a:p>
            <a:pPr marL="305435" indent="-305435"/>
            <a:r>
              <a:rPr lang="en-US" sz="1800" dirty="0" smtClean="0">
                <a:latin typeface="Arial" panose="020B0604020202020204" pitchFamily="34" charset="0"/>
                <a:cs typeface="Arial" panose="020B0604020202020204" pitchFamily="34" charset="0"/>
              </a:rPr>
              <a:t>This tools can be converted to desktop application and smartphone application for easy availability and use.</a:t>
            </a:r>
            <a:endParaRPr lang="en-US" sz="18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455322"/>
            <a:ext cx="9298744" cy="1325563"/>
          </a:xfrm>
        </p:spPr>
        <p:txBody>
          <a:bodyPr>
            <a:normAutofit/>
          </a:bodyPr>
          <a:lstStyle/>
          <a:p>
            <a:pPr algn="ctr"/>
            <a:r>
              <a:rPr lang="en-US" sz="4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smtClean="0">
                <a:latin typeface="Arial" panose="020B0604020202020204" pitchFamily="34" charset="0"/>
                <a:ea typeface="+mn-lt"/>
                <a:cs typeface="Arial" panose="020B0604020202020204" pitchFamily="34" charset="0"/>
              </a:rPr>
              <a:t>  </a:t>
            </a:r>
            <a:endParaRPr lang="en-US" dirty="0" smtClean="0">
              <a:latin typeface="Arial" panose="020B0604020202020204" pitchFamily="34" charset="0"/>
              <a:cs typeface="Arial" panose="020B0604020202020204" pitchFamily="34" charset="0"/>
            </a:endParaRPr>
          </a:p>
          <a:p>
            <a:pPr marL="305435" indent="-305435"/>
            <a:r>
              <a:rPr lang="en-US" sz="2000" b="1" dirty="0" smtClean="0">
                <a:latin typeface="Arial" panose="020B0604020202020204" pitchFamily="34" charset="0"/>
                <a:ea typeface="+mn-lt"/>
                <a:cs typeface="Arial" panose="020B0604020202020204" pitchFamily="34" charset="0"/>
              </a:rPr>
              <a:t>Problem Statement </a:t>
            </a:r>
          </a:p>
          <a:p>
            <a:pPr marL="305435" indent="-305435"/>
            <a:r>
              <a:rPr lang="en-US" sz="2000" b="1" dirty="0" smtClean="0">
                <a:latin typeface="Arial" panose="020B0604020202020204" pitchFamily="34" charset="0"/>
                <a:ea typeface="+mn-lt"/>
                <a:cs typeface="Arial" panose="020B0604020202020204" pitchFamily="34" charset="0"/>
              </a:rPr>
              <a:t>Technology used</a:t>
            </a:r>
            <a:endParaRPr lang="en-US" dirty="0" smtClean="0">
              <a:latin typeface="Arial" panose="020B0604020202020204" pitchFamily="34" charset="0"/>
              <a:cs typeface="Arial" panose="020B0604020202020204" pitchFamily="34" charset="0"/>
            </a:endParaRPr>
          </a:p>
          <a:p>
            <a:pPr marL="305435" indent="-305435"/>
            <a:r>
              <a:rPr lang="en-US" sz="2000" b="1" dirty="0" smtClean="0">
                <a:latin typeface="Arial" panose="020B0604020202020204" pitchFamily="34" charset="0"/>
                <a:ea typeface="+mn-lt"/>
                <a:cs typeface="Arial" panose="020B0604020202020204" pitchFamily="34" charset="0"/>
              </a:rPr>
              <a:t>Wow factor </a:t>
            </a:r>
            <a:endParaRPr lang="en-US" sz="2000" dirty="0" smtClean="0">
              <a:latin typeface="Arial" panose="020B0604020202020204" pitchFamily="34" charset="0"/>
              <a:ea typeface="+mn-lt"/>
              <a:cs typeface="Arial" panose="020B0604020202020204" pitchFamily="34" charset="0"/>
            </a:endParaRPr>
          </a:p>
          <a:p>
            <a:pPr marL="305435" indent="-305435"/>
            <a:r>
              <a:rPr lang="en-US" sz="2000" b="1" dirty="0" smtClean="0">
                <a:latin typeface="Arial" panose="020B0604020202020204" pitchFamily="34" charset="0"/>
                <a:ea typeface="+mn-lt"/>
                <a:cs typeface="Arial" panose="020B0604020202020204" pitchFamily="34" charset="0"/>
              </a:rPr>
              <a:t>End users</a:t>
            </a:r>
          </a:p>
          <a:p>
            <a:pPr marL="305435" indent="-305435"/>
            <a:r>
              <a:rPr lang="en-US" sz="2000" b="1" dirty="0" smtClean="0">
                <a:latin typeface="Arial" panose="020B0604020202020204" pitchFamily="34" charset="0"/>
                <a:ea typeface="+mn-lt"/>
                <a:cs typeface="Arial" panose="020B0604020202020204" pitchFamily="34" charset="0"/>
              </a:rPr>
              <a:t>Result</a:t>
            </a:r>
          </a:p>
          <a:p>
            <a:pPr marL="305435" indent="-305435"/>
            <a:r>
              <a:rPr lang="en-US" sz="2000" b="1" dirty="0" smtClean="0">
                <a:latin typeface="Arial" panose="020B0604020202020204" pitchFamily="34" charset="0"/>
                <a:ea typeface="+mn-lt"/>
                <a:cs typeface="Arial" panose="020B0604020202020204" pitchFamily="34" charset="0"/>
              </a:rPr>
              <a:t>Conclusion</a:t>
            </a:r>
          </a:p>
          <a:p>
            <a:pPr marL="305435" indent="-305435"/>
            <a:r>
              <a:rPr lang="en-US" sz="2000" b="1" dirty="0" err="1" smtClean="0">
                <a:latin typeface="Arial" panose="020B0604020202020204" pitchFamily="34" charset="0"/>
                <a:ea typeface="+mn-lt"/>
                <a:cs typeface="Arial" panose="020B0604020202020204" pitchFamily="34" charset="0"/>
              </a:rPr>
              <a:t>Git</a:t>
            </a:r>
            <a:r>
              <a:rPr lang="en-US" sz="2000" b="1" dirty="0" smtClean="0">
                <a:latin typeface="Arial" panose="020B0604020202020204" pitchFamily="34" charset="0"/>
                <a:ea typeface="+mn-lt"/>
                <a:cs typeface="Arial" panose="020B0604020202020204" pitchFamily="34" charset="0"/>
              </a:rPr>
              <a:t>-hub Link</a:t>
            </a:r>
          </a:p>
          <a:p>
            <a:pPr marL="305435" indent="-305435"/>
            <a:r>
              <a:rPr lang="en-US" sz="2000" b="1" dirty="0" smtClean="0">
                <a:latin typeface="Arial" panose="020B0604020202020204" pitchFamily="34" charset="0"/>
                <a:ea typeface="+mn-lt"/>
                <a:cs typeface="Arial" panose="020B0604020202020204" pitchFamily="34" charset="0"/>
              </a:rPr>
              <a:t>Future scope</a:t>
            </a:r>
          </a:p>
          <a:p>
            <a:pPr marL="0" indent="0">
              <a:buNone/>
            </a:pPr>
            <a:endParaRPr lang="en-US" sz="2000" b="1" dirty="0" smtClean="0">
              <a:latin typeface="Arial" panose="020B0604020202020204" pitchFamily="34" charset="0"/>
              <a:ea typeface="+mn-lt"/>
              <a:cs typeface="Arial" panose="020B0604020202020204" pitchFamily="34" charset="0"/>
            </a:endParaRPr>
          </a:p>
          <a:p>
            <a:pPr marL="305435" indent="-305435"/>
            <a:endParaRPr lang="en-US" sz="2000" b="1" dirty="0" smtClean="0">
              <a:latin typeface="Arial" panose="020B0604020202020204" pitchFamily="34" charset="0"/>
              <a:ea typeface="+mn-lt"/>
              <a:cs typeface="Arial" panose="020B0604020202020204" pitchFamily="34" charset="0"/>
            </a:endParaRPr>
          </a:p>
          <a:p>
            <a:pPr marL="305435" indent="-305435"/>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TextBox 3"/>
          <p:cNvSpPr txBox="1"/>
          <p:nvPr/>
        </p:nvSpPr>
        <p:spPr>
          <a:xfrm>
            <a:off x="673608" y="2505456"/>
            <a:ext cx="10844784"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Sending sensitive messages in plaintext is traditional but not safe. To overcome this issue, we can use steganography.</a:t>
            </a:r>
          </a:p>
          <a:p>
            <a:r>
              <a:rPr lang="en-IN" dirty="0" smtClean="0">
                <a:latin typeface="Arial" panose="020B0604020202020204" pitchFamily="34" charset="0"/>
                <a:cs typeface="Arial" panose="020B0604020202020204" pitchFamily="34" charset="0"/>
              </a:rPr>
              <a:t>The objective of this project is to hide sensitive messages into image by using the technique of steganography in python programming language.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TextBox 2"/>
          <p:cNvSpPr txBox="1"/>
          <p:nvPr/>
        </p:nvSpPr>
        <p:spPr>
          <a:xfrm>
            <a:off x="581192" y="1664208"/>
            <a:ext cx="10735056" cy="2308324"/>
          </a:xfrm>
          <a:prstGeom prst="rect">
            <a:avLst/>
          </a:prstGeom>
          <a:noFill/>
        </p:spPr>
        <p:txBody>
          <a:bodyPr wrap="square" rtlCol="0">
            <a:spAutoFit/>
          </a:bodyPr>
          <a:lstStyle/>
          <a:p>
            <a:endParaRPr lang="en-IN" dirty="0" smtClean="0">
              <a:latin typeface="Arial" panose="020B0604020202020204" pitchFamily="34" charset="0"/>
              <a:cs typeface="Arial" panose="020B0604020202020204" pitchFamily="34" charset="0"/>
            </a:endParaRPr>
          </a:p>
          <a:p>
            <a:pPr marL="342900" indent="-342900">
              <a:buAutoNum type="arabicPeriod"/>
            </a:pPr>
            <a:r>
              <a:rPr lang="en-IN" b="1" dirty="0" smtClean="0">
                <a:latin typeface="Arial" panose="020B0604020202020204" pitchFamily="34" charset="0"/>
                <a:cs typeface="Arial" panose="020B0604020202020204" pitchFamily="34" charset="0"/>
              </a:rPr>
              <a:t>Programming Language:</a:t>
            </a:r>
            <a:r>
              <a:rPr lang="en-IN" dirty="0" smtClean="0">
                <a:latin typeface="Arial" panose="020B0604020202020204" pitchFamily="34" charset="0"/>
                <a:cs typeface="Arial" panose="020B0604020202020204" pitchFamily="34" charset="0"/>
              </a:rPr>
              <a:t> Python</a:t>
            </a:r>
          </a:p>
          <a:p>
            <a:pPr marL="342900" indent="-342900">
              <a:buAutoNum type="arabicPeriod"/>
            </a:pPr>
            <a:r>
              <a:rPr lang="en-US" b="1" dirty="0" smtClean="0">
                <a:latin typeface="Arial" panose="020B0604020202020204" pitchFamily="34" charset="0"/>
                <a:cs typeface="Arial" panose="020B0604020202020204" pitchFamily="34" charset="0"/>
              </a:rPr>
              <a:t>Libraries:</a:t>
            </a:r>
          </a:p>
          <a:p>
            <a:pPr marL="800100" lvl="1" indent="-342900">
              <a:buFont typeface="Arial" panose="020B0604020202020204" pitchFamily="34" charset="0"/>
              <a:buChar char="•"/>
            </a:pPr>
            <a:r>
              <a:rPr lang="en-US" b="1" dirty="0" smtClean="0">
                <a:latin typeface="Arial" panose="020B0604020202020204" pitchFamily="34" charset="0"/>
                <a:cs typeface="Arial" panose="020B0604020202020204" pitchFamily="34" charset="0"/>
              </a:rPr>
              <a:t>Open CV (cv2): </a:t>
            </a:r>
            <a:r>
              <a:rPr lang="en-US" dirty="0" smtClean="0">
                <a:latin typeface="Arial" panose="020B0604020202020204" pitchFamily="34" charset="0"/>
                <a:cs typeface="Arial" panose="020B0604020202020204" pitchFamily="34" charset="0"/>
              </a:rPr>
              <a:t>This library is used for image pixel manipulation for hiding sensitive data into the image</a:t>
            </a:r>
          </a:p>
          <a:p>
            <a:pPr marL="800100" lvl="1" indent="-342900">
              <a:buFont typeface="Arial" panose="020B0604020202020204" pitchFamily="34" charset="0"/>
              <a:buChar char="•"/>
            </a:pPr>
            <a:r>
              <a:rPr lang="en-US" b="1" dirty="0" smtClean="0">
                <a:latin typeface="Arial" panose="020B0604020202020204" pitchFamily="34" charset="0"/>
                <a:cs typeface="Arial" panose="020B0604020202020204" pitchFamily="34" charset="0"/>
              </a:rPr>
              <a:t>OS (</a:t>
            </a:r>
            <a:r>
              <a:rPr lang="en-US" b="1" dirty="0" err="1" smtClean="0">
                <a:latin typeface="Arial" panose="020B0604020202020204" pitchFamily="34" charset="0"/>
                <a:cs typeface="Arial" panose="020B0604020202020204" pitchFamily="34" charset="0"/>
              </a:rPr>
              <a:t>os</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This python library is used to open the encrypted image file.</a:t>
            </a:r>
            <a:endParaRPr lang="en-IN" b="1" dirty="0" smtClean="0">
              <a:latin typeface="Arial" panose="020B0604020202020204" pitchFamily="34" charset="0"/>
              <a:cs typeface="Arial" panose="020B0604020202020204" pitchFamily="34" charset="0"/>
            </a:endParaRPr>
          </a:p>
          <a:p>
            <a:pPr marL="342900" indent="-342900">
              <a:buAutoNum type="arabicPeriod"/>
            </a:pPr>
            <a:r>
              <a:rPr lang="en-IN" b="1" dirty="0" smtClean="0">
                <a:latin typeface="Arial" panose="020B0604020202020204" pitchFamily="34" charset="0"/>
                <a:cs typeface="Arial" panose="020B0604020202020204" pitchFamily="34" charset="0"/>
              </a:rPr>
              <a:t>IDE:</a:t>
            </a:r>
            <a:r>
              <a:rPr lang="en-IN" dirty="0" smtClean="0">
                <a:latin typeface="Arial" panose="020B0604020202020204" pitchFamily="34" charset="0"/>
                <a:cs typeface="Arial" panose="020B0604020202020204" pitchFamily="34" charset="0"/>
              </a:rPr>
              <a:t> V.S Code</a:t>
            </a:r>
          </a:p>
          <a:p>
            <a:pPr marL="342900" indent="-342900">
              <a:buAutoNum type="arabicPeriod"/>
            </a:pPr>
            <a:r>
              <a:rPr lang="en-US" b="1" dirty="0" smtClean="0">
                <a:latin typeface="Arial" panose="020B0604020202020204" pitchFamily="34" charset="0"/>
                <a:cs typeface="Arial" panose="020B0604020202020204" pitchFamily="34" charset="0"/>
              </a:rPr>
              <a:t>Operating System: </a:t>
            </a:r>
            <a:r>
              <a:rPr lang="en-US" dirty="0" smtClean="0">
                <a:latin typeface="Arial" panose="020B0604020202020204" pitchFamily="34" charset="0"/>
                <a:cs typeface="Arial" panose="020B0604020202020204" pitchFamily="34" charset="0"/>
              </a:rPr>
              <a:t>Windows 11</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TextBox 1"/>
          <p:cNvSpPr txBox="1"/>
          <p:nvPr/>
        </p:nvSpPr>
        <p:spPr>
          <a:xfrm>
            <a:off x="581191" y="1719072"/>
            <a:ext cx="11029616" cy="2308324"/>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Some of the wow factors about this project are:</a:t>
            </a:r>
          </a:p>
          <a:p>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The project is divided into two parts encrypt.py and decrypt.py making it easier to hide and unhide sensitive messages.</a:t>
            </a: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The hidden sensitive message when extracted is also saved into a text file for user ease to read in future.</a:t>
            </a:r>
          </a:p>
          <a:p>
            <a:pPr marL="342900" indent="-342900">
              <a:buFont typeface="Arial" panose="020B0604020202020204" pitchFamily="34" charset="0"/>
              <a:buChar char="•"/>
            </a:pPr>
            <a:r>
              <a:rPr lang="en-US" dirty="0" smtClean="0">
                <a:latin typeface="Arial" panose="020B0604020202020204" pitchFamily="34" charset="0"/>
                <a:cs typeface="Arial" panose="020B0604020202020204" pitchFamily="34" charset="0"/>
              </a:rPr>
              <a:t>The sensitive message is hidden into the blue channel of the image because changes in blue spectrum are less likely to be detectable by human eyes in comparison to red and green channels.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a:xfrm>
            <a:off x="809792" y="1323892"/>
            <a:ext cx="10284927" cy="4116788"/>
          </a:xfrm>
        </p:spPr>
        <p:txBody>
          <a:bodyPr>
            <a:normAutofit/>
          </a:bodyPr>
          <a:lstStyle/>
          <a:p>
            <a:pPr marL="0" indent="0">
              <a:buNone/>
            </a:pPr>
            <a:r>
              <a:rPr lang="en-US" sz="1800" dirty="0" smtClean="0">
                <a:latin typeface="Arial" panose="020B0604020202020204" pitchFamily="34" charset="0"/>
                <a:cs typeface="Arial" panose="020B0604020202020204" pitchFamily="34" charset="0"/>
              </a:rPr>
              <a:t>This steganography tool can be used by anyone who want to communicate some sensitive information with someone without being known by any third person. Some of the end users are who can use this tool are: </a:t>
            </a:r>
          </a:p>
          <a:p>
            <a:pPr lvl="1"/>
            <a:r>
              <a:rPr lang="en-US" sz="1800" b="1" dirty="0" smtClean="0">
                <a:latin typeface="Arial" panose="020B0604020202020204" pitchFamily="34" charset="0"/>
                <a:cs typeface="Arial" panose="020B0604020202020204" pitchFamily="34" charset="0"/>
              </a:rPr>
              <a:t>Military</a:t>
            </a:r>
            <a:r>
              <a:rPr lang="en-US" sz="1800" dirty="0" smtClean="0">
                <a:latin typeface="Arial" panose="020B0604020202020204" pitchFamily="34" charset="0"/>
                <a:cs typeface="Arial" panose="020B0604020202020204" pitchFamily="34" charset="0"/>
              </a:rPr>
              <a:t>: It can be used by military officers to hide sensitive information about nation security which must be kept hidden from rival country.</a:t>
            </a:r>
          </a:p>
          <a:p>
            <a:pPr lvl="1"/>
            <a:r>
              <a:rPr lang="en-US" sz="1800" b="1" dirty="0" err="1" smtClean="0">
                <a:latin typeface="Arial" panose="020B0604020202020204" pitchFamily="34" charset="0"/>
                <a:cs typeface="Arial" panose="020B0604020202020204" pitchFamily="34" charset="0"/>
              </a:rPr>
              <a:t>Cybersecurity</a:t>
            </a:r>
            <a:r>
              <a:rPr lang="en-US" sz="1800" b="1" dirty="0" smtClean="0">
                <a:latin typeface="Arial" panose="020B0604020202020204" pitchFamily="34" charset="0"/>
                <a:cs typeface="Arial" panose="020B0604020202020204" pitchFamily="34" charset="0"/>
              </a:rPr>
              <a:t> Professionals</a:t>
            </a:r>
            <a:r>
              <a:rPr lang="en-US" sz="1800" dirty="0" smtClean="0">
                <a:latin typeface="Arial" panose="020B0604020202020204" pitchFamily="34" charset="0"/>
                <a:cs typeface="Arial" panose="020B0604020202020204" pitchFamily="34" charset="0"/>
              </a:rPr>
              <a:t>: </a:t>
            </a:r>
            <a:r>
              <a:rPr lang="en-US" sz="1800" dirty="0" err="1" smtClean="0">
                <a:latin typeface="Arial" panose="020B0604020202020204" pitchFamily="34" charset="0"/>
                <a:cs typeface="Arial" panose="020B0604020202020204" pitchFamily="34" charset="0"/>
              </a:rPr>
              <a:t>Cybersecurity</a:t>
            </a:r>
            <a:r>
              <a:rPr lang="en-US" sz="1800" dirty="0" smtClean="0">
                <a:latin typeface="Arial" panose="020B0604020202020204" pitchFamily="34" charset="0"/>
                <a:cs typeface="Arial" panose="020B0604020202020204" pitchFamily="34" charset="0"/>
              </a:rPr>
              <a:t> professionals can use this tools to hide sensitive information to make it harder to be detected by unauthorized persons.</a:t>
            </a:r>
          </a:p>
          <a:p>
            <a:pPr lvl="1"/>
            <a:r>
              <a:rPr lang="en-US" sz="1800" b="1" dirty="0" smtClean="0">
                <a:latin typeface="Arial" panose="020B0604020202020204" pitchFamily="34" charset="0"/>
                <a:cs typeface="Arial" panose="020B0604020202020204" pitchFamily="34" charset="0"/>
              </a:rPr>
              <a:t>Journalists:</a:t>
            </a:r>
            <a:r>
              <a:rPr lang="en-US" sz="1800" dirty="0" smtClean="0">
                <a:latin typeface="Arial" panose="020B0604020202020204" pitchFamily="34" charset="0"/>
                <a:cs typeface="Arial" panose="020B0604020202020204" pitchFamily="34" charset="0"/>
              </a:rPr>
              <a:t> Journalists can use this tool to share sensitive information securely.</a:t>
            </a:r>
          </a:p>
          <a:p>
            <a:pPr lvl="1"/>
            <a:r>
              <a:rPr lang="en-US" sz="1800" b="1" dirty="0" smtClean="0">
                <a:latin typeface="Arial" panose="020B0604020202020204" pitchFamily="34" charset="0"/>
                <a:cs typeface="Arial" panose="020B0604020202020204" pitchFamily="34" charset="0"/>
              </a:rPr>
              <a:t>Everyday User: </a:t>
            </a:r>
            <a:r>
              <a:rPr lang="en-US" sz="1800" dirty="0" smtClean="0">
                <a:latin typeface="Arial" panose="020B0604020202020204" pitchFamily="34" charset="0"/>
                <a:cs typeface="Arial" panose="020B0604020202020204" pitchFamily="34" charset="0"/>
              </a:rPr>
              <a:t>A normal </a:t>
            </a:r>
            <a:r>
              <a:rPr lang="en-US" sz="1800" dirty="0" err="1" smtClean="0">
                <a:latin typeface="Arial" panose="020B0604020202020204" pitchFamily="34" charset="0"/>
                <a:cs typeface="Arial" panose="020B0604020202020204" pitchFamily="34" charset="0"/>
              </a:rPr>
              <a:t>netizen</a:t>
            </a:r>
            <a:r>
              <a:rPr lang="en-US" sz="1800" dirty="0" smtClean="0">
                <a:latin typeface="Arial" panose="020B0604020202020204" pitchFamily="34" charset="0"/>
                <a:cs typeface="Arial" panose="020B0604020202020204" pitchFamily="34" charset="0"/>
              </a:rPr>
              <a:t> can use this tool to keep safe their sensitive messages.</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idx="4294967295"/>
          </p:nvPr>
        </p:nvSpPr>
        <p:spPr>
          <a:xfrm>
            <a:off x="0" y="701675"/>
            <a:ext cx="11029950" cy="530225"/>
          </a:xfrm>
        </p:spPr>
        <p:txBody>
          <a:bodyPr/>
          <a:lstStyle/>
          <a:p>
            <a:r>
              <a:rPr lang="en-IN" dirty="0">
                <a:solidFill>
                  <a:schemeClr val="accent1"/>
                </a:solidFill>
              </a:rPr>
              <a:t>Results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650" y="1455338"/>
            <a:ext cx="7528700" cy="3747964"/>
          </a:xfrm>
          <a:prstGeom prst="rect">
            <a:avLst/>
          </a:prstGeom>
        </p:spPr>
      </p:pic>
      <p:sp>
        <p:nvSpPr>
          <p:cNvPr id="11" name="TextBox 10"/>
          <p:cNvSpPr txBox="1"/>
          <p:nvPr/>
        </p:nvSpPr>
        <p:spPr>
          <a:xfrm>
            <a:off x="4477512" y="5203302"/>
            <a:ext cx="3236976" cy="369332"/>
          </a:xfrm>
          <a:prstGeom prst="rect">
            <a:avLst/>
          </a:prstGeom>
          <a:noFill/>
        </p:spPr>
        <p:txBody>
          <a:bodyPr wrap="square" rtlCol="0">
            <a:spAutoFit/>
          </a:bodyPr>
          <a:lstStyle/>
          <a:p>
            <a:r>
              <a:rPr lang="en-US" dirty="0" smtClean="0"/>
              <a:t>Image 1: Hiding the Message</a:t>
            </a: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783" y="1095529"/>
            <a:ext cx="8299655" cy="4098263"/>
          </a:xfrm>
          <a:prstGeom prst="rect">
            <a:avLst/>
          </a:prstGeom>
        </p:spPr>
      </p:pic>
      <p:sp>
        <p:nvSpPr>
          <p:cNvPr id="3" name="TextBox 2"/>
          <p:cNvSpPr txBox="1"/>
          <p:nvPr/>
        </p:nvSpPr>
        <p:spPr>
          <a:xfrm>
            <a:off x="3944634" y="5312664"/>
            <a:ext cx="4187952" cy="369332"/>
          </a:xfrm>
          <a:prstGeom prst="rect">
            <a:avLst/>
          </a:prstGeom>
          <a:noFill/>
        </p:spPr>
        <p:txBody>
          <a:bodyPr wrap="square" rtlCol="0">
            <a:spAutoFit/>
          </a:bodyPr>
          <a:lstStyle/>
          <a:p>
            <a:pPr algn="ctr"/>
            <a:r>
              <a:rPr lang="en-US" dirty="0" smtClean="0"/>
              <a:t>Image 2: Un-hiding the secret Message</a:t>
            </a:r>
            <a:endParaRPr lang="en-IN" dirty="0"/>
          </a:p>
        </p:txBody>
      </p:sp>
    </p:spTree>
    <p:extLst>
      <p:ext uri="{BB962C8B-B14F-4D97-AF65-F5344CB8AC3E}">
        <p14:creationId xmlns:p14="http://schemas.microsoft.com/office/powerpoint/2010/main" val="3913869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a:xfrm>
            <a:off x="581191" y="771730"/>
            <a:ext cx="11029616" cy="530296"/>
          </a:xfrm>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a:xfrm>
            <a:off x="581191" y="1658642"/>
            <a:ext cx="11029615" cy="4673324"/>
          </a:xfrm>
        </p:spPr>
        <p:txBody>
          <a:bodyPr>
            <a:normAutofit/>
          </a:bodyPr>
          <a:lstStyle/>
          <a:p>
            <a:r>
              <a:rPr lang="en-US" sz="1800" dirty="0" smtClean="0">
                <a:latin typeface="Arial" panose="020B0604020202020204" pitchFamily="34" charset="0"/>
                <a:cs typeface="Arial" panose="020B0604020202020204" pitchFamily="34" charset="0"/>
              </a:rPr>
              <a:t>Sending sensitive messages in plaintext is traditional but not safe. To overcome this issue, we can use steganography.</a:t>
            </a:r>
          </a:p>
          <a:p>
            <a:r>
              <a:rPr lang="en-US" sz="1800" dirty="0" smtClean="0">
                <a:latin typeface="Arial" panose="020B0604020202020204" pitchFamily="34" charset="0"/>
                <a:cs typeface="Arial" panose="020B0604020202020204" pitchFamily="34" charset="0"/>
              </a:rPr>
              <a:t>The </a:t>
            </a:r>
            <a:r>
              <a:rPr lang="en-US" sz="1800" b="1" dirty="0" smtClean="0">
                <a:latin typeface="Arial" panose="020B0604020202020204" pitchFamily="34" charset="0"/>
                <a:cs typeface="Arial" panose="020B0604020202020204" pitchFamily="34" charset="0"/>
              </a:rPr>
              <a:t>Steganography tool </a:t>
            </a:r>
            <a:r>
              <a:rPr lang="en-US" sz="1800" dirty="0" smtClean="0">
                <a:latin typeface="Arial" panose="020B0604020202020204" pitchFamily="34" charset="0"/>
                <a:cs typeface="Arial" panose="020B0604020202020204" pitchFamily="34" charset="0"/>
              </a:rPr>
              <a:t>is developed </a:t>
            </a:r>
            <a:r>
              <a:rPr lang="en-US" sz="1800" dirty="0">
                <a:latin typeface="Arial" panose="020B0604020202020204" pitchFamily="34" charset="0"/>
                <a:cs typeface="Arial" panose="020B0604020202020204" pitchFamily="34" charset="0"/>
              </a:rPr>
              <a:t>to easily </a:t>
            </a:r>
            <a:r>
              <a:rPr lang="en-US" sz="1800" dirty="0" smtClean="0">
                <a:latin typeface="Arial" panose="020B0604020202020204" pitchFamily="34" charset="0"/>
                <a:cs typeface="Arial" panose="020B0604020202020204" pitchFamily="34" charset="0"/>
              </a:rPr>
              <a:t>hide and unhide </a:t>
            </a:r>
            <a:r>
              <a:rPr lang="en-US" sz="1800" dirty="0">
                <a:latin typeface="Arial" panose="020B0604020202020204" pitchFamily="34" charset="0"/>
                <a:cs typeface="Arial" panose="020B0604020202020204" pitchFamily="34" charset="0"/>
              </a:rPr>
              <a:t>messages by providing a very simple </a:t>
            </a:r>
            <a:r>
              <a:rPr lang="en-US" sz="1800" dirty="0" smtClean="0">
                <a:latin typeface="Arial" panose="020B0604020202020204" pitchFamily="34" charset="0"/>
                <a:cs typeface="Arial" panose="020B0604020202020204" pitchFamily="34" charset="0"/>
              </a:rPr>
              <a:t>command line user </a:t>
            </a:r>
            <a:r>
              <a:rPr lang="en-US" sz="1800" dirty="0">
                <a:latin typeface="Arial" panose="020B0604020202020204" pitchFamily="34" charset="0"/>
                <a:cs typeface="Arial" panose="020B0604020202020204" pitchFamily="34" charset="0"/>
              </a:rPr>
              <a:t>i</a:t>
            </a:r>
            <a:r>
              <a:rPr lang="en-US" sz="1800" dirty="0" smtClean="0">
                <a:latin typeface="Arial" panose="020B0604020202020204" pitchFamily="34" charset="0"/>
                <a:cs typeface="Arial" panose="020B0604020202020204" pitchFamily="34" charset="0"/>
              </a:rPr>
              <a:t>nterface</a:t>
            </a:r>
            <a:r>
              <a:rPr lang="en-US" sz="1800" dirty="0">
                <a:latin typeface="Arial" panose="020B0604020202020204" pitchFamily="34" charset="0"/>
                <a:cs typeface="Arial" panose="020B0604020202020204" pitchFamily="34" charset="0"/>
              </a:rPr>
              <a:t>. It is a very easy to </a:t>
            </a:r>
            <a:r>
              <a:rPr lang="en-US" sz="1800" dirty="0" smtClean="0">
                <a:latin typeface="Arial" panose="020B0604020202020204" pitchFamily="34" charset="0"/>
                <a:cs typeface="Arial" panose="020B0604020202020204" pitchFamily="34" charset="0"/>
              </a:rPr>
              <a:t>use. Encrypt.py file </a:t>
            </a:r>
            <a:r>
              <a:rPr lang="en-US" sz="1800" dirty="0">
                <a:latin typeface="Arial" panose="020B0604020202020204" pitchFamily="34" charset="0"/>
                <a:cs typeface="Arial" panose="020B0604020202020204" pitchFamily="34" charset="0"/>
              </a:rPr>
              <a:t>can be </a:t>
            </a:r>
            <a:r>
              <a:rPr lang="en-US" sz="1800" dirty="0" smtClean="0">
                <a:latin typeface="Arial" panose="020B0604020202020204" pitchFamily="34" charset="0"/>
                <a:cs typeface="Arial" panose="020B0604020202020204" pitchFamily="34" charset="0"/>
              </a:rPr>
              <a:t>easily used </a:t>
            </a:r>
            <a:r>
              <a:rPr lang="en-US" sz="1800" dirty="0">
                <a:latin typeface="Arial" panose="020B0604020202020204" pitchFamily="34" charset="0"/>
                <a:cs typeface="Arial" panose="020B0604020202020204" pitchFamily="34" charset="0"/>
              </a:rPr>
              <a:t>by </a:t>
            </a:r>
            <a:r>
              <a:rPr lang="en-US" sz="1800" dirty="0" smtClean="0">
                <a:latin typeface="Arial" panose="020B0604020202020204" pitchFamily="34" charset="0"/>
                <a:cs typeface="Arial" panose="020B0604020202020204" pitchFamily="34" charset="0"/>
              </a:rPr>
              <a:t>students or professionals to hide sensitive messages into images making the sensitive message undetectable by a normal person.</a:t>
            </a:r>
          </a:p>
          <a:p>
            <a:r>
              <a:rPr lang="en-US" sz="1800" dirty="0" smtClean="0">
                <a:latin typeface="Arial" panose="020B0604020202020204" pitchFamily="34" charset="0"/>
                <a:cs typeface="Arial" panose="020B0604020202020204" pitchFamily="34" charset="0"/>
              </a:rPr>
              <a:t>The same sensitive information can be extracted by using  Decrypt.py file.</a:t>
            </a:r>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212</TotalTime>
  <Words>514</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44</cp:revision>
  <dcterms:created xsi:type="dcterms:W3CDTF">2021-05-26T16:50:10Z</dcterms:created>
  <dcterms:modified xsi:type="dcterms:W3CDTF">2025-02-26T14:28:13Z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