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63" r:id="rId5"/>
    <p:sldId id="2472" r:id="rId6"/>
    <p:sldId id="2474" r:id="rId7"/>
    <p:sldId id="2475" r:id="rId8"/>
    <p:sldId id="2471" r:id="rId9"/>
    <p:sldId id="2476" r:id="rId10"/>
    <p:sldId id="2477" r:id="rId11"/>
    <p:sldId id="2478" r:id="rId12"/>
    <p:sldId id="2479" r:id="rId13"/>
    <p:sldId id="2480" r:id="rId14"/>
    <p:sldId id="2481" r:id="rId15"/>
    <p:sldId id="24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xmlns="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xmlns="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xmlns="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xmlns="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CIS508 : Machine Learning in Business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2826" y="3588455"/>
            <a:ext cx="4114800" cy="518795"/>
          </a:xfrm>
        </p:spPr>
        <p:txBody>
          <a:bodyPr/>
          <a:lstStyle/>
          <a:p>
            <a:r>
              <a:rPr lang="en-US" dirty="0"/>
              <a:t>Abhinay Kalyankar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5385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https://asu.zoom.us/rec/share/UW9c5VmYW7qfbRdy_tVNW8Z0QfJYu3pHYYqH8qy55d_WmROjPhTz1mFMivlwmQjg.NR-yQM02PpxcNaLC?startTime=1701038991000</a:t>
            </a:r>
          </a:p>
          <a:p>
            <a:r>
              <a:rPr lang="en-US" dirty="0"/>
              <a:t>Passcode: B=Bv3D3g</a:t>
            </a:r>
          </a:p>
        </p:txBody>
      </p:sp>
    </p:spTree>
    <p:extLst>
      <p:ext uri="{BB962C8B-B14F-4D97-AF65-F5344CB8AC3E}">
        <p14:creationId xmlns:p14="http://schemas.microsoft.com/office/powerpoint/2010/main" val="21018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07D522-0764-B4EF-F210-7065AD74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40" y="573995"/>
            <a:ext cx="5619750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A94D88-C68A-6177-937C-997FBEA7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61" y="3912280"/>
            <a:ext cx="5657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76AE6BC-E337-A2B7-F180-7579246E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94409"/>
              </p:ext>
            </p:extLst>
          </p:nvPr>
        </p:nvGraphicFramePr>
        <p:xfrm>
          <a:off x="2496466" y="976690"/>
          <a:ext cx="9202058" cy="39103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1029">
                  <a:extLst>
                    <a:ext uri="{9D8B030D-6E8A-4147-A177-3AD203B41FA5}">
                      <a16:colId xmlns:a16="http://schemas.microsoft.com/office/drawing/2014/main" xmlns="" val="782975214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xmlns="" val="538965844"/>
                    </a:ext>
                  </a:extLst>
                </a:gridCol>
              </a:tblGrid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Hyper Tuned Model</a:t>
                      </a:r>
                    </a:p>
                  </a:txBody>
                  <a:tcPr>
                    <a:solidFill>
                      <a:srgbClr val="FFFF00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FFFF00">
                        <a:alpha val="6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6333227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Stacked – 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879663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0.1305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6331244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0.1506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425228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Decision Tree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0.18611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2001628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MLP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99184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628A3D-2496-E52D-B17B-604484D1EB3E}"/>
              </a:ext>
            </a:extLst>
          </p:cNvPr>
          <p:cNvSpPr txBox="1"/>
          <p:nvPr/>
        </p:nvSpPr>
        <p:spPr>
          <a:xfrm>
            <a:off x="0" y="333828"/>
            <a:ext cx="135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68A72C-29F6-9012-4947-5140475C7335}"/>
              </a:ext>
            </a:extLst>
          </p:cNvPr>
          <p:cNvSpPr/>
          <p:nvPr/>
        </p:nvSpPr>
        <p:spPr>
          <a:xfrm>
            <a:off x="2496466" y="2293258"/>
            <a:ext cx="5457372" cy="63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189912-5CCD-D29B-8CA4-F869C65574EC}"/>
              </a:ext>
            </a:extLst>
          </p:cNvPr>
          <p:cNvSpPr txBox="1"/>
          <p:nvPr/>
        </p:nvSpPr>
        <p:spPr>
          <a:xfrm>
            <a:off x="52289" y="1872343"/>
            <a:ext cx="186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Best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428D571-7E22-E41A-0A25-32BC5099DA7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915876" y="2133953"/>
            <a:ext cx="580590" cy="478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507A5D-EC7E-07CD-DF37-A7B271995200}"/>
              </a:ext>
            </a:extLst>
          </p:cNvPr>
          <p:cNvSpPr txBox="1"/>
          <p:nvPr/>
        </p:nvSpPr>
        <p:spPr>
          <a:xfrm>
            <a:off x="275771" y="5881310"/>
            <a:ext cx="10632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 this Assignment we are performing the Regression which is different from 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202331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201DEF-D758-D1FA-C376-A63EE77EB7C7}"/>
              </a:ext>
            </a:extLst>
          </p:cNvPr>
          <p:cNvSpPr txBox="1"/>
          <p:nvPr/>
        </p:nvSpPr>
        <p:spPr>
          <a:xfrm>
            <a:off x="4638261" y="2879276"/>
            <a:ext cx="3138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973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C4123A-E8D3-B7E0-1E0B-DC6C0EF2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3" y="650496"/>
            <a:ext cx="4538074" cy="6013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C9630E-ECAD-9898-3320-96504F24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80" y="643467"/>
            <a:ext cx="4924728" cy="6020396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xmlns="" id="{44C9ACBE-8F75-E203-B056-41C1ACE68AA8}"/>
              </a:ext>
            </a:extLst>
          </p:cNvPr>
          <p:cNvSpPr txBox="1"/>
          <p:nvPr/>
        </p:nvSpPr>
        <p:spPr>
          <a:xfrm>
            <a:off x="754743" y="92479"/>
            <a:ext cx="420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: Importing all the required Libraries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xmlns="" id="{6F4F1D22-4F15-BBDD-5A41-2172B86C3E7B}"/>
              </a:ext>
            </a:extLst>
          </p:cNvPr>
          <p:cNvSpPr txBox="1"/>
          <p:nvPr/>
        </p:nvSpPr>
        <p:spPr>
          <a:xfrm>
            <a:off x="6606880" y="9471"/>
            <a:ext cx="48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: Reading the data from files and Analyzing</a:t>
            </a:r>
          </a:p>
        </p:txBody>
      </p:sp>
    </p:spTree>
    <p:extLst>
      <p:ext uri="{BB962C8B-B14F-4D97-AF65-F5344CB8AC3E}">
        <p14:creationId xmlns:p14="http://schemas.microsoft.com/office/powerpoint/2010/main" val="205240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B15881C-DD14-3E20-F141-C416D7361A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14" t="370" r="783" b="614"/>
          <a:stretch/>
        </p:blipFill>
        <p:spPr>
          <a:xfrm>
            <a:off x="7634513" y="1277257"/>
            <a:ext cx="4368801" cy="54149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7DB2066-38A1-FA10-08A1-929DF000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7256"/>
            <a:ext cx="6584348" cy="1465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8218C0-33EF-1737-BF02-393D8917735B}"/>
              </a:ext>
            </a:extLst>
          </p:cNvPr>
          <p:cNvSpPr txBox="1"/>
          <p:nvPr/>
        </p:nvSpPr>
        <p:spPr>
          <a:xfrm>
            <a:off x="188686" y="203201"/>
            <a:ext cx="35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: Combined Train &amp; 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61F73F-B544-7DA7-A0AF-0F2C2CA961A0}"/>
              </a:ext>
            </a:extLst>
          </p:cNvPr>
          <p:cNvSpPr txBox="1"/>
          <p:nvPr/>
        </p:nvSpPr>
        <p:spPr>
          <a:xfrm>
            <a:off x="2061029" y="4252686"/>
            <a:ext cx="44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Analyzing the Target variable’s Distribution =&gt;</a:t>
            </a:r>
          </a:p>
        </p:txBody>
      </p:sp>
    </p:spTree>
    <p:extLst>
      <p:ext uri="{BB962C8B-B14F-4D97-AF65-F5344CB8AC3E}">
        <p14:creationId xmlns:p14="http://schemas.microsoft.com/office/powerpoint/2010/main" val="42447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399256-BAE0-1EE1-9596-8E45FE250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US" sz="1800" dirty="0"/>
              <a:t>Step 4 : Target Variable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121186-4494-4895-F379-E4CFB491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4" y="867445"/>
            <a:ext cx="5513615" cy="5256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A93064F-7D97-B717-9235-67C8B26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1539556"/>
            <a:ext cx="4700815" cy="37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366DD99-2E19-9E5A-50B3-87679E5D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587"/>
            <a:ext cx="12192000" cy="58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2315C2-A109-DFED-DD0D-A5CC96030C20}"/>
              </a:ext>
            </a:extLst>
          </p:cNvPr>
          <p:cNvSpPr txBox="1"/>
          <p:nvPr/>
        </p:nvSpPr>
        <p:spPr>
          <a:xfrm>
            <a:off x="0" y="272921"/>
            <a:ext cx="6522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Missing Data after combining the train &amp; test dataset :</a:t>
            </a:r>
          </a:p>
        </p:txBody>
      </p:sp>
    </p:spTree>
    <p:extLst>
      <p:ext uri="{BB962C8B-B14F-4D97-AF65-F5344CB8AC3E}">
        <p14:creationId xmlns:p14="http://schemas.microsoft.com/office/powerpoint/2010/main" val="424810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75A4E0CD-BD1E-DBF2-5146-C48D206772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67" t="10362" r="567"/>
          <a:stretch/>
        </p:blipFill>
        <p:spPr>
          <a:xfrm>
            <a:off x="101600" y="1132115"/>
            <a:ext cx="5994400" cy="3782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3D2F2B-64C5-2194-ABB3-3116EF7F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132115"/>
            <a:ext cx="5892800" cy="378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61FD660-9FF8-8B40-0B68-26B26D63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5" y="5305765"/>
            <a:ext cx="11154490" cy="84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47D7B4-EF9D-AF76-BA8E-FCB7888E66C1}"/>
              </a:ext>
            </a:extLst>
          </p:cNvPr>
          <p:cNvSpPr txBox="1"/>
          <p:nvPr/>
        </p:nvSpPr>
        <p:spPr>
          <a:xfrm>
            <a:off x="4393103" y="217714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16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FC26178-3856-0623-2831-95037EFD4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EEA5D-73B0-E3DB-88B8-860FDD82D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333"/>
          <a:stretch/>
        </p:blipFill>
        <p:spPr>
          <a:xfrm>
            <a:off x="969538" y="978353"/>
            <a:ext cx="5320593" cy="1359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C12FD2A-1B85-532E-2BE6-9BA3544E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8" y="3355068"/>
            <a:ext cx="10405127" cy="3486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65577C5-A987-81F3-5231-7A82FF72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t="33785" r="4283" b="4945"/>
          <a:stretch/>
        </p:blipFill>
        <p:spPr>
          <a:xfrm>
            <a:off x="7107465" y="257402"/>
            <a:ext cx="4267201" cy="2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AAB01C-7D9A-A244-A5B8-804C7B9E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72" y="1570604"/>
            <a:ext cx="8254856" cy="3716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1AC624-603C-7464-FD30-3EBA0BDDEE1A}"/>
              </a:ext>
            </a:extLst>
          </p:cNvPr>
          <p:cNvSpPr txBox="1"/>
          <p:nvPr/>
        </p:nvSpPr>
        <p:spPr>
          <a:xfrm>
            <a:off x="4709178" y="246743"/>
            <a:ext cx="27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Separating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65189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61D3BD-1AB1-9084-C8E3-D9CF33FC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522"/>
            <a:ext cx="5993719" cy="267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5BA35DB-AC0E-5EE7-0294-45DF24CD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627522"/>
            <a:ext cx="5876925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4E4C284-4EDB-F5BF-11AB-74872D15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83" y="45498"/>
            <a:ext cx="5876925" cy="28447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DF5E1AF-8AFB-8660-1865-728ABA1DECB7}"/>
              </a:ext>
            </a:extLst>
          </p:cNvPr>
          <p:cNvGrpSpPr/>
          <p:nvPr/>
        </p:nvGrpSpPr>
        <p:grpSpPr>
          <a:xfrm>
            <a:off x="8552090" y="2744107"/>
            <a:ext cx="2472418" cy="581931"/>
            <a:chOff x="6824890" y="2354489"/>
            <a:chExt cx="2472418" cy="6848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AFC1D4B-6FFD-42F8-997B-F1B30C044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80575" b="1459"/>
            <a:stretch/>
          </p:blipFill>
          <p:spPr>
            <a:xfrm>
              <a:off x="6824890" y="2457450"/>
              <a:ext cx="1715181" cy="5819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C8FD0E16-3258-2021-8813-2BBC28813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424" t="-15975" b="-1"/>
            <a:stretch/>
          </p:blipFill>
          <p:spPr>
            <a:xfrm>
              <a:off x="8540071" y="2354489"/>
              <a:ext cx="757237" cy="68489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F449A34-7629-8939-3571-EE5ED0A344E0}"/>
              </a:ext>
            </a:extLst>
          </p:cNvPr>
          <p:cNvGrpSpPr/>
          <p:nvPr/>
        </p:nvGrpSpPr>
        <p:grpSpPr>
          <a:xfrm>
            <a:off x="8552090" y="6246898"/>
            <a:ext cx="2495324" cy="581931"/>
            <a:chOff x="1600200" y="3076574"/>
            <a:chExt cx="2495324" cy="6681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824C38DD-CB1B-4281-0B62-774855E79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0670" b="5212"/>
            <a:stretch/>
          </p:blipFill>
          <p:spPr>
            <a:xfrm>
              <a:off x="1600200" y="3076575"/>
              <a:ext cx="1738086" cy="6681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38686226-7669-423D-94AA-B3ACC9F59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578" t="5212"/>
            <a:stretch/>
          </p:blipFill>
          <p:spPr>
            <a:xfrm>
              <a:off x="3338286" y="3076574"/>
              <a:ext cx="757238" cy="66811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3E2FB98-1806-7952-B744-E926B1C73F9C}"/>
              </a:ext>
            </a:extLst>
          </p:cNvPr>
          <p:cNvGrpSpPr/>
          <p:nvPr/>
        </p:nvGrpSpPr>
        <p:grpSpPr>
          <a:xfrm>
            <a:off x="1502228" y="6246897"/>
            <a:ext cx="2462893" cy="581931"/>
            <a:chOff x="8038419" y="3099481"/>
            <a:chExt cx="2462893" cy="5819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7F20079E-4555-680B-DE91-AA7EC0BC0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1405" t="-15274"/>
            <a:stretch/>
          </p:blipFill>
          <p:spPr>
            <a:xfrm>
              <a:off x="9744075" y="3099481"/>
              <a:ext cx="757237" cy="5819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0024D273-E77F-52F3-C8ED-8EAB0B272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641"/>
            <a:stretch/>
          </p:blipFill>
          <p:spPr>
            <a:xfrm>
              <a:off x="8038419" y="3176587"/>
              <a:ext cx="1705656" cy="5048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D4E6948-8719-0BCD-EBF3-145FAC200B64}"/>
              </a:ext>
            </a:extLst>
          </p:cNvPr>
          <p:cNvGrpSpPr/>
          <p:nvPr/>
        </p:nvGrpSpPr>
        <p:grpSpPr>
          <a:xfrm>
            <a:off x="1299706" y="2890238"/>
            <a:ext cx="3007633" cy="581932"/>
            <a:chOff x="347662" y="2825455"/>
            <a:chExt cx="3007633" cy="5819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8C13BF9B-0633-C90A-4A15-08AFF2D81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4731" b="-19795"/>
            <a:stretch/>
          </p:blipFill>
          <p:spPr>
            <a:xfrm>
              <a:off x="347662" y="2825455"/>
              <a:ext cx="2250395" cy="58193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2A6C34BD-090C-5E8C-33B1-5683B81FD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1694" r="-197" b="-19795"/>
            <a:stretch/>
          </p:blipFill>
          <p:spPr>
            <a:xfrm>
              <a:off x="2598057" y="2825455"/>
              <a:ext cx="757238" cy="58193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9240D8-BBF9-FB75-4ECE-8D5B0A9CB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25" y="45498"/>
            <a:ext cx="6105525" cy="282643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6571234-9096-BD11-98AF-04921B9670DA}"/>
              </a:ext>
            </a:extLst>
          </p:cNvPr>
          <p:cNvSpPr/>
          <p:nvPr/>
        </p:nvSpPr>
        <p:spPr>
          <a:xfrm>
            <a:off x="0" y="0"/>
            <a:ext cx="12170908" cy="6828828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Regression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4286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{BE72CF09-519D-4165-8C6D-0007527736AD}tf55661986_win32</Template>
  <TotalTime>390</TotalTime>
  <Words>125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Office Theme</vt:lpstr>
      <vt:lpstr>CIS508 : Machine Learning in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CIS508 : Machine Learning in Business</dc:title>
  <dc:creator>Abhinay Kalyankar (Student)</dc:creator>
  <cp:lastModifiedBy>lenovo</cp:lastModifiedBy>
  <cp:revision>10</cp:revision>
  <dcterms:created xsi:type="dcterms:W3CDTF">2023-11-06T02:20:44Z</dcterms:created>
  <dcterms:modified xsi:type="dcterms:W3CDTF">2023-11-26T23:05:09Z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