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84" r:id="rId13"/>
    <p:sldId id="28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0655" autoAdjust="0"/>
  </p:normalViewPr>
  <p:slideViewPr>
    <p:cSldViewPr snapToGrid="0">
      <p:cViewPr varScale="1">
        <p:scale>
          <a:sx n="97" d="100"/>
          <a:sy n="97" d="100"/>
        </p:scale>
        <p:origin x="90" y="14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ivvytripdata.s3.amazonaws.com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2303" y="4170049"/>
            <a:ext cx="6292705" cy="1390491"/>
          </a:xfrm>
        </p:spPr>
        <p:txBody>
          <a:bodyPr anchor="ctr"/>
          <a:lstStyle/>
          <a:p>
            <a:r>
              <a:rPr lang="en-US" dirty="0"/>
              <a:t>Google Data Analytics Capstone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70F3A-5F2B-0487-68BD-273FFD86738C}"/>
              </a:ext>
            </a:extLst>
          </p:cNvPr>
          <p:cNvSpPr txBox="1"/>
          <p:nvPr/>
        </p:nvSpPr>
        <p:spPr>
          <a:xfrm>
            <a:off x="5667632" y="5379308"/>
            <a:ext cx="4300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Cyclistic Bike-Share Analysis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By: Ayush Adhikari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Conversion forecasting outcome: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Content Placeholder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BFFEF6C5-6651-66AF-861F-0BA6CF34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93" y="1679113"/>
            <a:ext cx="8320599" cy="499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Ayush Adhikari</a:t>
            </a:r>
          </a:p>
          <a:p>
            <a:r>
              <a:rPr lang="en-US" dirty="0" err="1"/>
              <a:t>Emial</a:t>
            </a:r>
            <a:r>
              <a:rPr lang="en-US" dirty="0"/>
              <a:t> : ayush.ad@live.com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73" y="987494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95" y="2666820"/>
            <a:ext cx="5190867" cy="3269589"/>
          </a:xfrm>
        </p:spPr>
        <p:txBody>
          <a:bodyPr>
            <a:normAutofit/>
          </a:bodyPr>
          <a:lstStyle/>
          <a:p>
            <a:r>
              <a:rPr lang="en-US" dirty="0"/>
              <a:t>Analyzing how casual and member riders use Cyclitic bikes differently.</a:t>
            </a:r>
          </a:p>
          <a:p>
            <a:r>
              <a:rPr lang="en-US" dirty="0"/>
              <a:t>Recommending strategies to convert casual riders into annual members.</a:t>
            </a:r>
          </a:p>
          <a:p>
            <a:r>
              <a:rPr lang="en-US" dirty="0"/>
              <a:t>Data: https://divvytripdata.s3.amazonaws.com/index.html  ( Taken data from 2023-2024 for study)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1320517"/>
          </a:xfrm>
        </p:spPr>
        <p:txBody>
          <a:bodyPr/>
          <a:lstStyle/>
          <a:p>
            <a:r>
              <a:rPr lang="en-US" dirty="0"/>
              <a:t>Prepare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17493-0E35-4D86-9F4B-FB7FC2167CAB}"/>
              </a:ext>
            </a:extLst>
          </p:cNvPr>
          <p:cNvSpPr txBox="1"/>
          <p:nvPr/>
        </p:nvSpPr>
        <p:spPr>
          <a:xfrm>
            <a:off x="757881" y="3809304"/>
            <a:ext cx="90286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Source:</a:t>
            </a:r>
          </a:p>
          <a:p>
            <a:pPr marL="285750" indent="-285750">
              <a:buFontTx/>
              <a:buChar char="-"/>
            </a:pPr>
            <a:r>
              <a:rPr lang="en-US" dirty="0"/>
              <a:t>Divvy public data (12 months of ride logs , chosen 23-24)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3"/>
              </a:rPr>
              <a:t>https://divvytripdata.s3.amazonaws.com/index.html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Cleaned to remove missing timestamps, negative ride lengths, and invalid rows.</a:t>
            </a:r>
          </a:p>
          <a:p>
            <a:endParaRPr lang="en-US" dirty="0"/>
          </a:p>
          <a:p>
            <a:r>
              <a:rPr lang="en-US" dirty="0"/>
              <a:t>- Columns used: </a:t>
            </a:r>
            <a:r>
              <a:rPr lang="en-US" dirty="0" err="1"/>
              <a:t>ride_id</a:t>
            </a:r>
            <a:r>
              <a:rPr lang="en-US" dirty="0"/>
              <a:t>, </a:t>
            </a:r>
            <a:r>
              <a:rPr lang="en-US" dirty="0" err="1"/>
              <a:t>started_at</a:t>
            </a:r>
            <a:r>
              <a:rPr lang="en-US" dirty="0"/>
              <a:t>, </a:t>
            </a:r>
            <a:r>
              <a:rPr lang="en-US" dirty="0" err="1"/>
              <a:t>ended_at</a:t>
            </a:r>
            <a:r>
              <a:rPr lang="en-US" dirty="0"/>
              <a:t>, </a:t>
            </a:r>
            <a:r>
              <a:rPr lang="en-US" dirty="0" err="1"/>
              <a:t>member_casual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14DE04-8373-1D97-2421-DD808029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419" r="29192"/>
          <a:stretch/>
        </p:blipFill>
        <p:spPr>
          <a:xfrm>
            <a:off x="-1" y="11"/>
            <a:ext cx="520065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0149" y="199356"/>
            <a:ext cx="3202356" cy="1382309"/>
          </a:xfrm>
        </p:spPr>
        <p:txBody>
          <a:bodyPr/>
          <a:lstStyle/>
          <a:p>
            <a:r>
              <a:rPr lang="en-US" dirty="0"/>
              <a:t>Process </a:t>
            </a:r>
            <a:br>
              <a:rPr lang="en-US" dirty="0"/>
            </a:b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63172"/>
            <a:ext cx="5840627" cy="18843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FABFFD-D771-C54D-C281-D358BA525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790700" y="-163368"/>
            <a:ext cx="3967549" cy="2939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06A28D-4473-A6BF-4A05-801973697B28}"/>
              </a:ext>
            </a:extLst>
          </p:cNvPr>
          <p:cNvSpPr txBox="1"/>
          <p:nvPr/>
        </p:nvSpPr>
        <p:spPr>
          <a:xfrm>
            <a:off x="5758249" y="1823649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Data Cleaning Performed :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Parsed timestamps using R </a:t>
            </a:r>
            <a:r>
              <a:rPr lang="en-US" sz="2400" dirty="0" err="1">
                <a:solidFill>
                  <a:schemeClr val="bg1"/>
                </a:solidFill>
              </a:rPr>
              <a:t>lubridate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- Removed NA and malformed entries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 Used syntax - ggplot2, </a:t>
            </a:r>
            <a:r>
              <a:rPr lang="en-US" sz="2400" dirty="0" err="1">
                <a:solidFill>
                  <a:schemeClr val="bg1"/>
                </a:solidFill>
              </a:rPr>
              <a:t>dplyr</a:t>
            </a:r>
            <a:r>
              <a:rPr lang="en-US" sz="2400" dirty="0">
                <a:solidFill>
                  <a:schemeClr val="bg1"/>
                </a:solidFill>
              </a:rPr>
              <a:t>: for visualizations and data manipulation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- Calculated ride length, day of week, and </a:t>
            </a:r>
            <a:r>
              <a:rPr lang="en-US" dirty="0">
                <a:solidFill>
                  <a:schemeClr val="bg1"/>
                </a:solidFill>
              </a:rPr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Weaving through data – Resulting in: </a:t>
            </a:r>
          </a:p>
          <a:p>
            <a:pPr lvl="1"/>
            <a:r>
              <a:rPr lang="en-US" dirty="0"/>
              <a:t>Members take more frequent, shorter rides on weekdays.</a:t>
            </a:r>
          </a:p>
          <a:p>
            <a:pPr lvl="1"/>
            <a:r>
              <a:rPr lang="en-US" dirty="0"/>
              <a:t>Casual riders prefer weekends and longer ride durations</a:t>
            </a:r>
          </a:p>
          <a:p>
            <a:pPr lvl="1"/>
            <a:r>
              <a:rPr lang="en-US" dirty="0"/>
              <a:t>Peak usage for casuals: Saturday and Sunday</a:t>
            </a:r>
          </a:p>
          <a:p>
            <a:pPr lvl="1"/>
            <a:r>
              <a:rPr lang="en-US" dirty="0"/>
              <a:t>Members ride more consistently throughout the week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EFD17-887F-E1A2-6CE1-D6C7DE29EB0C}"/>
              </a:ext>
            </a:extLst>
          </p:cNvPr>
          <p:cNvSpPr txBox="1"/>
          <p:nvPr/>
        </p:nvSpPr>
        <p:spPr>
          <a:xfrm>
            <a:off x="5774725" y="3864371"/>
            <a:ext cx="61866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Visual Representation of analysis. </a:t>
            </a:r>
          </a:p>
          <a:p>
            <a:r>
              <a:rPr lang="en-US" dirty="0">
                <a:solidFill>
                  <a:schemeClr val="bg1"/>
                </a:solidFill>
              </a:rPr>
              <a:t>- Ride counts by day of week (bar chart)</a:t>
            </a:r>
          </a:p>
          <a:p>
            <a:r>
              <a:rPr lang="en-US" dirty="0">
                <a:solidFill>
                  <a:schemeClr val="bg1"/>
                </a:solidFill>
              </a:rPr>
              <a:t>- Average ride length by user type (bar chart)</a:t>
            </a:r>
          </a:p>
          <a:p>
            <a:r>
              <a:rPr lang="en-US" dirty="0">
                <a:solidFill>
                  <a:schemeClr val="bg1"/>
                </a:solidFill>
              </a:rPr>
              <a:t>- Analytics of future forecasting if recommendation is implemented.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Exported visuals from R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902" y="74141"/>
            <a:ext cx="8141043" cy="1029730"/>
          </a:xfrm>
        </p:spPr>
        <p:txBody>
          <a:bodyPr/>
          <a:lstStyle/>
          <a:p>
            <a:r>
              <a:rPr lang="en-US" dirty="0"/>
              <a:t>Total rides by day of week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Content Placeholder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388F746B-5002-762B-B201-3EE02ACB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902" y="1554440"/>
            <a:ext cx="7471720" cy="44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EFC78A08-7BBA-9C63-4DAA-67F8FC5E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6264731" cy="909651"/>
          </a:xfrm>
        </p:spPr>
        <p:txBody>
          <a:bodyPr/>
          <a:lstStyle/>
          <a:p>
            <a:r>
              <a:rPr lang="en-US" dirty="0"/>
              <a:t>Average ride – duration/day of week</a:t>
            </a:r>
          </a:p>
        </p:txBody>
      </p:sp>
      <p:pic>
        <p:nvPicPr>
          <p:cNvPr id="16" name="Content Placeholder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723C4596-5E29-DAC2-DCF1-5B36A6B7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2" y="1387360"/>
            <a:ext cx="8235915" cy="4941548"/>
          </a:xfrm>
          <a:prstGeom prst="rect">
            <a:avLst/>
          </a:prstGeom>
          <a:noFill/>
        </p:spPr>
      </p:pic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act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Recommendations:</a:t>
            </a:r>
          </a:p>
          <a:p>
            <a:r>
              <a:rPr lang="en-US" dirty="0"/>
              <a:t>Launch weekend promotions targeting casual riders</a:t>
            </a:r>
          </a:p>
          <a:p>
            <a:r>
              <a:rPr lang="en-US" dirty="0"/>
              <a:t>Highlight annual membership savings and convenience</a:t>
            </a:r>
          </a:p>
          <a:p>
            <a:r>
              <a:rPr lang="en-US" dirty="0"/>
              <a:t>Partner with tourist hotspots to promote conversion</a:t>
            </a:r>
          </a:p>
          <a:p>
            <a:r>
              <a:rPr lang="en-US" dirty="0"/>
              <a:t>Use in-app notifications during popular casual usage times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{6F7F4CE1-0D89-4BB6-8487-DBE64B4EBA5D}tf67328976_win32</Template>
  <TotalTime>28</TotalTime>
  <Words>328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Google Data Analytics Capstone </vt:lpstr>
      <vt:lpstr>AGENDA</vt:lpstr>
      <vt:lpstr>Prepare </vt:lpstr>
      <vt:lpstr>Process  </vt:lpstr>
      <vt:lpstr>Analysis</vt:lpstr>
      <vt:lpstr>Visualization </vt:lpstr>
      <vt:lpstr>Total rides by day of week</vt:lpstr>
      <vt:lpstr>Average ride – duration/day of week</vt:lpstr>
      <vt:lpstr>act</vt:lpstr>
      <vt:lpstr>Conversion forecasting outcome: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1</cp:revision>
  <dcterms:created xsi:type="dcterms:W3CDTF">2025-05-04T15:34:55Z</dcterms:created>
  <dcterms:modified xsi:type="dcterms:W3CDTF">2025-05-04T16:03:48Z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