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8"/>
  </p:notes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19" autoAdjust="0"/>
  </p:normalViewPr>
  <p:slideViewPr>
    <p:cSldViewPr snapToGrid="0">
      <p:cViewPr varScale="1">
        <p:scale>
          <a:sx n="76" d="100"/>
          <a:sy n="76" d="100"/>
        </p:scale>
        <p:origin x="126"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Introduction to Kubernetes concepts.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Sample Project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Q</a:t>
          </a:r>
          <a:r>
            <a:rPr lang="en-US" baseline="0" dirty="0"/>
            <a:t> &amp; A with common problems you will face as a beginner.</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custLinFactNeighborX="6085" custLinFactNeighborY="-964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68005" y="59721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Introduction to Kubernetes concepts.</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Sample Project</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Q</a:t>
          </a:r>
          <a:r>
            <a:rPr lang="en-US" sz="1500" kern="1200" baseline="0" dirty="0"/>
            <a:t> &amp; A with common problems you will face as a beginner.</a:t>
          </a:r>
          <a:endParaRPr lang="en-US" sz="15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46905-CAED-4BA5-B5A0-0B46E38C250D}"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FC5A0-9171-4660-B057-5255292E1E41}" type="slidenum">
              <a:rPr lang="en-US" smtClean="0"/>
              <a:t>‹#›</a:t>
            </a:fld>
            <a:endParaRPr lang="en-US"/>
          </a:p>
        </p:txBody>
      </p:sp>
    </p:spTree>
    <p:extLst>
      <p:ext uri="{BB962C8B-B14F-4D97-AF65-F5344CB8AC3E}">
        <p14:creationId xmlns:p14="http://schemas.microsoft.com/office/powerpoint/2010/main" val="110809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3C8A45A-A27D-4962-92B2-E4525668E3C5}" type="datetime1">
              <a:rPr lang="en-US" smtClean="0"/>
              <a:t>7/5/2021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IEEE SUMMER SCHOOL ASR 2021</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CAA0F-756E-4360-A2E7-BA83521F5B05}" type="datetime1">
              <a:rPr lang="en-US" smtClean="0"/>
              <a:t>7/5/2021</a:t>
            </a:fld>
            <a:endParaRPr lang="en-US" dirty="0"/>
          </a:p>
        </p:txBody>
      </p:sp>
      <p:sp>
        <p:nvSpPr>
          <p:cNvPr id="5" name="Footer Placeholder 4"/>
          <p:cNvSpPr>
            <a:spLocks noGrp="1"/>
          </p:cNvSpPr>
          <p:nvPr>
            <p:ph type="ftr" sz="quarter" idx="11"/>
          </p:nvPr>
        </p:nvSpPr>
        <p:spPr/>
        <p:txBody>
          <a:bodyPr/>
          <a:lstStyle/>
          <a:p>
            <a:r>
              <a:rPr lang="en-US"/>
              <a:t>IEEE SUMMER SCHOOL ASR 2021</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0CB01267-FB00-4073-9E8A-195D5360E07E}" type="datetime1">
              <a:rPr lang="en-US" smtClean="0"/>
              <a:t>7/5/2021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IEEE SUMMER SCHOOL ASR 2021</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6DE88-CCCD-452F-87A6-F831FAFF8FB0}" type="datetime1">
              <a:rPr lang="en-US" smtClean="0"/>
              <a:t>7/5/2021</a:t>
            </a:fld>
            <a:endParaRPr lang="en-US" dirty="0"/>
          </a:p>
        </p:txBody>
      </p:sp>
      <p:sp>
        <p:nvSpPr>
          <p:cNvPr id="6" name="Footer Placeholder 5"/>
          <p:cNvSpPr>
            <a:spLocks noGrp="1"/>
          </p:cNvSpPr>
          <p:nvPr>
            <p:ph type="ftr" sz="quarter" idx="11"/>
          </p:nvPr>
        </p:nvSpPr>
        <p:spPr/>
        <p:txBody>
          <a:bodyPr/>
          <a:lstStyle/>
          <a:p>
            <a:r>
              <a:rPr lang="en-US"/>
              <a:t>IEEE SUMMER SCHOOL ASR 2021</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438BD-A5C1-4FB2-9CEC-D3A84C6D2095}" type="datetime1">
              <a:rPr lang="en-US" smtClean="0"/>
              <a:t>7/5/2021</a:t>
            </a:fld>
            <a:endParaRPr lang="en-US" dirty="0"/>
          </a:p>
        </p:txBody>
      </p:sp>
      <p:sp>
        <p:nvSpPr>
          <p:cNvPr id="8" name="Footer Placeholder 7"/>
          <p:cNvSpPr>
            <a:spLocks noGrp="1"/>
          </p:cNvSpPr>
          <p:nvPr>
            <p:ph type="ftr" sz="quarter" idx="11"/>
          </p:nvPr>
        </p:nvSpPr>
        <p:spPr/>
        <p:txBody>
          <a:bodyPr/>
          <a:lstStyle/>
          <a:p>
            <a:r>
              <a:rPr lang="en-US"/>
              <a:t>IEEE SUMMER SCHOOL ASR 2021</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C2B1A1-D9B5-4F22-85DA-B2EA4E3A75B2}" type="datetime1">
              <a:rPr lang="en-US" smtClean="0"/>
              <a:t>7/5/2021</a:t>
            </a:fld>
            <a:endParaRPr lang="en-US" dirty="0"/>
          </a:p>
        </p:txBody>
      </p:sp>
      <p:sp>
        <p:nvSpPr>
          <p:cNvPr id="4" name="Footer Placeholder 3"/>
          <p:cNvSpPr>
            <a:spLocks noGrp="1"/>
          </p:cNvSpPr>
          <p:nvPr>
            <p:ph type="ftr" sz="quarter" idx="11"/>
          </p:nvPr>
        </p:nvSpPr>
        <p:spPr/>
        <p:txBody>
          <a:bodyPr/>
          <a:lstStyle/>
          <a:p>
            <a:r>
              <a:rPr lang="en-US"/>
              <a:t>IEEE SUMMER SCHOOL ASR 2021</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58CB1-E4CA-4D25-877C-4F9219A7DA4D}" type="datetime1">
              <a:rPr lang="en-US" smtClean="0"/>
              <a:t>7/5/2021</a:t>
            </a:fld>
            <a:endParaRPr lang="en-US" dirty="0"/>
          </a:p>
        </p:txBody>
      </p:sp>
      <p:sp>
        <p:nvSpPr>
          <p:cNvPr id="3" name="Footer Placeholder 2"/>
          <p:cNvSpPr>
            <a:spLocks noGrp="1"/>
          </p:cNvSpPr>
          <p:nvPr>
            <p:ph type="ftr" sz="quarter" idx="11"/>
          </p:nvPr>
        </p:nvSpPr>
        <p:spPr/>
        <p:txBody>
          <a:bodyPr/>
          <a:lstStyle/>
          <a:p>
            <a:r>
              <a:rPr lang="en-US"/>
              <a:t>IEEE SUMMER SCHOOL ASR 2021</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C60020-F625-41FF-B5A9-663E10C651E6}" type="datetime1">
              <a:rPr lang="en-US" smtClean="0"/>
              <a:t>7/5/2021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IEEE SUMMER SCHOOL ASR 2021</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0E612692-B75E-4CBB-81BF-71F7D8E9DDB1}" type="datetime1">
              <a:rPr lang="en-US" smtClean="0"/>
              <a:t>7/5/2021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IEEE SUMMER SCHOOL ASR 2021</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10A505B0-6AFF-409B-B56B-68C599ABCEE2}" type="datetime1">
              <a:rPr lang="en-US" smtClean="0"/>
              <a:t>7/5/2021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IEEE SUMMER SCHOOL ASR 2021</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81206" y="4470182"/>
            <a:ext cx="5120640" cy="559656"/>
          </a:xfrm>
        </p:spPr>
        <p:txBody>
          <a:bodyPr>
            <a:normAutofit/>
          </a:bodyPr>
          <a:lstStyle/>
          <a:p>
            <a:pPr>
              <a:spcAft>
                <a:spcPts val="600"/>
              </a:spcAft>
            </a:pPr>
            <a:r>
              <a:rPr lang="en-US" dirty="0">
                <a:solidFill>
                  <a:schemeClr val="tx1"/>
                </a:solidFill>
              </a:rPr>
              <a:t>An Introduction</a:t>
            </a:r>
          </a:p>
        </p:txBody>
      </p:sp>
      <p:pic>
        <p:nvPicPr>
          <p:cNvPr id="8" name="Picture 7">
            <a:extLst>
              <a:ext uri="{FF2B5EF4-FFF2-40B4-BE49-F238E27FC236}">
                <a16:creationId xmlns:a16="http://schemas.microsoft.com/office/drawing/2014/main" id="{88B616B7-1390-44E9-B04C-A07DC8D0B71D}"/>
              </a:ext>
            </a:extLst>
          </p:cNvPr>
          <p:cNvPicPr>
            <a:picLocks noChangeAspect="1"/>
          </p:cNvPicPr>
          <p:nvPr/>
        </p:nvPicPr>
        <p:blipFill>
          <a:blip r:embed="rId3"/>
          <a:stretch>
            <a:fillRect/>
          </a:stretch>
        </p:blipFill>
        <p:spPr>
          <a:xfrm>
            <a:off x="5982930" y="2016768"/>
            <a:ext cx="4876800" cy="2438400"/>
          </a:xfrm>
          <a:prstGeom prst="rect">
            <a:avLst/>
          </a:prstGeom>
        </p:spPr>
      </p:pic>
      <p:sp>
        <p:nvSpPr>
          <p:cNvPr id="9" name="Footer Placeholder 8">
            <a:extLst>
              <a:ext uri="{FF2B5EF4-FFF2-40B4-BE49-F238E27FC236}">
                <a16:creationId xmlns:a16="http://schemas.microsoft.com/office/drawing/2014/main" id="{7FA89048-132B-4610-A1E3-8EBE07B6693B}"/>
              </a:ext>
            </a:extLst>
          </p:cNvPr>
          <p:cNvSpPr>
            <a:spLocks noGrp="1"/>
          </p:cNvSpPr>
          <p:nvPr>
            <p:ph type="ftr" sz="quarter" idx="11"/>
          </p:nvPr>
        </p:nvSpPr>
        <p:spPr>
          <a:xfrm>
            <a:off x="130715" y="6471807"/>
            <a:ext cx="5730295" cy="228600"/>
          </a:xfrm>
        </p:spPr>
        <p:txBody>
          <a:bodyPr/>
          <a:lstStyle/>
          <a:p>
            <a:r>
              <a:rPr lang="en-US" sz="1400" b="1" dirty="0">
                <a:solidFill>
                  <a:schemeClr val="bg1"/>
                </a:solidFill>
              </a:rPr>
              <a:t>IEEE SUMMER SCHOOL ASR 2021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C41-CABA-4F8B-8231-6A7BC1BE7AA3}"/>
              </a:ext>
            </a:extLst>
          </p:cNvPr>
          <p:cNvSpPr>
            <a:spLocks noGrp="1"/>
          </p:cNvSpPr>
          <p:nvPr>
            <p:ph type="title"/>
          </p:nvPr>
        </p:nvSpPr>
        <p:spPr>
          <a:xfrm>
            <a:off x="1066800" y="368300"/>
            <a:ext cx="10058400" cy="6159500"/>
          </a:xfrm>
        </p:spPr>
        <p:txBody>
          <a:bodyPr>
            <a:normAutofit/>
          </a:bodyPr>
          <a:lstStyle/>
          <a:p>
            <a:pPr algn="ctr"/>
            <a:r>
              <a:rPr lang="en-US" dirty="0"/>
              <a:t>SO ONE PRESON IN THE TEAM SAYS THAT</a:t>
            </a:r>
            <a:br>
              <a:rPr lang="en-US" dirty="0"/>
            </a:br>
            <a:br>
              <a:rPr lang="en-US" dirty="0"/>
            </a:br>
            <a:br>
              <a:rPr lang="en-US" dirty="0"/>
            </a:br>
            <a:br>
              <a:rPr lang="en-US" dirty="0"/>
            </a:br>
            <a:br>
              <a:rPr lang="en-US" dirty="0"/>
            </a:br>
            <a:br>
              <a:rPr lang="en-US" dirty="0"/>
            </a:br>
            <a:br>
              <a:rPr lang="en-US" dirty="0"/>
            </a:br>
            <a:br>
              <a:rPr lang="en-US" dirty="0"/>
            </a:br>
            <a:r>
              <a:rPr lang="en-US" dirty="0"/>
              <a:t>CAN BE THE BEST SOLUTION  </a:t>
            </a:r>
          </a:p>
        </p:txBody>
      </p:sp>
      <p:pic>
        <p:nvPicPr>
          <p:cNvPr id="6" name="Picture 5">
            <a:extLst>
              <a:ext uri="{FF2B5EF4-FFF2-40B4-BE49-F238E27FC236}">
                <a16:creationId xmlns:a16="http://schemas.microsoft.com/office/drawing/2014/main" id="{043B0FBA-6AC7-4B60-907A-25CAB4299FE1}"/>
              </a:ext>
            </a:extLst>
          </p:cNvPr>
          <p:cNvPicPr>
            <a:picLocks noChangeAspect="1"/>
          </p:cNvPicPr>
          <p:nvPr/>
        </p:nvPicPr>
        <p:blipFill>
          <a:blip r:embed="rId2"/>
          <a:stretch>
            <a:fillRect/>
          </a:stretch>
        </p:blipFill>
        <p:spPr>
          <a:xfrm>
            <a:off x="3657600" y="2209800"/>
            <a:ext cx="4876800" cy="2438400"/>
          </a:xfrm>
          <a:prstGeom prst="rect">
            <a:avLst/>
          </a:prstGeom>
        </p:spPr>
      </p:pic>
      <p:sp>
        <p:nvSpPr>
          <p:cNvPr id="8" name="Footer Placeholder 8">
            <a:extLst>
              <a:ext uri="{FF2B5EF4-FFF2-40B4-BE49-F238E27FC236}">
                <a16:creationId xmlns:a16="http://schemas.microsoft.com/office/drawing/2014/main" id="{A215CDB8-3F31-4F5E-8E8F-BFABC6E34C68}"/>
              </a:ext>
            </a:extLst>
          </p:cNvPr>
          <p:cNvSpPr txBox="1">
            <a:spLocks/>
          </p:cNvSpPr>
          <p:nvPr/>
        </p:nvSpPr>
        <p:spPr>
          <a:xfrm>
            <a:off x="6096000" y="6261100"/>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F0302020204030204"/>
                <a:ea typeface="+mn-ea"/>
                <a:cs typeface="+mn-cs"/>
              </a:rPr>
              <a:t>IEEE SUMMER SCHOOL ASR 2021</a:t>
            </a:r>
            <a:endPar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619731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FF2E-4E61-4511-8B67-AFC3D22CC189}"/>
              </a:ext>
            </a:extLst>
          </p:cNvPr>
          <p:cNvSpPr>
            <a:spLocks noGrp="1"/>
          </p:cNvSpPr>
          <p:nvPr>
            <p:ph type="title"/>
          </p:nvPr>
        </p:nvSpPr>
        <p:spPr>
          <a:xfrm>
            <a:off x="381000" y="407403"/>
            <a:ext cx="11430000" cy="900696"/>
          </a:xfrm>
        </p:spPr>
        <p:txBody>
          <a:bodyPr>
            <a:normAutofit/>
          </a:bodyPr>
          <a:lstStyle/>
          <a:p>
            <a:pPr algn="ctr"/>
            <a:r>
              <a:rPr lang="en-US" sz="2800" dirty="0"/>
              <a:t>KUBERNETES ARCHITECTURE FOR ONLINE LIBARAY APPLICATION</a:t>
            </a:r>
          </a:p>
        </p:txBody>
      </p:sp>
      <p:pic>
        <p:nvPicPr>
          <p:cNvPr id="5" name="Content Placeholder 4">
            <a:extLst>
              <a:ext uri="{FF2B5EF4-FFF2-40B4-BE49-F238E27FC236}">
                <a16:creationId xmlns:a16="http://schemas.microsoft.com/office/drawing/2014/main" id="{7835EE98-FD41-4E20-9A49-0A841428501C}"/>
              </a:ext>
            </a:extLst>
          </p:cNvPr>
          <p:cNvPicPr>
            <a:picLocks noGrp="1" noChangeAspect="1"/>
          </p:cNvPicPr>
          <p:nvPr>
            <p:ph idx="1"/>
          </p:nvPr>
        </p:nvPicPr>
        <p:blipFill rotWithShape="1">
          <a:blip r:embed="rId2"/>
          <a:srcRect t="15233" b="15452"/>
          <a:stretch/>
        </p:blipFill>
        <p:spPr>
          <a:xfrm>
            <a:off x="505123" y="1308099"/>
            <a:ext cx="11181754" cy="5015497"/>
          </a:xfrm>
        </p:spPr>
      </p:pic>
      <p:sp>
        <p:nvSpPr>
          <p:cNvPr id="7" name="Footer Placeholder 8">
            <a:extLst>
              <a:ext uri="{FF2B5EF4-FFF2-40B4-BE49-F238E27FC236}">
                <a16:creationId xmlns:a16="http://schemas.microsoft.com/office/drawing/2014/main" id="{82923FBE-8CCB-4511-8C61-C97CA7C73C10}"/>
              </a:ext>
            </a:extLst>
          </p:cNvPr>
          <p:cNvSpPr txBox="1">
            <a:spLocks/>
          </p:cNvSpPr>
          <p:nvPr/>
        </p:nvSpPr>
        <p:spPr>
          <a:xfrm>
            <a:off x="6080705" y="6336297"/>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F0302020204030204"/>
                <a:ea typeface="+mn-ea"/>
                <a:cs typeface="+mn-cs"/>
              </a:rPr>
              <a:t>IEEE SUMMER SCHOOL ASR 2021</a:t>
            </a:r>
            <a:endPar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60907262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509D-0D0D-4E78-8A90-B534E34FA34F}"/>
              </a:ext>
            </a:extLst>
          </p:cNvPr>
          <p:cNvSpPr>
            <a:spLocks noGrp="1"/>
          </p:cNvSpPr>
          <p:nvPr>
            <p:ph type="title"/>
          </p:nvPr>
        </p:nvSpPr>
        <p:spPr>
          <a:xfrm>
            <a:off x="1066800" y="642594"/>
            <a:ext cx="10058400" cy="5466106"/>
          </a:xfrm>
        </p:spPr>
        <p:txBody>
          <a:bodyPr/>
          <a:lstStyle/>
          <a:p>
            <a:pPr algn="ctr"/>
            <a:r>
              <a:rPr lang="en-US" dirty="0"/>
              <a:t>THANK YOU FOR YOUR PARTICIPATION</a:t>
            </a:r>
            <a:br>
              <a:rPr lang="en-US" dirty="0"/>
            </a:br>
            <a:br>
              <a:rPr lang="en-US" dirty="0"/>
            </a:br>
            <a:r>
              <a:rPr lang="en-US" dirty="0"/>
              <a:t>ANY QUESTIONS ?</a:t>
            </a:r>
            <a:br>
              <a:rPr lang="en-US" dirty="0"/>
            </a:br>
            <a:r>
              <a:rPr lang="en-US" dirty="0"/>
              <a:t> </a:t>
            </a:r>
          </a:p>
        </p:txBody>
      </p:sp>
      <p:sp>
        <p:nvSpPr>
          <p:cNvPr id="5" name="Footer Placeholder 8">
            <a:extLst>
              <a:ext uri="{FF2B5EF4-FFF2-40B4-BE49-F238E27FC236}">
                <a16:creationId xmlns:a16="http://schemas.microsoft.com/office/drawing/2014/main" id="{4173523F-6728-4AA3-B3FE-C82D2063F7E1}"/>
              </a:ext>
            </a:extLst>
          </p:cNvPr>
          <p:cNvSpPr txBox="1">
            <a:spLocks/>
          </p:cNvSpPr>
          <p:nvPr/>
        </p:nvSpPr>
        <p:spPr>
          <a:xfrm>
            <a:off x="3230852" y="6215406"/>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F0302020204030204"/>
                <a:ea typeface="+mn-ea"/>
                <a:cs typeface="+mn-cs"/>
              </a:rPr>
              <a:t>IEEE SUMMER SCHOOL ASR 2021</a:t>
            </a:r>
            <a:endPar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07051630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6703-DF92-46A8-9C67-9D57B49AD0D9}"/>
              </a:ext>
            </a:extLst>
          </p:cNvPr>
          <p:cNvSpPr>
            <a:spLocks noGrp="1"/>
          </p:cNvSpPr>
          <p:nvPr>
            <p:ph type="title"/>
          </p:nvPr>
        </p:nvSpPr>
        <p:spPr/>
        <p:txBody>
          <a:bodyPr/>
          <a:lstStyle/>
          <a:p>
            <a:pPr algn="ctr"/>
            <a:r>
              <a:rPr lang="en-US"/>
              <a:t>LINKS FOR REFERENCE </a:t>
            </a:r>
          </a:p>
        </p:txBody>
      </p:sp>
      <p:sp>
        <p:nvSpPr>
          <p:cNvPr id="3" name="Content Placeholder 2">
            <a:extLst>
              <a:ext uri="{FF2B5EF4-FFF2-40B4-BE49-F238E27FC236}">
                <a16:creationId xmlns:a16="http://schemas.microsoft.com/office/drawing/2014/main" id="{A1ED8C2F-44F8-4849-8903-8DAFB062D8A1}"/>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DE0E89F7-F5D8-434D-B70F-60AA616FC621}"/>
              </a:ext>
            </a:extLst>
          </p:cNvPr>
          <p:cNvSpPr>
            <a:spLocks noGrp="1"/>
          </p:cNvSpPr>
          <p:nvPr>
            <p:ph type="ftr" sz="quarter" idx="11"/>
          </p:nvPr>
        </p:nvSpPr>
        <p:spPr/>
        <p:txBody>
          <a:bodyPr/>
          <a:lstStyle/>
          <a:p>
            <a:r>
              <a:rPr lang="en-US"/>
              <a:t>IEEE SUMMER SCHOOL ASR 2021</a:t>
            </a:r>
            <a:endParaRPr lang="en-US" dirty="0"/>
          </a:p>
        </p:txBody>
      </p:sp>
    </p:spTree>
    <p:extLst>
      <p:ext uri="{BB962C8B-B14F-4D97-AF65-F5344CB8AC3E}">
        <p14:creationId xmlns:p14="http://schemas.microsoft.com/office/powerpoint/2010/main" val="232845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AGANDA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45451594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8">
            <a:extLst>
              <a:ext uri="{FF2B5EF4-FFF2-40B4-BE49-F238E27FC236}">
                <a16:creationId xmlns:a16="http://schemas.microsoft.com/office/drawing/2014/main" id="{CF109A68-C87C-493F-92E5-2D62CF877092}"/>
              </a:ext>
            </a:extLst>
          </p:cNvPr>
          <p:cNvSpPr txBox="1">
            <a:spLocks/>
          </p:cNvSpPr>
          <p:nvPr/>
        </p:nvSpPr>
        <p:spPr>
          <a:xfrm>
            <a:off x="6096000" y="6245819"/>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F0302020204030204"/>
                <a:ea typeface="+mn-ea"/>
                <a:cs typeface="+mn-cs"/>
              </a:rPr>
              <a:t>IEEE SUMMER SCHOOL ASR 2021</a:t>
            </a:r>
            <a:endPar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832431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DA8D-1E4F-472C-9D19-84B895F6BCF9}"/>
              </a:ext>
            </a:extLst>
          </p:cNvPr>
          <p:cNvSpPr>
            <a:spLocks noGrp="1"/>
          </p:cNvSpPr>
          <p:nvPr>
            <p:ph type="title"/>
          </p:nvPr>
        </p:nvSpPr>
        <p:spPr/>
        <p:txBody>
          <a:bodyPr/>
          <a:lstStyle/>
          <a:p>
            <a:pPr algn="ctr"/>
            <a:r>
              <a:rPr lang="en-US" dirty="0"/>
              <a:t>WHY KUBERNETES ?</a:t>
            </a:r>
          </a:p>
        </p:txBody>
      </p:sp>
      <p:sp>
        <p:nvSpPr>
          <p:cNvPr id="3" name="Content Placeholder 2">
            <a:extLst>
              <a:ext uri="{FF2B5EF4-FFF2-40B4-BE49-F238E27FC236}">
                <a16:creationId xmlns:a16="http://schemas.microsoft.com/office/drawing/2014/main" id="{BB86BAD0-D4F4-426B-9D7D-3F12965D8BE3}"/>
              </a:ext>
            </a:extLst>
          </p:cNvPr>
          <p:cNvSpPr>
            <a:spLocks noGrp="1"/>
          </p:cNvSpPr>
          <p:nvPr>
            <p:ph idx="1"/>
          </p:nvPr>
        </p:nvSpPr>
        <p:spPr/>
        <p:txBody>
          <a:bodyPr>
            <a:normAutofit/>
          </a:bodyPr>
          <a:lstStyle/>
          <a:p>
            <a:r>
              <a:rPr lang="en-US" sz="1600" dirty="0"/>
              <a:t>Kubernetes is an Open Source Container Orchestration tool developed by Google.</a:t>
            </a:r>
          </a:p>
          <a:p>
            <a:pPr marL="0" indent="0">
              <a:buNone/>
            </a:pPr>
            <a:endParaRPr lang="en-US" sz="1600" dirty="0"/>
          </a:p>
          <a:p>
            <a:r>
              <a:rPr lang="en-US" sz="1600" dirty="0"/>
              <a:t>It helps you to manage Containerized Applications in different deployment Environments.</a:t>
            </a:r>
          </a:p>
          <a:p>
            <a:endParaRPr lang="en-US" sz="1600" dirty="0"/>
          </a:p>
          <a:p>
            <a:r>
              <a:rPr lang="en-US" sz="1600" dirty="0"/>
              <a:t>To know the need of Kubernetes we have to know about the need of Container Orchestration .</a:t>
            </a:r>
          </a:p>
        </p:txBody>
      </p:sp>
      <p:sp>
        <p:nvSpPr>
          <p:cNvPr id="5" name="Footer Placeholder 8">
            <a:extLst>
              <a:ext uri="{FF2B5EF4-FFF2-40B4-BE49-F238E27FC236}">
                <a16:creationId xmlns:a16="http://schemas.microsoft.com/office/drawing/2014/main" id="{A673A3D5-7213-45CB-B813-F813BBFC98D7}"/>
              </a:ext>
            </a:extLst>
          </p:cNvPr>
          <p:cNvSpPr txBox="1">
            <a:spLocks/>
          </p:cNvSpPr>
          <p:nvPr/>
        </p:nvSpPr>
        <p:spPr>
          <a:xfrm>
            <a:off x="6096000" y="6215406"/>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rPr>
              <a:t>IEEE SUMMER SCHOOL ASR 2021</a:t>
            </a:r>
          </a:p>
        </p:txBody>
      </p:sp>
    </p:spTree>
    <p:extLst>
      <p:ext uri="{BB962C8B-B14F-4D97-AF65-F5344CB8AC3E}">
        <p14:creationId xmlns:p14="http://schemas.microsoft.com/office/powerpoint/2010/main" val="9871526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F81B-41E9-4F43-872C-EC01E659E526}"/>
              </a:ext>
            </a:extLst>
          </p:cNvPr>
          <p:cNvSpPr>
            <a:spLocks noGrp="1"/>
          </p:cNvSpPr>
          <p:nvPr>
            <p:ph type="title"/>
          </p:nvPr>
        </p:nvSpPr>
        <p:spPr>
          <a:xfrm>
            <a:off x="1066800" y="681762"/>
            <a:ext cx="10058400" cy="1108938"/>
          </a:xfrm>
        </p:spPr>
        <p:txBody>
          <a:bodyPr/>
          <a:lstStyle/>
          <a:p>
            <a:r>
              <a:rPr lang="en-US" dirty="0"/>
              <a:t>NEED FOR CONTAINER ORCHESTRATION</a:t>
            </a:r>
          </a:p>
        </p:txBody>
      </p:sp>
      <p:sp>
        <p:nvSpPr>
          <p:cNvPr id="3" name="Content Placeholder 2">
            <a:extLst>
              <a:ext uri="{FF2B5EF4-FFF2-40B4-BE49-F238E27FC236}">
                <a16:creationId xmlns:a16="http://schemas.microsoft.com/office/drawing/2014/main" id="{623F849C-1E2C-4536-98A7-47BAE1AEE007}"/>
              </a:ext>
            </a:extLst>
          </p:cNvPr>
          <p:cNvSpPr>
            <a:spLocks noGrp="1"/>
          </p:cNvSpPr>
          <p:nvPr>
            <p:ph idx="1"/>
          </p:nvPr>
        </p:nvSpPr>
        <p:spPr>
          <a:xfrm>
            <a:off x="1066800" y="1790700"/>
            <a:ext cx="10058400" cy="4162044"/>
          </a:xfrm>
        </p:spPr>
        <p:txBody>
          <a:bodyPr>
            <a:normAutofit fontScale="92500" lnSpcReduction="10000"/>
          </a:bodyPr>
          <a:lstStyle/>
          <a:p>
            <a:pPr marL="0" indent="0">
              <a:buNone/>
            </a:pPr>
            <a:endParaRPr lang="en-US" dirty="0"/>
          </a:p>
          <a:p>
            <a:r>
              <a:rPr lang="en-US" sz="1700" dirty="0"/>
              <a:t>In this Modern World , We don’t create applications for single use. We create it for multiple purpose .</a:t>
            </a:r>
          </a:p>
          <a:p>
            <a:endParaRPr lang="en-US" sz="1700" dirty="0"/>
          </a:p>
          <a:p>
            <a:r>
              <a:rPr lang="en-US" sz="1700" dirty="0"/>
              <a:t>Let’s take an Online Book Store , Here we have functions like Search , Pricing , Cart , Order , Payment.</a:t>
            </a:r>
          </a:p>
          <a:p>
            <a:endParaRPr lang="en-US" sz="1700" dirty="0"/>
          </a:p>
          <a:p>
            <a:r>
              <a:rPr lang="en-US" sz="1700" dirty="0"/>
              <a:t>When Lakhs of people enter the application at the same time , If the functions are being divided into separate places, traffic can happen without much hurdles. </a:t>
            </a:r>
          </a:p>
          <a:p>
            <a:endParaRPr lang="en-US" sz="1700" dirty="0"/>
          </a:p>
          <a:p>
            <a:r>
              <a:rPr lang="en-US" sz="1700" dirty="0"/>
              <a:t>For an E commerce Store like Amazon , we have lakhs of mini services in it .Hence it creates a demand for tools which can properly manage hundreds of Containers without affecting the performance of the application.</a:t>
            </a:r>
          </a:p>
        </p:txBody>
      </p:sp>
      <p:sp>
        <p:nvSpPr>
          <p:cNvPr id="5" name="Footer Placeholder 8">
            <a:extLst>
              <a:ext uri="{FF2B5EF4-FFF2-40B4-BE49-F238E27FC236}">
                <a16:creationId xmlns:a16="http://schemas.microsoft.com/office/drawing/2014/main" id="{83009CAD-F14A-4923-8516-423C1A10875A}"/>
              </a:ext>
            </a:extLst>
          </p:cNvPr>
          <p:cNvSpPr txBox="1">
            <a:spLocks/>
          </p:cNvSpPr>
          <p:nvPr/>
        </p:nvSpPr>
        <p:spPr>
          <a:xfrm>
            <a:off x="6096000" y="6277838"/>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rPr>
              <a:t>IEEE SUMMER SCHOOL ASR 2021</a:t>
            </a:r>
          </a:p>
        </p:txBody>
      </p:sp>
    </p:spTree>
    <p:extLst>
      <p:ext uri="{BB962C8B-B14F-4D97-AF65-F5344CB8AC3E}">
        <p14:creationId xmlns:p14="http://schemas.microsoft.com/office/powerpoint/2010/main" val="1130180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8BC1-50A2-4C7E-8200-74E91F082834}"/>
              </a:ext>
            </a:extLst>
          </p:cNvPr>
          <p:cNvSpPr>
            <a:spLocks noGrp="1"/>
          </p:cNvSpPr>
          <p:nvPr>
            <p:ph type="title"/>
          </p:nvPr>
        </p:nvSpPr>
        <p:spPr/>
        <p:txBody>
          <a:bodyPr/>
          <a:lstStyle/>
          <a:p>
            <a:pPr algn="ctr"/>
            <a:r>
              <a:rPr lang="en-US" dirty="0"/>
              <a:t>!! FEATURES KUBERNETES OFFER !!</a:t>
            </a:r>
          </a:p>
        </p:txBody>
      </p:sp>
      <p:sp>
        <p:nvSpPr>
          <p:cNvPr id="3" name="Content Placeholder 2">
            <a:extLst>
              <a:ext uri="{FF2B5EF4-FFF2-40B4-BE49-F238E27FC236}">
                <a16:creationId xmlns:a16="http://schemas.microsoft.com/office/drawing/2014/main" id="{0ADD1B5A-8B0B-4E11-9ABB-69609EEBCCA3}"/>
              </a:ext>
            </a:extLst>
          </p:cNvPr>
          <p:cNvSpPr>
            <a:spLocks noGrp="1"/>
          </p:cNvSpPr>
          <p:nvPr>
            <p:ph idx="1"/>
          </p:nvPr>
        </p:nvSpPr>
        <p:spPr/>
        <p:txBody>
          <a:bodyPr/>
          <a:lstStyle/>
          <a:p>
            <a:endParaRPr lang="en-US" dirty="0"/>
          </a:p>
          <a:p>
            <a:r>
              <a:rPr lang="en-US" sz="1600" dirty="0"/>
              <a:t>High Availability of the Micro Services.</a:t>
            </a:r>
          </a:p>
          <a:p>
            <a:endParaRPr lang="en-US" sz="1600" dirty="0"/>
          </a:p>
          <a:p>
            <a:r>
              <a:rPr lang="en-US" sz="1600" dirty="0"/>
              <a:t>High Scalability for the users to have a sleek Hands-on experience with the application Rather than a Sturdy Slow one.</a:t>
            </a:r>
          </a:p>
          <a:p>
            <a:endParaRPr lang="en-US" sz="1600" dirty="0"/>
          </a:p>
          <a:p>
            <a:r>
              <a:rPr lang="en-US" sz="1600" dirty="0"/>
              <a:t>Disaster Recovery – Support when a particular Microservice goes down due to sudden high traffic it retains the state of the Microservice but also stores the Backup of the Microservice and loads it again after the Service Starts . </a:t>
            </a:r>
          </a:p>
        </p:txBody>
      </p:sp>
      <p:sp>
        <p:nvSpPr>
          <p:cNvPr id="5" name="Footer Placeholder 8">
            <a:extLst>
              <a:ext uri="{FF2B5EF4-FFF2-40B4-BE49-F238E27FC236}">
                <a16:creationId xmlns:a16="http://schemas.microsoft.com/office/drawing/2014/main" id="{0DE10720-28AC-4169-8CC6-2542B7981D43}"/>
              </a:ext>
            </a:extLst>
          </p:cNvPr>
          <p:cNvSpPr txBox="1">
            <a:spLocks/>
          </p:cNvSpPr>
          <p:nvPr/>
        </p:nvSpPr>
        <p:spPr>
          <a:xfrm>
            <a:off x="6096000" y="6258612"/>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rPr>
              <a:t>IEEE SUMMER SCHOOL ASR 2021</a:t>
            </a:r>
          </a:p>
        </p:txBody>
      </p:sp>
    </p:spTree>
    <p:extLst>
      <p:ext uri="{BB962C8B-B14F-4D97-AF65-F5344CB8AC3E}">
        <p14:creationId xmlns:p14="http://schemas.microsoft.com/office/powerpoint/2010/main" val="19495860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E622-0297-4706-A98E-7C33A845208A}"/>
              </a:ext>
            </a:extLst>
          </p:cNvPr>
          <p:cNvSpPr>
            <a:spLocks noGrp="1"/>
          </p:cNvSpPr>
          <p:nvPr>
            <p:ph type="title"/>
          </p:nvPr>
        </p:nvSpPr>
        <p:spPr>
          <a:xfrm>
            <a:off x="1066800" y="575056"/>
            <a:ext cx="10058400" cy="1108938"/>
          </a:xfrm>
        </p:spPr>
        <p:txBody>
          <a:bodyPr/>
          <a:lstStyle/>
          <a:p>
            <a:pPr algn="ctr"/>
            <a:r>
              <a:rPr lang="en-US" dirty="0"/>
              <a:t>COMPONENTS IN KUBERNETES </a:t>
            </a:r>
          </a:p>
        </p:txBody>
      </p:sp>
      <p:sp>
        <p:nvSpPr>
          <p:cNvPr id="3" name="Content Placeholder 2">
            <a:extLst>
              <a:ext uri="{FF2B5EF4-FFF2-40B4-BE49-F238E27FC236}">
                <a16:creationId xmlns:a16="http://schemas.microsoft.com/office/drawing/2014/main" id="{AC03B64D-690F-4EF2-B752-6CE162017772}"/>
              </a:ext>
            </a:extLst>
          </p:cNvPr>
          <p:cNvSpPr>
            <a:spLocks noGrp="1"/>
          </p:cNvSpPr>
          <p:nvPr>
            <p:ph idx="1"/>
          </p:nvPr>
        </p:nvSpPr>
        <p:spPr>
          <a:xfrm>
            <a:off x="1066800" y="1683994"/>
            <a:ext cx="10058400" cy="4598950"/>
          </a:xfrm>
        </p:spPr>
        <p:txBody>
          <a:bodyPr/>
          <a:lstStyle/>
          <a:p>
            <a:r>
              <a:rPr lang="en-US" sz="1600" dirty="0"/>
              <a:t>KUBERNETES MASTER </a:t>
            </a:r>
          </a:p>
          <a:p>
            <a:pPr lvl="3">
              <a:buFont typeface="Wingdings" panose="05000000000000000000" pitchFamily="2" charset="2"/>
              <a:buChar char="Ø"/>
            </a:pPr>
            <a:r>
              <a:rPr lang="en-US" sz="1600" dirty="0"/>
              <a:t>This is the Controller of the Kubernetes Architecture and communicates with the worker nodes. It contains</a:t>
            </a:r>
          </a:p>
          <a:p>
            <a:pPr lvl="3">
              <a:buFont typeface="Wingdings" panose="05000000000000000000" pitchFamily="2" charset="2"/>
              <a:buChar char="Ø"/>
            </a:pPr>
            <a:r>
              <a:rPr lang="en-US" sz="1600" dirty="0"/>
              <a:t> API Server which acts as the Front End for the Administrator/Developer.</a:t>
            </a:r>
          </a:p>
          <a:p>
            <a:pPr lvl="3">
              <a:buFont typeface="Wingdings" panose="05000000000000000000" pitchFamily="2" charset="2"/>
              <a:buChar char="Ø"/>
            </a:pPr>
            <a:r>
              <a:rPr lang="en-US" sz="1600" dirty="0"/>
              <a:t>Control Manager – which monitors the stability of the Microservices in the Kubernetes Cluster.</a:t>
            </a:r>
          </a:p>
          <a:p>
            <a:pPr lvl="3">
              <a:buFont typeface="Wingdings" panose="05000000000000000000" pitchFamily="2" charset="2"/>
              <a:buChar char="Ø"/>
            </a:pPr>
            <a:r>
              <a:rPr lang="en-US" sz="1600" dirty="0"/>
              <a:t>Scheduler – which sends the deployed data to the control manager to initiate the stability control.</a:t>
            </a:r>
          </a:p>
          <a:p>
            <a:pPr lvl="3">
              <a:buFont typeface="Wingdings" panose="05000000000000000000" pitchFamily="2" charset="2"/>
              <a:buChar char="Ø"/>
            </a:pPr>
            <a:r>
              <a:rPr lang="en-US" sz="1600" dirty="0"/>
              <a:t>Etcd – which stores the Deployment Data.</a:t>
            </a:r>
          </a:p>
          <a:p>
            <a:r>
              <a:rPr lang="en-US" sz="1600" dirty="0"/>
              <a:t>KUBERNETES NODE</a:t>
            </a:r>
          </a:p>
          <a:p>
            <a:pPr lvl="3">
              <a:buFont typeface="Wingdings" panose="05000000000000000000" pitchFamily="2" charset="2"/>
              <a:buChar char="Ø"/>
            </a:pPr>
            <a:r>
              <a:rPr lang="en-US" sz="1600" dirty="0"/>
              <a:t>Kubelet – Present in every Node which communicates with the Kubernetes Master.</a:t>
            </a:r>
          </a:p>
          <a:p>
            <a:pPr lvl="3">
              <a:buFont typeface="Wingdings" panose="05000000000000000000" pitchFamily="2" charset="2"/>
              <a:buChar char="Ø"/>
            </a:pPr>
            <a:r>
              <a:rPr lang="en-US" sz="1600" dirty="0"/>
              <a:t>Pods – Pods are containers which contain Docker containers. Our Microservices  will be running inside the pod .It is ideal to have only one Microservice inside one pod for Best performance. We can have multiple Microservices too in a pod .</a:t>
            </a:r>
          </a:p>
          <a:p>
            <a:pPr lvl="3">
              <a:buFont typeface="Wingdings" panose="05000000000000000000" pitchFamily="2" charset="2"/>
              <a:buChar char="Ø"/>
            </a:pPr>
            <a:r>
              <a:rPr lang="en-US" sz="1600" dirty="0"/>
              <a:t>Kube-Proxy – It is being used  for users to communicate with the nods in a Cluster.</a:t>
            </a:r>
          </a:p>
          <a:p>
            <a:endParaRPr lang="en-US" dirty="0"/>
          </a:p>
        </p:txBody>
      </p:sp>
      <p:sp>
        <p:nvSpPr>
          <p:cNvPr id="5" name="Footer Placeholder 8">
            <a:extLst>
              <a:ext uri="{FF2B5EF4-FFF2-40B4-BE49-F238E27FC236}">
                <a16:creationId xmlns:a16="http://schemas.microsoft.com/office/drawing/2014/main" id="{FF280430-1EDE-44FC-9156-E672254392BE}"/>
              </a:ext>
            </a:extLst>
          </p:cNvPr>
          <p:cNvSpPr txBox="1">
            <a:spLocks/>
          </p:cNvSpPr>
          <p:nvPr/>
        </p:nvSpPr>
        <p:spPr>
          <a:xfrm>
            <a:off x="6096000" y="6282944"/>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rPr>
              <a:t>IEEE SUMMER SCHOOL ASR 2021</a:t>
            </a:r>
          </a:p>
        </p:txBody>
      </p:sp>
    </p:spTree>
    <p:extLst>
      <p:ext uri="{BB962C8B-B14F-4D97-AF65-F5344CB8AC3E}">
        <p14:creationId xmlns:p14="http://schemas.microsoft.com/office/powerpoint/2010/main" val="9190861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A95D1F-CDEE-4B86-B5EE-85299D1963F5}"/>
              </a:ext>
            </a:extLst>
          </p:cNvPr>
          <p:cNvPicPr>
            <a:picLocks noChangeAspect="1"/>
          </p:cNvPicPr>
          <p:nvPr/>
        </p:nvPicPr>
        <p:blipFill rotWithShape="1">
          <a:blip r:embed="rId2"/>
          <a:srcRect t="15185" b="15370"/>
          <a:stretch/>
        </p:blipFill>
        <p:spPr>
          <a:xfrm>
            <a:off x="615950" y="384528"/>
            <a:ext cx="10960100" cy="6088944"/>
          </a:xfrm>
          <a:prstGeom prst="rect">
            <a:avLst/>
          </a:prstGeom>
        </p:spPr>
      </p:pic>
      <p:sp>
        <p:nvSpPr>
          <p:cNvPr id="9" name="Title 1">
            <a:extLst>
              <a:ext uri="{FF2B5EF4-FFF2-40B4-BE49-F238E27FC236}">
                <a16:creationId xmlns:a16="http://schemas.microsoft.com/office/drawing/2014/main" id="{C80C8283-D155-42E0-AA5D-01210E68FA74}"/>
              </a:ext>
            </a:extLst>
          </p:cNvPr>
          <p:cNvSpPr>
            <a:spLocks noGrp="1"/>
          </p:cNvSpPr>
          <p:nvPr>
            <p:ph type="title"/>
          </p:nvPr>
        </p:nvSpPr>
        <p:spPr>
          <a:xfrm>
            <a:off x="8312150" y="546100"/>
            <a:ext cx="2470150" cy="584200"/>
          </a:xfrm>
        </p:spPr>
        <p:txBody>
          <a:bodyPr>
            <a:normAutofit fontScale="90000"/>
          </a:bodyPr>
          <a:lstStyle/>
          <a:p>
            <a:pPr algn="ctr"/>
            <a:r>
              <a:rPr lang="en-US" sz="1800" b="1" dirty="0"/>
              <a:t>KUBERNETES ARCHITECTURE</a:t>
            </a:r>
          </a:p>
        </p:txBody>
      </p:sp>
      <p:sp>
        <p:nvSpPr>
          <p:cNvPr id="11" name="Footer Placeholder 8">
            <a:extLst>
              <a:ext uri="{FF2B5EF4-FFF2-40B4-BE49-F238E27FC236}">
                <a16:creationId xmlns:a16="http://schemas.microsoft.com/office/drawing/2014/main" id="{D535EAC7-7F68-4914-AE06-2BDD7958F9A0}"/>
              </a:ext>
            </a:extLst>
          </p:cNvPr>
          <p:cNvSpPr txBox="1">
            <a:spLocks/>
          </p:cNvSpPr>
          <p:nvPr/>
        </p:nvSpPr>
        <p:spPr>
          <a:xfrm>
            <a:off x="3230852" y="6629400"/>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rPr>
              <a:t>IEEE SUMMER SCHOOL ASR 2021</a:t>
            </a:r>
          </a:p>
        </p:txBody>
      </p:sp>
    </p:spTree>
    <p:extLst>
      <p:ext uri="{BB962C8B-B14F-4D97-AF65-F5344CB8AC3E}">
        <p14:creationId xmlns:p14="http://schemas.microsoft.com/office/powerpoint/2010/main" val="6329970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1BAB-F861-4743-865E-246FED7AE38B}"/>
              </a:ext>
            </a:extLst>
          </p:cNvPr>
          <p:cNvSpPr>
            <a:spLocks noGrp="1"/>
          </p:cNvSpPr>
          <p:nvPr>
            <p:ph type="title"/>
          </p:nvPr>
        </p:nvSpPr>
        <p:spPr>
          <a:xfrm>
            <a:off x="1066800" y="502894"/>
            <a:ext cx="10058400" cy="957606"/>
          </a:xfrm>
        </p:spPr>
        <p:txBody>
          <a:bodyPr/>
          <a:lstStyle/>
          <a:p>
            <a:pPr algn="ctr"/>
            <a:r>
              <a:rPr lang="en-US" dirty="0"/>
              <a:t>LET’S TAKE AN EXAMPLE</a:t>
            </a:r>
          </a:p>
        </p:txBody>
      </p:sp>
      <p:pic>
        <p:nvPicPr>
          <p:cNvPr id="7" name="Content Placeholder 6">
            <a:extLst>
              <a:ext uri="{FF2B5EF4-FFF2-40B4-BE49-F238E27FC236}">
                <a16:creationId xmlns:a16="http://schemas.microsoft.com/office/drawing/2014/main" id="{6D67C7B0-5710-4958-9795-087EE0DC0BD5}"/>
              </a:ext>
            </a:extLst>
          </p:cNvPr>
          <p:cNvPicPr>
            <a:picLocks noGrp="1" noChangeAspect="1"/>
          </p:cNvPicPr>
          <p:nvPr>
            <p:ph idx="1"/>
          </p:nvPr>
        </p:nvPicPr>
        <p:blipFill rotWithShape="1">
          <a:blip r:embed="rId2"/>
          <a:srcRect t="14824" b="15576"/>
          <a:stretch/>
        </p:blipFill>
        <p:spPr>
          <a:xfrm>
            <a:off x="1449542" y="1460500"/>
            <a:ext cx="9292915" cy="4597400"/>
          </a:xfrm>
        </p:spPr>
      </p:pic>
      <p:sp>
        <p:nvSpPr>
          <p:cNvPr id="9" name="Footer Placeholder 8">
            <a:extLst>
              <a:ext uri="{FF2B5EF4-FFF2-40B4-BE49-F238E27FC236}">
                <a16:creationId xmlns:a16="http://schemas.microsoft.com/office/drawing/2014/main" id="{28CBBC23-A923-4F08-87F2-956780A82121}"/>
              </a:ext>
            </a:extLst>
          </p:cNvPr>
          <p:cNvSpPr txBox="1">
            <a:spLocks/>
          </p:cNvSpPr>
          <p:nvPr/>
        </p:nvSpPr>
        <p:spPr>
          <a:xfrm>
            <a:off x="6096000" y="6240806"/>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F0302020204030204"/>
                <a:ea typeface="+mn-ea"/>
                <a:cs typeface="+mn-cs"/>
              </a:rPr>
              <a:t>IEEE SUMMER SCHOOL ASR 2021</a:t>
            </a:r>
            <a:endPar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2878201431"/>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5D459D-7559-4E0A-863A-C969E458AA9A}"/>
              </a:ext>
            </a:extLst>
          </p:cNvPr>
          <p:cNvPicPr>
            <a:picLocks noChangeAspect="1"/>
          </p:cNvPicPr>
          <p:nvPr/>
        </p:nvPicPr>
        <p:blipFill rotWithShape="1">
          <a:blip r:embed="rId2"/>
          <a:srcRect t="15185" b="15555"/>
          <a:stretch/>
        </p:blipFill>
        <p:spPr>
          <a:xfrm>
            <a:off x="617851" y="393700"/>
            <a:ext cx="10956297" cy="6070600"/>
          </a:xfrm>
          <a:prstGeom prst="rect">
            <a:avLst/>
          </a:prstGeom>
        </p:spPr>
      </p:pic>
      <p:sp>
        <p:nvSpPr>
          <p:cNvPr id="7" name="Footer Placeholder 8">
            <a:extLst>
              <a:ext uri="{FF2B5EF4-FFF2-40B4-BE49-F238E27FC236}">
                <a16:creationId xmlns:a16="http://schemas.microsoft.com/office/drawing/2014/main" id="{07EE3006-6280-4A62-B6AC-5B93D59F057C}"/>
              </a:ext>
            </a:extLst>
          </p:cNvPr>
          <p:cNvSpPr txBox="1">
            <a:spLocks/>
          </p:cNvSpPr>
          <p:nvPr/>
        </p:nvSpPr>
        <p:spPr>
          <a:xfrm>
            <a:off x="5843853" y="6235700"/>
            <a:ext cx="5730295" cy="22860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F0302020204030204"/>
                <a:ea typeface="+mn-ea"/>
                <a:cs typeface="+mn-cs"/>
              </a:rPr>
              <a:t>IEEE SUMMER SCHOOL ASR 2021</a:t>
            </a:r>
            <a:endParaRPr kumimoji="0" lang="en-US" sz="1400" b="1"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983482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{1C08C933-52BF-4BE5-ACD6-40B5B1336C71}tf78438558_win32</Template>
  <TotalTime>348</TotalTime>
  <Words>519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Garamond</vt:lpstr>
      <vt:lpstr>Wingdings</vt:lpstr>
      <vt:lpstr>SavonVTI</vt:lpstr>
      <vt:lpstr>PowerPoint Presentation</vt:lpstr>
      <vt:lpstr>AGANDA </vt:lpstr>
      <vt:lpstr>WHY KUBERNETES ?</vt:lpstr>
      <vt:lpstr>NEED FOR CONTAINER ORCHESTRATION</vt:lpstr>
      <vt:lpstr>!! FEATURES KUBERNETES OFFER !!</vt:lpstr>
      <vt:lpstr>COMPONENTS IN KUBERNETES </vt:lpstr>
      <vt:lpstr>KUBERNETES ARCHITECTURE</vt:lpstr>
      <vt:lpstr>LET’S TAKE AN EXAMPLE</vt:lpstr>
      <vt:lpstr>PowerPoint Presentation</vt:lpstr>
      <vt:lpstr>SO ONE PRESON IN THE TEAM SAYS THAT        CAN BE THE BEST SOLUTION  </vt:lpstr>
      <vt:lpstr>KUBERNETES ARCHITECTURE FOR ONLINE LIBARAY APPLICATION</vt:lpstr>
      <vt:lpstr>THANK YOU FOR YOUR PARTICIPATION  ANY QUESTIONS ?  </vt:lpstr>
      <vt:lpstr>LINKS FOR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dc:creator>
  <cp:lastModifiedBy>AK</cp:lastModifiedBy>
  <cp:revision>13</cp:revision>
  <dcterms:created xsi:type="dcterms:W3CDTF">2021-07-05T08:42:35Z</dcterms:created>
  <dcterms:modified xsi:type="dcterms:W3CDTF">2021-07-05T14:30:35Z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