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33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2913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831e5d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831e5d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831e5d8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831e5d8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831e5d8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831e5d8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0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7C3A134-F1C3-464B-BF47-54DC2DE08F52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os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installation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026105" y="4477664"/>
            <a:ext cx="350290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 - KAVANA </a:t>
            </a:r>
            <a:r>
              <a:rPr lang="en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S </a:t>
            </a:r>
            <a:r>
              <a:rPr lang="en" dirty="0" smtClean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SALUNKHE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       IIIT Dharwad</a:t>
            </a:r>
            <a:endParaRPr dirty="0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r="9323"/>
          <a:stretch/>
        </p:blipFill>
        <p:spPr bwMode="auto">
          <a:xfrm>
            <a:off x="797522" y="752117"/>
            <a:ext cx="7500830" cy="324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448" y="704992"/>
            <a:ext cx="8520600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$</a:t>
            </a:r>
            <a:r>
              <a:rPr lang="en-IN" b="1" dirty="0" smtClean="0"/>
              <a:t> </a:t>
            </a:r>
            <a:r>
              <a:rPr lang="en-IN" dirty="0" smtClean="0"/>
              <a:t>pip3 </a:t>
            </a:r>
            <a:r>
              <a:rPr lang="en-IN" dirty="0"/>
              <a:t>install ‘apache-airflow[all</a:t>
            </a:r>
            <a:r>
              <a:rPr lang="en-IN" dirty="0" smtClean="0"/>
              <a:t>]</a:t>
            </a:r>
          </a:p>
          <a:p>
            <a:pPr marL="114300" indent="0">
              <a:buNone/>
            </a:pPr>
            <a:endParaRPr lang="en-IN" b="1" dirty="0" smtClean="0"/>
          </a:p>
          <a:p>
            <a:pPr marL="114300" indent="0">
              <a:buNone/>
            </a:pPr>
            <a:r>
              <a:rPr lang="en-US" dirty="0" smtClean="0"/>
              <a:t>	(OR)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$ </a:t>
            </a:r>
            <a:r>
              <a:rPr lang="en-US" dirty="0"/>
              <a:t>pip install </a:t>
            </a:r>
            <a:r>
              <a:rPr lang="en-US" dirty="0" smtClean="0"/>
              <a:t>apache-airflow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06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2725" y="488138"/>
            <a:ext cx="7924800" cy="4510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dirty="0" smtClean="0">
                <a:latin typeface="Spectral" charset="0"/>
              </a:rPr>
              <a:t>		 RUN AIRFLOW</a:t>
            </a:r>
          </a:p>
          <a:p>
            <a:pPr marL="0" indent="0">
              <a:buNone/>
            </a:pPr>
            <a:r>
              <a:rPr lang="en-US" sz="1800" u="sng" dirty="0" smtClean="0">
                <a:latin typeface="Spectral" charset="0"/>
              </a:rPr>
              <a:t>Set </a:t>
            </a:r>
            <a:r>
              <a:rPr lang="en-US" sz="1800" u="sng" dirty="0">
                <a:latin typeface="Spectral" charset="0"/>
              </a:rPr>
              <a:t>environment variable </a:t>
            </a:r>
            <a:r>
              <a:rPr lang="en-US" sz="1800" u="sng" dirty="0" smtClean="0">
                <a:latin typeface="Spectral" charset="0"/>
              </a:rPr>
              <a:t>AIRFLOWHOME </a:t>
            </a:r>
            <a:r>
              <a:rPr lang="en-US" sz="1800" u="sng" dirty="0">
                <a:latin typeface="Spectral" charset="0"/>
              </a:rPr>
              <a:t>to your current directory $(pwd):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 the default location ~/airflow if you want: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$ cd /path/to/my/airflow/workspace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$ mkdir airflow_home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export AIRFLOW_HOME=`pwd`/</a:t>
            </a:r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airflow_home</a:t>
            </a:r>
          </a:p>
          <a:p>
            <a:pPr marL="0" indent="0">
              <a:buNone/>
            </a:pPr>
            <a:r>
              <a:rPr lang="en-IN" sz="2000" u="sng" dirty="0" smtClean="0">
                <a:latin typeface="Spectral" charset="0"/>
              </a:rPr>
              <a:t>Initialize </a:t>
            </a:r>
            <a:r>
              <a:rPr lang="en-IN" sz="2000" u="sng" dirty="0">
                <a:latin typeface="Spectral" charset="0"/>
              </a:rPr>
              <a:t>the </a:t>
            </a:r>
            <a:r>
              <a:rPr lang="en-IN" sz="2000" u="sng" dirty="0" smtClean="0">
                <a:latin typeface="Spectral" charset="0"/>
              </a:rPr>
              <a:t>database 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C000"/>
                </a:solidFill>
                <a:latin typeface="Spectral" charset="0"/>
              </a:rPr>
              <a:t>	$ </a:t>
            </a:r>
            <a:r>
              <a:rPr lang="en-IN" sz="2000" dirty="0">
                <a:solidFill>
                  <a:srgbClr val="FFC000"/>
                </a:solidFill>
                <a:latin typeface="Spectral" charset="0"/>
              </a:rPr>
              <a:t>airflow </a:t>
            </a:r>
            <a:r>
              <a:rPr lang="en-IN" sz="2000" dirty="0" smtClean="0">
                <a:solidFill>
                  <a:srgbClr val="FFC000"/>
                </a:solidFill>
                <a:latin typeface="Spectral" charset="0"/>
              </a:rPr>
              <a:t>initdb</a:t>
            </a:r>
          </a:p>
          <a:p>
            <a:pPr marL="0" indent="0">
              <a:buNone/>
            </a:pPr>
            <a:r>
              <a:rPr lang="en-US" sz="2000" u="sng" dirty="0" smtClean="0">
                <a:latin typeface="Spectral" charset="0"/>
              </a:rPr>
              <a:t>Start </a:t>
            </a:r>
            <a:r>
              <a:rPr lang="en-US" sz="2000" u="sng" dirty="0">
                <a:latin typeface="Spectral" charset="0"/>
              </a:rPr>
              <a:t>the web server and go to </a:t>
            </a:r>
            <a:r>
              <a:rPr lang="en-US" sz="2000" u="sng" dirty="0">
                <a:latin typeface="Spectral" charset="0"/>
                <a:hlinkClick r:id="rId2"/>
              </a:rPr>
              <a:t>localhost:8080</a:t>
            </a:r>
            <a:r>
              <a:rPr lang="en-US" sz="2000" u="sng" dirty="0">
                <a:latin typeface="Spectral" charset="0"/>
              </a:rPr>
              <a:t> to check out the </a:t>
            </a:r>
            <a:r>
              <a:rPr lang="en-US" sz="2000" u="sng" dirty="0" smtClean="0">
                <a:latin typeface="Spectral" charset="0"/>
              </a:rPr>
              <a:t>UI:</a:t>
            </a:r>
            <a:endParaRPr lang="en-IN" sz="2000" u="sng" dirty="0">
              <a:solidFill>
                <a:srgbClr val="FFC000"/>
              </a:solidFill>
              <a:latin typeface="Spectral" charset="0"/>
            </a:endParaRPr>
          </a:p>
          <a:p>
            <a:pPr marL="0" indent="0">
              <a:buNone/>
            </a:pPr>
            <a:r>
              <a:rPr lang="en-IN" sz="2000" dirty="0">
                <a:latin typeface="Spectral" charset="0"/>
              </a:rPr>
              <a:t>	</a:t>
            </a:r>
            <a:r>
              <a:rPr lang="en-IN" sz="2000" dirty="0" smtClean="0">
                <a:solidFill>
                  <a:srgbClr val="FFC000"/>
                </a:solidFill>
                <a:latin typeface="Spectral" charset="0"/>
              </a:rPr>
              <a:t>$ </a:t>
            </a:r>
            <a:r>
              <a:rPr lang="en-IN" sz="2000" dirty="0">
                <a:solidFill>
                  <a:srgbClr val="FFC000"/>
                </a:solidFill>
                <a:latin typeface="Spectral" charset="0"/>
              </a:rPr>
              <a:t>airflow webserver --port 8080</a:t>
            </a:r>
          </a:p>
          <a:p>
            <a:pPr marL="0" indent="0">
              <a:buNone/>
            </a:pPr>
            <a:endParaRPr lang="en-IN" sz="2000" dirty="0" smtClean="0">
              <a:latin typeface="Spectr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254382"/>
            <a:ext cx="8334375" cy="453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7205197" y="391886"/>
            <a:ext cx="508764" cy="2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05197" y="412511"/>
            <a:ext cx="440012" cy="7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34052" r="16750" b="23922"/>
          <a:stretch/>
        </p:blipFill>
        <p:spPr bwMode="auto">
          <a:xfrm>
            <a:off x="322124" y="660018"/>
            <a:ext cx="8461719" cy="434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03218" y="162801"/>
            <a:ext cx="26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chemeClr val="tx1"/>
                </a:solidFill>
                <a:latin typeface="Spectral" charset="0"/>
              </a:rPr>
              <a:t>FIRST AIRFLOW </a:t>
            </a:r>
            <a:r>
              <a:rPr lang="en-IN" sz="1800" dirty="0">
                <a:solidFill>
                  <a:schemeClr val="tx1"/>
                </a:solidFill>
                <a:latin typeface="Spectral" charset="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1491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6890" y="281883"/>
            <a:ext cx="7927092" cy="4510123"/>
          </a:xfrm>
        </p:spPr>
        <p:txBody>
          <a:bodyPr/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Spectral" charset="0"/>
              </a:rPr>
              <a:t>		Running </a:t>
            </a:r>
            <a:r>
              <a:rPr lang="en-IN" sz="2000" b="1" dirty="0">
                <a:solidFill>
                  <a:schemeClr val="tx1"/>
                </a:solidFill>
                <a:latin typeface="Spectral" charset="0"/>
              </a:rPr>
              <a:t>your DAG</a:t>
            </a:r>
          </a:p>
          <a:p>
            <a:pPr algn="l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cd /path/to/my/airflow/workspace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$ export AIRFLOW_HOME=`pwd`/airflow_home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$ source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/bin/activate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airflow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scheduler</a:t>
            </a:r>
          </a:p>
          <a:p>
            <a:pPr algn="l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" y="3361645"/>
            <a:ext cx="89725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6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7" y="412511"/>
            <a:ext cx="7613372" cy="264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1" t="45411" r="16484" b="39717"/>
          <a:stretch/>
        </p:blipFill>
        <p:spPr bwMode="auto">
          <a:xfrm>
            <a:off x="377925" y="3479692"/>
            <a:ext cx="8480069" cy="101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7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00" y="53340"/>
            <a:ext cx="56606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" y="1611630"/>
            <a:ext cx="3355848" cy="1604010"/>
          </a:xfrm>
        </p:spPr>
        <p:txBody>
          <a:bodyPr>
            <a:normAutofit fontScale="90000"/>
          </a:bodyPr>
          <a:lstStyle/>
          <a:p>
            <a:r>
              <a:rPr lang="en-IN" sz="3900" dirty="0" smtClean="0">
                <a:latin typeface="Georgia" pitchFamily="18" charset="0"/>
              </a:rPr>
              <a:t>GOOGLE CLOUD COMPOSER</a:t>
            </a:r>
            <a:endParaRPr lang="en-IN" sz="39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Google Cloud Composer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Google Cloud Platform product that helps you manage complex workflows with ease.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2050" y="997152"/>
            <a:ext cx="7772400" cy="1102519"/>
          </a:xfrm>
        </p:spPr>
        <p:txBody>
          <a:bodyPr/>
          <a:lstStyle/>
          <a:p>
            <a:r>
              <a:rPr lang="en-IN" dirty="0" smtClean="0">
                <a:latin typeface="Spectral" charset="0"/>
              </a:rPr>
              <a:t>GOOGLE CLOUD COMPOSER</a:t>
            </a:r>
            <a:endParaRPr lang="en-IN" dirty="0">
              <a:latin typeface="Spectr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31520" y="1588770"/>
            <a:ext cx="7269480" cy="3196590"/>
          </a:xfrm>
        </p:spPr>
        <p:txBody>
          <a:bodyPr/>
          <a:lstStyle/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Multi-cloud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source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Hybrid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programming language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Fully managed</a:t>
            </a:r>
          </a:p>
          <a:p>
            <a:pPr marL="285750" indent="-285750" algn="l" fontAlgn="t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Networking and security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5320" y="340056"/>
            <a:ext cx="7772400" cy="1102519"/>
          </a:xfrm>
        </p:spPr>
        <p:txBody>
          <a:bodyPr>
            <a:normAutofit/>
          </a:bodyPr>
          <a:lstStyle/>
          <a:p>
            <a:r>
              <a:rPr lang="en-IN" dirty="0">
                <a:latin typeface="Spectral" charset="0"/>
              </a:rPr>
              <a:t>Key features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9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06780" y="2354580"/>
            <a:ext cx="7376160" cy="259842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configurations		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IP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IP with Domain restricted sharing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8498" y="76607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Spectral" charset="0"/>
              </a:rPr>
              <a:t/>
            </a:r>
            <a:br>
              <a:rPr lang="en-IN" b="1" dirty="0" smtClean="0">
                <a:latin typeface="Spectral" charset="0"/>
              </a:rPr>
            </a:br>
            <a:r>
              <a:rPr lang="en-IN" sz="2000" b="1" dirty="0" smtClean="0">
                <a:latin typeface="Spectral" charset="0"/>
              </a:rPr>
              <a:t>Cloud </a:t>
            </a:r>
            <a:r>
              <a:rPr lang="en-IN" sz="2000" b="1" dirty="0">
                <a:latin typeface="Spectral" charset="0"/>
              </a:rPr>
              <a:t>Composer environment architecture</a:t>
            </a:r>
            <a:r>
              <a:rPr lang="en-IN" b="1" dirty="0">
                <a:latin typeface="Spectral" charset="0"/>
              </a:rPr>
              <a:t/>
            </a:r>
            <a:br>
              <a:rPr lang="en-IN" b="1" dirty="0">
                <a:latin typeface="Spectral" charset="0"/>
              </a:rPr>
            </a:br>
            <a:endParaRPr lang="en-IN" dirty="0">
              <a:latin typeface="Spectr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675351" y="1801319"/>
            <a:ext cx="7897200" cy="26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lvl="0" indent="-5715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Apache 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Airflow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an open source 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workflow management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tool that IT teams can use to streamline data processing and DevOps automation pipelines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/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Based on Python and underpinned by a SQLite database, 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Airflow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lets admins 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workflows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programmatically and monitor scheduled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jobs</a:t>
            </a:r>
            <a:endParaRPr lang="en-IN" sz="3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●"/>
            </a:pPr>
            <a:endParaRPr sz="3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1079" y="350635"/>
            <a:ext cx="8520600" cy="94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IN" sz="3250" dirty="0" smtClean="0">
                <a:latin typeface="Spectral" charset="0"/>
              </a:rPr>
              <a:t>APACHE AIRFLOW</a:t>
            </a:r>
            <a:endParaRPr sz="3250" dirty="0">
              <a:latin typeface="Spectral" charset="0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loud.google.com/composer/docs/images/public-ip-architec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06" y="158129"/>
            <a:ext cx="6428301" cy="45913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641143" y="4792528"/>
            <a:ext cx="3007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Composer Public IP architecture</a:t>
            </a:r>
          </a:p>
        </p:txBody>
      </p:sp>
    </p:spTree>
    <p:extLst>
      <p:ext uri="{BB962C8B-B14F-4D97-AF65-F5344CB8AC3E}">
        <p14:creationId xmlns:p14="http://schemas.microsoft.com/office/powerpoint/2010/main" val="8199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loud.google.com/composer/docs/images/private-ip-architec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0" y="192505"/>
            <a:ext cx="7108945" cy="44001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30999" y="46202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Composer Private IP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209065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loud.google.com/composer/docs/images/drs-architec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02" y="233756"/>
            <a:ext cx="6799561" cy="44551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461518" y="4688878"/>
            <a:ext cx="4439036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Composer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 with Domain restricted sharing</a:t>
            </a:r>
          </a:p>
        </p:txBody>
      </p:sp>
    </p:spTree>
    <p:extLst>
      <p:ext uri="{BB962C8B-B14F-4D97-AF65-F5344CB8AC3E}">
        <p14:creationId xmlns:p14="http://schemas.microsoft.com/office/powerpoint/2010/main" val="40267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2100" y="684509"/>
            <a:ext cx="7924800" cy="33374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Tenant project resources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u="sng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IN" sz="1500" u="sng" dirty="0" smtClean="0">
                <a:latin typeface="Times New Roman" pitchFamily="18" charset="0"/>
                <a:cs typeface="Times New Roman" pitchFamily="18" charset="0"/>
              </a:rPr>
              <a:t>SQL</a:t>
            </a:r>
            <a:endParaRPr lang="en-IN" sz="15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u="sng" dirty="0"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en-IN" sz="1500" u="sng" dirty="0" smtClean="0">
                <a:latin typeface="Times New Roman" pitchFamily="18" charset="0"/>
                <a:cs typeface="Times New Roman" pitchFamily="18" charset="0"/>
              </a:rPr>
              <a:t>Engine</a:t>
            </a:r>
          </a:p>
          <a:p>
            <a:pPr marL="457200" lvl="1" indent="0">
              <a:buNone/>
            </a:pPr>
            <a:endParaRPr lang="en-IN" sz="15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/>
              <a:t>Customer project resources</a:t>
            </a:r>
          </a:p>
          <a:p>
            <a:pPr lvl="1">
              <a:buFont typeface="Wingdings" pitchFamily="2" charset="2"/>
              <a:buChar char="ü"/>
            </a:pPr>
            <a:r>
              <a:rPr lang="en-IN" u="sng" dirty="0"/>
              <a:t>Cloud Storage</a:t>
            </a:r>
            <a:endParaRPr lang="en-IN" b="1" dirty="0"/>
          </a:p>
          <a:p>
            <a:pPr lvl="1">
              <a:buFont typeface="Wingdings" pitchFamily="2" charset="2"/>
              <a:buChar char="ü"/>
            </a:pPr>
            <a:r>
              <a:rPr lang="en-IN" u="sng" dirty="0"/>
              <a:t>Google Kubernetes Engine</a:t>
            </a:r>
            <a:endParaRPr lang="en-IN" b="1" dirty="0"/>
          </a:p>
          <a:p>
            <a:pPr lvl="1">
              <a:buFont typeface="Wingdings" pitchFamily="2" charset="2"/>
              <a:buChar char="ü"/>
            </a:pPr>
            <a:r>
              <a:rPr lang="en-IN" u="sng" dirty="0"/>
              <a:t>Cloud Logging and Cloud Monitoring</a:t>
            </a:r>
            <a:endParaRPr lang="en-IN" b="1" dirty="0"/>
          </a:p>
          <a:p>
            <a:pPr lvl="1">
              <a:buFont typeface="Wingdings" pitchFamily="2" charset="2"/>
              <a:buChar char="ü"/>
            </a:pPr>
            <a:r>
              <a:rPr lang="en-IN" u="sng" dirty="0"/>
              <a:t>Airflow configuration information</a:t>
            </a:r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1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35645" y="1670671"/>
            <a:ext cx="7473329" cy="3169461"/>
          </a:xfrm>
        </p:spPr>
        <p:txBody>
          <a:bodyPr/>
          <a:lstStyle/>
          <a:p>
            <a:pPr marL="342900" lvl="2" indent="-342900" algn="l">
              <a:buFont typeface="+mj-lt"/>
              <a:buAutoNum type="arabicPeriod"/>
            </a:pP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l"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Cloud Account</a:t>
            </a:r>
          </a:p>
          <a:p>
            <a:pPr marL="342900" lvl="2" indent="-342900" algn="l">
              <a:buFont typeface="+mj-lt"/>
              <a:buAutoNum type="arabicPeriod"/>
            </a:pP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l"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Account</a:t>
            </a:r>
          </a:p>
          <a:p>
            <a:pPr marL="457200" lvl="3"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3"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IAM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&amp; Admin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     Service Accounts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2050" y="371510"/>
            <a:ext cx="7772400" cy="1102519"/>
          </a:xfrm>
        </p:spPr>
        <p:txBody>
          <a:bodyPr/>
          <a:lstStyle/>
          <a:p>
            <a:r>
              <a:rPr lang="en-IN" sz="2800" dirty="0">
                <a:latin typeface="Spectral" charset="0"/>
              </a:rPr>
              <a:t>Deploying Apache Airflow</a:t>
            </a:r>
            <a:br>
              <a:rPr lang="en-IN" sz="2800" dirty="0">
                <a:latin typeface="Spectral" charset="0"/>
              </a:rPr>
            </a:br>
            <a:r>
              <a:rPr lang="en-IN" sz="2800" dirty="0" smtClean="0">
                <a:latin typeface="Spectral" charset="0"/>
              </a:rPr>
              <a:t>ON CLOUD COMPOSER</a:t>
            </a:r>
            <a:endParaRPr lang="en-IN" sz="2800" dirty="0">
              <a:latin typeface="Spectr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21336" y="3815729"/>
            <a:ext cx="886899" cy="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5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Cloud Console entering the Service Accounts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1" y="213131"/>
            <a:ext cx="3192640" cy="448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ting the name of the service acco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05" y="398760"/>
            <a:ext cx="4340094" cy="411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0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ding the BigQuery role to the service accou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2" y="671559"/>
            <a:ext cx="4047675" cy="382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50" y="623432"/>
            <a:ext cx="3753406" cy="387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991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rvice account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9" y="660017"/>
            <a:ext cx="4323824" cy="37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rface for creating a service account json 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11" y="660018"/>
            <a:ext cx="3923107" cy="373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1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5014" y="371260"/>
            <a:ext cx="8092096" cy="4537624"/>
          </a:xfrm>
        </p:spPr>
        <p:txBody>
          <a:bodyPr/>
          <a:lstStyle/>
          <a:p>
            <a:pPr algn="l"/>
            <a:endParaRPr lang="en-IN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Compute Engine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</a:p>
          <a:p>
            <a:pPr marL="1200150" lvl="2" indent="-285750" algn="l">
              <a:buFont typeface="Wingdings" pitchFamily="2" charset="2"/>
              <a:buChar char="ü"/>
            </a:pP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l"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Deploy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Debian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</a:p>
          <a:p>
            <a:pPr marL="1657350" lvl="3" indent="-285750" algn="l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e2-standard-2 (2vCPU, 8GB memory)</a:t>
            </a:r>
          </a:p>
          <a:p>
            <a:pPr marL="1657350" lvl="3" indent="-285750" algn="l">
              <a:buFont typeface="Courier New" pitchFamily="49" charset="0"/>
              <a:buChar char="o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</a:t>
            </a:r>
          </a:p>
          <a:p>
            <a:pPr marL="1657350" lvl="3" indent="-285750" algn="l">
              <a:buFont typeface="Courier New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GB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HDD	</a:t>
            </a:r>
          </a:p>
          <a:p>
            <a:pPr marL="1657350" lvl="3" indent="-285750" algn="l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57350" lvl="3" indent="-2857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Allow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 and HTTP traffic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1" y="121222"/>
            <a:ext cx="8153973" cy="48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21275" y="2763188"/>
            <a:ext cx="6930189" cy="1375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Python-based technology makes it easy to set up and maintain data pipelines.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717025" y="922168"/>
            <a:ext cx="7696200" cy="11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IN" dirty="0">
                <a:latin typeface="Spectral" charset="0"/>
              </a:rPr>
              <a:t> WHEN SHOULD WE USE AIRFLOW?</a:t>
            </a:r>
            <a:endParaRPr dirty="0">
              <a:latin typeface="Spectr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8141" y="488138"/>
            <a:ext cx="7933967" cy="4393244"/>
          </a:xfrm>
        </p:spPr>
        <p:txBody>
          <a:bodyPr>
            <a:normAutofit/>
          </a:bodyPr>
          <a:lstStyle/>
          <a:p>
            <a:pPr algn="l"/>
            <a:r>
              <a:rPr lang="en-IN" sz="1600" b="1" dirty="0">
                <a:solidFill>
                  <a:schemeClr val="tx1"/>
                </a:solidFill>
                <a:latin typeface="Spectral" charset="0"/>
              </a:rPr>
              <a:t> </a:t>
            </a:r>
            <a:endParaRPr lang="en-IN" sz="1600" b="1" dirty="0" smtClean="0">
              <a:solidFill>
                <a:schemeClr val="tx1"/>
              </a:solidFill>
              <a:latin typeface="Spectral" charset="0"/>
            </a:endParaRPr>
          </a:p>
          <a:p>
            <a:pPr algn="l"/>
            <a:r>
              <a:rPr lang="en-IN" sz="1600" b="1" dirty="0" smtClean="0">
                <a:solidFill>
                  <a:srgbClr val="FFC000"/>
                </a:solidFill>
                <a:latin typeface="Spectral" charset="0"/>
              </a:rPr>
              <a:t>4.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First-time setup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rgbClr val="FFC000"/>
                </a:solidFill>
              </a:rPr>
              <a:t>$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airflow </a:t>
            </a: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db init</a:t>
            </a:r>
            <a:b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$airflow </a:t>
            </a: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users create -r Admin -u username -p mypassword -e </a:t>
            </a:r>
            <a:endParaRPr lang="en-IN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$example@mail.com </a:t>
            </a: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-f yourname -l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lastname</a:t>
            </a:r>
          </a:p>
          <a:p>
            <a:pPr algn="l"/>
            <a:endParaRPr lang="en-IN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IN" b="1" dirty="0"/>
              <a:t>  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Firewall/Create Firewall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Create the airflow-port rule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08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8" y="541755"/>
            <a:ext cx="306705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35" y="541755"/>
            <a:ext cx="3073209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18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2517" y="433137"/>
            <a:ext cx="7940842" cy="4358869"/>
          </a:xfrm>
        </p:spPr>
        <p:txBody>
          <a:bodyPr/>
          <a:lstStyle/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Compute Engine/VM instances and click on airflow-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7" y="1677187"/>
            <a:ext cx="62293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91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04397" y="646268"/>
            <a:ext cx="7308325" cy="3973857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firewall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761947"/>
            <a:ext cx="67913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416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05635" y="591266"/>
            <a:ext cx="8174599" cy="415261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airflow webserver -p 8080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6" y="1377371"/>
            <a:ext cx="7696658" cy="31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37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" y="55182"/>
            <a:ext cx="5086624" cy="18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40" y="2041932"/>
            <a:ext cx="6120279" cy="30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473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60451" y="1753173"/>
            <a:ext cx="6400800" cy="220091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pectral" charset="0"/>
                <a:cs typeface="Times New Roman" pitchFamily="18" charset="0"/>
              </a:rPr>
              <a:t>https://cloud.google.com/composer/docs/tutorials</a:t>
            </a:r>
          </a:p>
        </p:txBody>
      </p:sp>
    </p:spTree>
    <p:extLst>
      <p:ext uri="{BB962C8B-B14F-4D97-AF65-F5344CB8AC3E}">
        <p14:creationId xmlns:p14="http://schemas.microsoft.com/office/powerpoint/2010/main" val="16963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8" y="493154"/>
            <a:ext cx="7915632" cy="408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1073150" y="1718797"/>
            <a:ext cx="7059900" cy="3018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Airflow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makes it easy to monitor the state of a pipeline in their UI, and you can build DAGs with complex fan-in and fan-out relationships between tasks.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IN" sz="2900" dirty="0" smtClean="0">
                <a:solidFill>
                  <a:schemeClr val="tx1"/>
                </a:solidFill>
                <a:latin typeface="Spectral" charset="0"/>
                <a:cs typeface="Times New Roman" pitchFamily="18" charset="0"/>
              </a:rPr>
              <a:t>    HOW </a:t>
            </a:r>
            <a:r>
              <a:rPr lang="en-IN" sz="2900" dirty="0">
                <a:solidFill>
                  <a:schemeClr val="tx1"/>
                </a:solidFill>
                <a:latin typeface="Spectral" charset="0"/>
                <a:cs typeface="Times New Roman" pitchFamily="18" charset="0"/>
              </a:rPr>
              <a:t>DOES APACHE AIRFLOW </a:t>
            </a:r>
            <a:r>
              <a:rPr lang="en-IN" sz="2900" dirty="0" smtClean="0">
                <a:solidFill>
                  <a:schemeClr val="tx1"/>
                </a:solidFill>
                <a:latin typeface="Spectral" charset="0"/>
                <a:cs typeface="Times New Roman" pitchFamily="18" charset="0"/>
              </a:rPr>
              <a:t>   			WORK?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Apache Airflow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 platform to programmatically author, schedule, and monitor workflows.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-302508" y="315433"/>
            <a:ext cx="8541000" cy="1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indent="457200" algn="l">
              <a:lnSpc>
                <a:spcPct val="115000"/>
              </a:lnSpc>
              <a:spcBef>
                <a:spcPts val="1000"/>
              </a:spcBef>
            </a:pPr>
            <a:r>
              <a:rPr lang="en-IN" sz="3600" dirty="0" smtClean="0">
                <a:latin typeface="Spectral" charset="0"/>
              </a:rPr>
              <a:t>WHAT </a:t>
            </a:r>
            <a:r>
              <a:rPr lang="en-IN" sz="3600" dirty="0">
                <a:latin typeface="Spectral" charset="0"/>
              </a:rPr>
              <a:t>IS AIRFLOW GOOD FOR?</a:t>
            </a:r>
            <a:r>
              <a:rPr lang="en-IN" sz="3600" dirty="0"/>
              <a:t/>
            </a:r>
            <a:br>
              <a:rPr lang="en-IN" sz="3600" dirty="0"/>
            </a:br>
            <a:endParaRPr sz="3250" dirty="0">
              <a:solidFill>
                <a:srgbClr val="202124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900" dirty="0">
                <a:latin typeface="Spectral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Extensible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Extensible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Extensible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Scalable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pectral" charset="0"/>
              </a:rPr>
              <a:t>	Apache </a:t>
            </a:r>
            <a:r>
              <a:rPr lang="en-IN" dirty="0">
                <a:latin typeface="Spectral" charset="0"/>
              </a:rPr>
              <a:t>Airflow core concepts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Apache Airflow defines its workflows as code.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Workers</a:t>
            </a:r>
          </a:p>
          <a:p>
            <a:pPr marL="11430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pipeline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DAGs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Pools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pectral" charset="0"/>
              </a:rPr>
              <a:t>Airflow integrations</a:t>
            </a:r>
          </a:p>
        </p:txBody>
      </p:sp>
      <p:pic>
        <p:nvPicPr>
          <p:cNvPr id="4" name="Content Placeholder 3" descr="Apache Airflow integrations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56" y="1058778"/>
            <a:ext cx="4771381" cy="3960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6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50" dirty="0" smtClean="0">
                <a:latin typeface="Spectral" charset="0"/>
              </a:rPr>
              <a:t>		INSTALLING AIRFLOW</a:t>
            </a:r>
            <a:endParaRPr lang="en-IN" sz="3250" dirty="0">
              <a:latin typeface="Spectr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airflow.apache.org/docs/apache-airflow/stable/installation.html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PREREQUISITES:</a:t>
            </a:r>
          </a:p>
          <a:p>
            <a:pPr>
              <a:buFont typeface="Wingdings" pitchFamily="2" charset="2"/>
              <a:buChar char="q"/>
            </a:pPr>
            <a:endParaRPr lang="en-IN" dirty="0" smtClean="0">
              <a:latin typeface="Californian FB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Python</a:t>
            </a:r>
            <a:r>
              <a:rPr lang="en-IN" dirty="0">
                <a:latin typeface="Californian FB" pitchFamily="18" charset="0"/>
                <a:cs typeface="Times New Roman" pitchFamily="18" charset="0"/>
              </a:rPr>
              <a:t>: 3.6, 3.7, </a:t>
            </a: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3.8</a:t>
            </a:r>
          </a:p>
          <a:p>
            <a:pPr marL="114300" indent="0">
              <a:buNone/>
            </a:pPr>
            <a:endParaRPr lang="en-IN" dirty="0" smtClean="0">
              <a:latin typeface="Californian FB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Databases: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PostgreSQL</a:t>
            </a:r>
            <a:r>
              <a:rPr lang="en-IN" dirty="0">
                <a:latin typeface="Californian FB" pitchFamily="18" charset="0"/>
                <a:cs typeface="Times New Roman" pitchFamily="18" charset="0"/>
              </a:rPr>
              <a:t>: 9.6, 10, 11, 12, 13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MySQL</a:t>
            </a:r>
            <a:r>
              <a:rPr lang="en-IN" dirty="0">
                <a:latin typeface="Californian FB" pitchFamily="18" charset="0"/>
                <a:cs typeface="Times New Roman" pitchFamily="18" charset="0"/>
              </a:rPr>
              <a:t>: 5.7, 8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SQLite</a:t>
            </a:r>
            <a:r>
              <a:rPr lang="en-IN" dirty="0">
                <a:latin typeface="Californian FB" pitchFamily="18" charset="0"/>
                <a:cs typeface="Times New Roman" pitchFamily="18" charset="0"/>
              </a:rPr>
              <a:t>: 3.15.0</a:t>
            </a: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+</a:t>
            </a:r>
          </a:p>
          <a:p>
            <a:pPr marL="596900" lvl="1" indent="0">
              <a:buNone/>
            </a:pPr>
            <a:endParaRPr lang="en-IN" dirty="0">
              <a:latin typeface="Californian FB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fornian FB" pitchFamily="18" charset="0"/>
                <a:cs typeface="Times New Roman" pitchFamily="18" charset="0"/>
              </a:rPr>
              <a:t>Kubernetes</a:t>
            </a:r>
            <a:r>
              <a:rPr lang="en-IN" dirty="0">
                <a:latin typeface="Californian FB" pitchFamily="18" charset="0"/>
                <a:cs typeface="Times New Roman" pitchFamily="18" charset="0"/>
              </a:rPr>
              <a:t>: 1.18.15 1.19.7 1.20.2</a:t>
            </a:r>
            <a:endParaRPr lang="en-IN" dirty="0" smtClean="0">
              <a:latin typeface="Californian FB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8974" y="350636"/>
            <a:ext cx="7924800" cy="45582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SYSTEM  DEPENDENCIES: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$ sudo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apt-get install -y --no-install-recommends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freetds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-bin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krb5-user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ldap-utils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libffi6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libsasl2-2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libsasl2-modules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libssl1.1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locales 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lsb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-release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sasl2-bin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sqlite3 \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unixodbc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6338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