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5d51e272b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e5d51e272b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5d51e272b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5d51e272b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5d51e272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e5d51e272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45a28ec2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e45a28ec2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45a28ec2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45a28ec2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45a28ec2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45a28ec2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45a28ec2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45a28ec2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e5d51e272b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e5d51e272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5d51e27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5d51e27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45a28ec2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45a28ec2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5d51e272b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5d51e272b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5d51e272b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5d51e272b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danielpovey.com/files/2017_interspeech_dropout.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520700"/>
            <a:ext cx="8520600" cy="2276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TDNN (Time-delay neural network) Model </a:t>
            </a:r>
            <a:r>
              <a:rPr lang="en"/>
              <a:t>Training in Google Cloud Platform</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Sishir Kalita,</a:t>
            </a:r>
            <a:endParaRPr/>
          </a:p>
          <a:p>
            <a:pPr indent="0" lvl="0" marL="0" rtl="0" algn="ctr">
              <a:spcBef>
                <a:spcPts val="0"/>
              </a:spcBef>
              <a:spcAft>
                <a:spcPts val="0"/>
              </a:spcAft>
              <a:buNone/>
            </a:pPr>
            <a:r>
              <a:rPr lang="en"/>
              <a:t>Data Scientist, Armsoftech.air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lnSpc>
                <a:spcPct val="8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Creating LM with chain-type topology</a:t>
            </a:r>
            <a:endParaRPr sz="1500">
              <a:latin typeface="Times New Roman"/>
              <a:ea typeface="Times New Roman"/>
              <a:cs typeface="Times New Roman"/>
              <a:sym typeface="Times New Roman"/>
            </a:endParaRPr>
          </a:p>
          <a:p>
            <a:pPr indent="-323850" lvl="0" marL="457200" rtl="0" algn="l">
              <a:lnSpc>
                <a:spcPct val="8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Get the alignments as lattices - using the log-res MFCCs</a:t>
            </a:r>
            <a:endParaRPr sz="1500">
              <a:latin typeface="Times New Roman"/>
              <a:ea typeface="Times New Roman"/>
              <a:cs typeface="Times New Roman"/>
              <a:sym typeface="Times New Roman"/>
            </a:endParaRPr>
          </a:p>
          <a:p>
            <a:pPr indent="-323850" lvl="0" marL="457200" rtl="0" algn="l">
              <a:lnSpc>
                <a:spcPct val="8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Build a tree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Define the TDNN network</a:t>
            </a:r>
            <a:endParaRPr/>
          </a:p>
        </p:txBody>
      </p:sp>
      <p:sp>
        <p:nvSpPr>
          <p:cNvPr id="118" name="Google Shape;118;p23"/>
          <p:cNvSpPr txBox="1"/>
          <p:nvPr>
            <p:ph idx="1" type="body"/>
          </p:nvPr>
        </p:nvSpPr>
        <p:spPr>
          <a:xfrm>
            <a:off x="311700" y="1152475"/>
            <a:ext cx="8520600" cy="38415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Clr>
                <a:schemeClr val="dk1"/>
              </a:buClr>
              <a:buSzPct val="100000"/>
              <a:buChar char="-"/>
            </a:pPr>
            <a:r>
              <a:rPr lang="en">
                <a:solidFill>
                  <a:schemeClr val="dk1"/>
                </a:solidFill>
              </a:rPr>
              <a:t>Config file</a:t>
            </a:r>
            <a:endParaRPr>
              <a:solidFill>
                <a:schemeClr val="dk1"/>
              </a:solidFill>
            </a:endParaRPr>
          </a:p>
          <a:p>
            <a:pPr indent="-308610" lvl="1" marL="914400" rtl="0" algn="l">
              <a:spcBef>
                <a:spcPts val="0"/>
              </a:spcBef>
              <a:spcAft>
                <a:spcPts val="0"/>
              </a:spcAft>
              <a:buClr>
                <a:schemeClr val="dk1"/>
              </a:buClr>
              <a:buSzPct val="100000"/>
              <a:buChar char="-"/>
            </a:pPr>
            <a:r>
              <a:rPr lang="en" sz="1800">
                <a:solidFill>
                  <a:schemeClr val="dk1"/>
                </a:solidFill>
              </a:rPr>
              <a:t>num_targets=$(tree-info $tree_dir/tree |grep num-pdfs|awk '{print $2}')</a:t>
            </a:r>
            <a:endParaRPr sz="1800">
              <a:solidFill>
                <a:schemeClr val="dk1"/>
              </a:solidFill>
            </a:endParaRPr>
          </a:p>
          <a:p>
            <a:pPr indent="-308610" lvl="1" marL="914400" rtl="0" algn="l">
              <a:spcBef>
                <a:spcPts val="0"/>
              </a:spcBef>
              <a:spcAft>
                <a:spcPts val="0"/>
              </a:spcAft>
              <a:buClr>
                <a:schemeClr val="dk1"/>
              </a:buClr>
              <a:buSzPct val="100000"/>
              <a:buChar char="-"/>
            </a:pPr>
            <a:r>
              <a:rPr lang="en" sz="1800">
                <a:solidFill>
                  <a:schemeClr val="dk1"/>
                </a:solidFill>
              </a:rPr>
              <a:t>input dim=100 name=ivector</a:t>
            </a:r>
            <a:endParaRPr sz="1800">
              <a:solidFill>
                <a:schemeClr val="dk1"/>
              </a:solidFill>
            </a:endParaRPr>
          </a:p>
          <a:p>
            <a:pPr indent="-308610" lvl="1" marL="914400" rtl="0" algn="l">
              <a:spcBef>
                <a:spcPts val="0"/>
              </a:spcBef>
              <a:spcAft>
                <a:spcPts val="0"/>
              </a:spcAft>
              <a:buClr>
                <a:schemeClr val="dk1"/>
              </a:buClr>
              <a:buSzPct val="100000"/>
              <a:buChar char="-"/>
            </a:pPr>
            <a:r>
              <a:rPr lang="en" sz="1800">
                <a:solidFill>
                  <a:schemeClr val="dk1"/>
                </a:solidFill>
              </a:rPr>
              <a:t>input dim=40 name=input</a:t>
            </a:r>
            <a:endParaRPr sz="1800">
              <a:solidFill>
                <a:schemeClr val="dk1"/>
              </a:solidFill>
            </a:endParaRPr>
          </a:p>
          <a:p>
            <a:pPr indent="-308610" lvl="1" marL="914400" rtl="0" algn="l">
              <a:spcBef>
                <a:spcPts val="0"/>
              </a:spcBef>
              <a:spcAft>
                <a:spcPts val="0"/>
              </a:spcAft>
              <a:buClr>
                <a:schemeClr val="dk1"/>
              </a:buClr>
              <a:buSzPct val="100000"/>
              <a:buChar char="-"/>
            </a:pPr>
            <a:r>
              <a:rPr lang="en" sz="1800">
                <a:solidFill>
                  <a:schemeClr val="dk1"/>
                </a:solidFill>
              </a:rPr>
              <a:t>Network architecture (number of layers)</a:t>
            </a:r>
            <a:endParaRPr sz="1800">
              <a:solidFill>
                <a:schemeClr val="dk1"/>
              </a:solidFill>
            </a:endParaRPr>
          </a:p>
          <a:p>
            <a:pPr indent="-308610" lvl="1" marL="914400" rtl="0" algn="l">
              <a:spcBef>
                <a:spcPts val="0"/>
              </a:spcBef>
              <a:spcAft>
                <a:spcPts val="0"/>
              </a:spcAft>
              <a:buClr>
                <a:schemeClr val="dk1"/>
              </a:buClr>
              <a:buSzPct val="100000"/>
              <a:buChar char="-"/>
            </a:pPr>
            <a:r>
              <a:rPr lang="en" sz="1800">
                <a:solidFill>
                  <a:schemeClr val="dk1"/>
                </a:solidFill>
              </a:rPr>
              <a:t>dropout_schedule='0,0@0.20,0.5@0.50,0' [linearly interpolate between 0.50 and 0.20]</a:t>
            </a:r>
            <a:endParaRPr sz="1800">
              <a:solidFill>
                <a:schemeClr val="dk1"/>
              </a:solidFill>
            </a:endParaRPr>
          </a:p>
          <a:p>
            <a:pPr indent="-308610" lvl="1" marL="914400" rtl="0" algn="l">
              <a:spcBef>
                <a:spcPts val="0"/>
              </a:spcBef>
              <a:spcAft>
                <a:spcPts val="0"/>
              </a:spcAft>
              <a:buClr>
                <a:schemeClr val="dk1"/>
              </a:buClr>
              <a:buSzPct val="100000"/>
              <a:buChar char="-"/>
            </a:pPr>
            <a:r>
              <a:rPr lang="en" sz="1800">
                <a:solidFill>
                  <a:schemeClr val="dk1"/>
                </a:solidFill>
              </a:rPr>
              <a:t>L2-regularize [different different types of layers] </a:t>
            </a:r>
            <a:endParaRPr sz="1800">
              <a:solidFill>
                <a:schemeClr val="dk1"/>
              </a:solidFill>
            </a:endParaRPr>
          </a:p>
          <a:p>
            <a:pPr indent="-308610" lvl="1" marL="914400" rtl="0" algn="l">
              <a:spcBef>
                <a:spcPts val="0"/>
              </a:spcBef>
              <a:spcAft>
                <a:spcPts val="0"/>
              </a:spcAft>
              <a:buClr>
                <a:schemeClr val="dk1"/>
              </a:buClr>
              <a:buSzPct val="100000"/>
              <a:buChar char="-"/>
            </a:pPr>
            <a:r>
              <a:rPr lang="en" sz="1800">
                <a:solidFill>
                  <a:schemeClr val="dk1"/>
                </a:solidFill>
              </a:rPr>
              <a:t>num-chunk-per-minibatch=128,64</a:t>
            </a:r>
            <a:endParaRPr sz="1800">
              <a:solidFill>
                <a:schemeClr val="dk1"/>
              </a:solidFill>
            </a:endParaRPr>
          </a:p>
          <a:p>
            <a:pPr indent="-308610" lvl="1" marL="914400" rtl="0" algn="l">
              <a:spcBef>
                <a:spcPts val="0"/>
              </a:spcBef>
              <a:spcAft>
                <a:spcPts val="0"/>
              </a:spcAft>
              <a:buClr>
                <a:schemeClr val="dk1"/>
              </a:buClr>
              <a:buSzPct val="105882"/>
              <a:buChar char="-"/>
            </a:pPr>
            <a:r>
              <a:rPr lang="en" sz="1700">
                <a:solidFill>
                  <a:schemeClr val="dk1"/>
                </a:solidFill>
              </a:rPr>
              <a:t>Learning rates</a:t>
            </a:r>
            <a:r>
              <a:rPr b="1" lang="en" sz="1700">
                <a:solidFill>
                  <a:schemeClr val="dk1"/>
                </a:solidFill>
              </a:rPr>
              <a:t>  [–initial-learning-rate=0.04 </a:t>
            </a:r>
            <a:r>
              <a:rPr lang="en" sz="1700">
                <a:solidFill>
                  <a:schemeClr val="dk1"/>
                </a:solidFill>
              </a:rPr>
              <a:t>and</a:t>
            </a:r>
            <a:r>
              <a:rPr b="1" lang="en" sz="1700">
                <a:solidFill>
                  <a:schemeClr val="dk1"/>
                </a:solidFill>
              </a:rPr>
              <a:t> –final-learning-rate=0.004]</a:t>
            </a:r>
            <a:endParaRPr b="1" sz="1700">
              <a:solidFill>
                <a:schemeClr val="dk1"/>
              </a:solidFill>
            </a:endParaRPr>
          </a:p>
          <a:p>
            <a:pPr indent="-304165" lvl="1" marL="914400" rtl="0" algn="l">
              <a:spcBef>
                <a:spcPts val="0"/>
              </a:spcBef>
              <a:spcAft>
                <a:spcPts val="0"/>
              </a:spcAft>
              <a:buClr>
                <a:schemeClr val="dk1"/>
              </a:buClr>
              <a:buSzPct val="100000"/>
              <a:buChar char="-"/>
            </a:pPr>
            <a:r>
              <a:rPr b="1" lang="en" sz="1700">
                <a:solidFill>
                  <a:schemeClr val="dk1"/>
                </a:solidFill>
              </a:rPr>
              <a:t>Epoch - frame-subsampling-factor</a:t>
            </a:r>
            <a:endParaRPr b="1" sz="1700">
              <a:solidFill>
                <a:schemeClr val="dk1"/>
              </a:solidFill>
            </a:endParaRPr>
          </a:p>
          <a:p>
            <a:pPr indent="0" lvl="0" marL="0" rtl="0" algn="l">
              <a:spcBef>
                <a:spcPts val="400"/>
              </a:spcBef>
              <a:spcAft>
                <a:spcPts val="0"/>
              </a:spcAft>
              <a:buNone/>
            </a:pPr>
            <a:r>
              <a:rPr lang="en">
                <a:solidFill>
                  <a:schemeClr val="dk1"/>
                </a:solidFill>
              </a:rPr>
              <a:t>Criterion - </a:t>
            </a:r>
            <a:endParaRPr>
              <a:solidFill>
                <a:schemeClr val="dk1"/>
              </a:solidFill>
            </a:endParaRPr>
          </a:p>
          <a:p>
            <a:pPr indent="-308610" lvl="0" marL="457200" rtl="0" algn="l">
              <a:spcBef>
                <a:spcPts val="1200"/>
              </a:spcBef>
              <a:spcAft>
                <a:spcPts val="0"/>
              </a:spcAft>
              <a:buClr>
                <a:schemeClr val="dk1"/>
              </a:buClr>
              <a:buSzPct val="100000"/>
              <a:buChar char="●"/>
            </a:pPr>
            <a:r>
              <a:rPr lang="en">
                <a:solidFill>
                  <a:schemeClr val="dk1"/>
                </a:solidFill>
              </a:rPr>
              <a:t>Lattice-free maximum mutual information (LF-MMI) criterion</a:t>
            </a:r>
            <a:endParaRPr>
              <a:solidFill>
                <a:schemeClr val="dk1"/>
              </a:solidFill>
            </a:endParaRPr>
          </a:p>
          <a:p>
            <a:pPr indent="-290830" lvl="1" marL="914400" rtl="0" algn="l">
              <a:spcBef>
                <a:spcPts val="0"/>
              </a:spcBef>
              <a:spcAft>
                <a:spcPts val="0"/>
              </a:spcAft>
              <a:buClr>
                <a:schemeClr val="dk1"/>
              </a:buClr>
              <a:buSzPct val="100000"/>
              <a:buChar char="○"/>
            </a:pPr>
            <a:r>
              <a:rPr lang="en">
                <a:solidFill>
                  <a:schemeClr val="dk1"/>
                </a:solidFill>
              </a:rPr>
              <a:t>Instead of a frame-level objective, the log-probability of the correct phone sequence is used as the objective function</a:t>
            </a:r>
            <a:endParaRPr>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1500"/>
          </a:p>
          <a:p>
            <a:pPr indent="0" lvl="0" marL="0" rtl="0" algn="l">
              <a:spcBef>
                <a:spcPts val="1200"/>
              </a:spcBef>
              <a:spcAft>
                <a:spcPts val="1200"/>
              </a:spcAft>
              <a:buNone/>
            </a:pPr>
            <a:r>
              <a:rPr lang="en" sz="1100" u="sng">
                <a:solidFill>
                  <a:schemeClr val="hlink"/>
                </a:solidFill>
                <a:hlinkClick r:id="rId3"/>
              </a:rPr>
              <a:t>Dropout schedule</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 the model</a:t>
            </a:r>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Egs generation - frame-level randomization of the input</a:t>
            </a:r>
            <a:endParaRPr/>
          </a:p>
          <a:p>
            <a:pPr indent="-342900" lvl="0" marL="457200" rtl="0" algn="l">
              <a:spcBef>
                <a:spcPts val="0"/>
              </a:spcBef>
              <a:spcAft>
                <a:spcPts val="0"/>
              </a:spcAft>
              <a:buSzPts val="1800"/>
              <a:buChar char="●"/>
            </a:pPr>
            <a:r>
              <a:rPr lang="en"/>
              <a:t>Training</a:t>
            </a:r>
            <a:r>
              <a:rPr lang="en"/>
              <a:t> the net</a:t>
            </a:r>
            <a:endParaRPr/>
          </a:p>
          <a:p>
            <a:pPr indent="-342900" lvl="0" marL="457200" rtl="0" algn="l">
              <a:spcBef>
                <a:spcPts val="0"/>
              </a:spcBef>
              <a:spcAft>
                <a:spcPts val="0"/>
              </a:spcAft>
              <a:buSzPts val="1800"/>
              <a:buChar char="●"/>
            </a:pPr>
            <a:r>
              <a:rPr lang="en"/>
              <a:t>feat.online-ivector-dir=$train_ivector_dir \</a:t>
            </a:r>
            <a:endParaRPr/>
          </a:p>
          <a:p>
            <a:pPr indent="-342900" lvl="0" marL="457200" rtl="0" algn="l">
              <a:spcBef>
                <a:spcPts val="0"/>
              </a:spcBef>
              <a:spcAft>
                <a:spcPts val="0"/>
              </a:spcAft>
              <a:buSzPts val="1800"/>
              <a:buChar char="●"/>
            </a:pPr>
            <a:r>
              <a:rPr lang="en"/>
              <a:t>feat.cmvn-opts="--config=conf/online_cmvn.conf"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few important points - </a:t>
            </a:r>
            <a:endParaRPr/>
          </a:p>
        </p:txBody>
      </p:sp>
      <p:sp>
        <p:nvSpPr>
          <p:cNvPr id="130" name="Google Shape;13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Setting GPU in </a:t>
            </a:r>
            <a:r>
              <a:rPr lang="en"/>
              <a:t>exclusive mode (nvidia-smi -c 3) and use the GPU for one job at a time. </a:t>
            </a:r>
            <a:endParaRPr/>
          </a:p>
          <a:p>
            <a:pPr indent="-342900" lvl="0" marL="457200" rtl="0" algn="l">
              <a:spcBef>
                <a:spcPts val="0"/>
              </a:spcBef>
              <a:spcAft>
                <a:spcPts val="0"/>
              </a:spcAft>
              <a:buSzPts val="1800"/>
              <a:buChar char="●"/>
            </a:pPr>
            <a:r>
              <a:rPr lang="en"/>
              <a:t>You can change </a:t>
            </a:r>
            <a:r>
              <a:rPr b="1" lang="en"/>
              <a:t>--use-gpu=wait</a:t>
            </a:r>
            <a:r>
              <a:rPr lang="en"/>
              <a:t> to </a:t>
            </a:r>
            <a:r>
              <a:rPr b="1" lang="en"/>
              <a:t>--use-gpu=yes</a:t>
            </a:r>
            <a:r>
              <a:rPr lang="en"/>
              <a:t> to chain/train.py</a:t>
            </a:r>
            <a:endParaRPr/>
          </a:p>
          <a:p>
            <a:pPr indent="-342900" lvl="0" marL="457200" rtl="0" algn="l">
              <a:spcBef>
                <a:spcPts val="0"/>
              </a:spcBef>
              <a:spcAft>
                <a:spcPts val="0"/>
              </a:spcAft>
              <a:buSzPts val="1800"/>
              <a:buChar char="●"/>
            </a:pPr>
            <a:r>
              <a:rPr lang="en"/>
              <a:t>CUDA_VISIBLE_DEVICES=0,1,2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00050" lvl="0" marL="457200" rtl="0" algn="l">
              <a:spcBef>
                <a:spcPts val="0"/>
              </a:spcBef>
              <a:spcAft>
                <a:spcPts val="0"/>
              </a:spcAft>
              <a:buSzPts val="2700"/>
              <a:buChar char="-"/>
            </a:pPr>
            <a:r>
              <a:rPr lang="en" sz="2700"/>
              <a:t>Creation of VM instances in Google Cloud</a:t>
            </a:r>
            <a:endParaRPr sz="2700"/>
          </a:p>
          <a:p>
            <a:pPr indent="-400050" lvl="0" marL="457200" rtl="0" algn="l">
              <a:spcBef>
                <a:spcPts val="0"/>
              </a:spcBef>
              <a:spcAft>
                <a:spcPts val="0"/>
              </a:spcAft>
              <a:buSzPts val="2700"/>
              <a:buChar char="-"/>
            </a:pPr>
            <a:r>
              <a:rPr lang="en" sz="2700"/>
              <a:t>Access the VM using terminal</a:t>
            </a:r>
            <a:endParaRPr sz="2700"/>
          </a:p>
          <a:p>
            <a:pPr indent="-400050" lvl="0" marL="457200" rtl="0" algn="l">
              <a:spcBef>
                <a:spcPts val="0"/>
              </a:spcBef>
              <a:spcAft>
                <a:spcPts val="0"/>
              </a:spcAft>
              <a:buSzPts val="2700"/>
              <a:buChar char="-"/>
            </a:pPr>
            <a:r>
              <a:rPr lang="en" sz="2700"/>
              <a:t>Clone Kaldi repo and install</a:t>
            </a:r>
            <a:endParaRPr sz="2700"/>
          </a:p>
          <a:p>
            <a:pPr indent="-400050" lvl="0" marL="457200" rtl="0" algn="l">
              <a:spcBef>
                <a:spcPts val="0"/>
              </a:spcBef>
              <a:spcAft>
                <a:spcPts val="0"/>
              </a:spcAft>
              <a:buSzPts val="2700"/>
              <a:buChar char="-"/>
            </a:pPr>
            <a:r>
              <a:rPr lang="en" sz="2700"/>
              <a:t>Train the TDNN model on the VM</a:t>
            </a:r>
            <a:endParaRPr sz="2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TDNN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8" name="Google Shape;68;p15"/>
          <p:cNvPicPr preferRelativeResize="0"/>
          <p:nvPr/>
        </p:nvPicPr>
        <p:blipFill>
          <a:blip r:embed="rId3">
            <a:alphaModFix/>
          </a:blip>
          <a:stretch>
            <a:fillRect/>
          </a:stretch>
        </p:blipFill>
        <p:spPr>
          <a:xfrm>
            <a:off x="1368900" y="1017725"/>
            <a:ext cx="5652249" cy="4001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00"/>
              <a:t>Factorized</a:t>
            </a:r>
            <a:r>
              <a:rPr lang="en" sz="2400"/>
              <a:t>-TDNN (tdnnf)</a:t>
            </a:r>
            <a:endParaRPr sz="2400"/>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5" name="Google Shape;75;p16"/>
          <p:cNvPicPr preferRelativeResize="0"/>
          <p:nvPr/>
        </p:nvPicPr>
        <p:blipFill>
          <a:blip r:embed="rId3">
            <a:alphaModFix/>
          </a:blip>
          <a:stretch>
            <a:fillRect/>
          </a:stretch>
        </p:blipFill>
        <p:spPr>
          <a:xfrm>
            <a:off x="1251174" y="1015000"/>
            <a:ext cx="5179825" cy="3691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TDNN Training - steps</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lnSpc>
                <a:spcPct val="85000"/>
              </a:lnSpc>
              <a:spcBef>
                <a:spcPts val="2400"/>
              </a:spcBef>
              <a:spcAft>
                <a:spcPts val="0"/>
              </a:spcAft>
              <a:buSzPts val="1500"/>
              <a:buFont typeface="Times New Roman"/>
              <a:buChar char="●"/>
            </a:pPr>
            <a:r>
              <a:rPr lang="en" sz="1500">
                <a:solidFill>
                  <a:schemeClr val="dk1"/>
                </a:solidFill>
                <a:latin typeface="Times New Roman"/>
                <a:ea typeface="Times New Roman"/>
                <a:cs typeface="Times New Roman"/>
                <a:sym typeface="Times New Roman"/>
              </a:rPr>
              <a:t>local/chain/run_tdnn.sh</a:t>
            </a:r>
            <a:endParaRPr sz="1500">
              <a:solidFill>
                <a:schemeClr val="dk1"/>
              </a:solidFill>
              <a:latin typeface="Times New Roman"/>
              <a:ea typeface="Times New Roman"/>
              <a:cs typeface="Times New Roman"/>
              <a:sym typeface="Times New Roman"/>
            </a:endParaRPr>
          </a:p>
          <a:p>
            <a:pPr indent="-323850" lvl="0" marL="457200" rtl="0" algn="l">
              <a:lnSpc>
                <a:spcPct val="85000"/>
              </a:lnSpc>
              <a:spcBef>
                <a:spcPts val="0"/>
              </a:spcBef>
              <a:spcAft>
                <a:spcPts val="0"/>
              </a:spcAft>
              <a:buSzPts val="1500"/>
              <a:buFont typeface="Times New Roman"/>
              <a:buChar char="●"/>
            </a:pPr>
            <a:r>
              <a:rPr lang="en" sz="1500">
                <a:solidFill>
                  <a:schemeClr val="dk1"/>
                </a:solidFill>
                <a:latin typeface="Times New Roman"/>
                <a:ea typeface="Times New Roman"/>
                <a:cs typeface="Times New Roman"/>
                <a:sym typeface="Times New Roman"/>
              </a:rPr>
              <a:t>Parameters setup</a:t>
            </a:r>
            <a:endParaRPr sz="1500">
              <a:solidFill>
                <a:schemeClr val="dk1"/>
              </a:solidFill>
              <a:latin typeface="Times New Roman"/>
              <a:ea typeface="Times New Roman"/>
              <a:cs typeface="Times New Roman"/>
              <a:sym typeface="Times New Roman"/>
            </a:endParaRPr>
          </a:p>
          <a:p>
            <a:pPr indent="-323850" lvl="0" marL="457200" rtl="0" algn="l">
              <a:lnSpc>
                <a:spcPct val="85000"/>
              </a:lnSpc>
              <a:spcBef>
                <a:spcPts val="0"/>
              </a:spcBef>
              <a:spcAft>
                <a:spcPts val="0"/>
              </a:spcAft>
              <a:buSzPts val="1500"/>
              <a:buFont typeface="Times New Roman"/>
              <a:buChar char="●"/>
            </a:pPr>
            <a:r>
              <a:rPr lang="en" sz="1500">
                <a:solidFill>
                  <a:schemeClr val="dk1"/>
                </a:solidFill>
                <a:latin typeface="Times New Roman"/>
                <a:ea typeface="Times New Roman"/>
                <a:cs typeface="Times New Roman"/>
                <a:sym typeface="Times New Roman"/>
              </a:rPr>
              <a:t>i-vector extraction - local/nnet3/run_ivector_common.sh</a:t>
            </a:r>
            <a:endParaRPr sz="1500">
              <a:solidFill>
                <a:schemeClr val="dk1"/>
              </a:solidFill>
              <a:latin typeface="Times New Roman"/>
              <a:ea typeface="Times New Roman"/>
              <a:cs typeface="Times New Roman"/>
              <a:sym typeface="Times New Roman"/>
            </a:endParaRPr>
          </a:p>
          <a:p>
            <a:pPr indent="-323850" lvl="1" marL="914400" rtl="0" algn="l">
              <a:lnSpc>
                <a:spcPct val="8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helps the DNN learn to be robust to speaker and channel variations.</a:t>
            </a:r>
            <a:endParaRPr sz="1500">
              <a:solidFill>
                <a:schemeClr val="dk1"/>
              </a:solidFill>
              <a:latin typeface="Times New Roman"/>
              <a:ea typeface="Times New Roman"/>
              <a:cs typeface="Times New Roman"/>
              <a:sym typeface="Times New Roman"/>
            </a:endParaRPr>
          </a:p>
          <a:p>
            <a:pPr indent="-323850" lvl="1" marL="914400" rtl="0" algn="l">
              <a:lnSpc>
                <a:spcPct val="8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Do speed augmentation</a:t>
            </a:r>
            <a:endParaRPr sz="1500">
              <a:solidFill>
                <a:schemeClr val="dk1"/>
              </a:solidFill>
              <a:latin typeface="Times New Roman"/>
              <a:ea typeface="Times New Roman"/>
              <a:cs typeface="Times New Roman"/>
              <a:sym typeface="Times New Roman"/>
            </a:endParaRPr>
          </a:p>
          <a:p>
            <a:pPr indent="-323850" lvl="1" marL="914400" rtl="0" algn="l">
              <a:lnSpc>
                <a:spcPct val="8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Low-resolution MFCC and generate alignment</a:t>
            </a:r>
            <a:endParaRPr sz="1500">
              <a:solidFill>
                <a:schemeClr val="dk1"/>
              </a:solidFill>
              <a:latin typeface="Times New Roman"/>
              <a:ea typeface="Times New Roman"/>
              <a:cs typeface="Times New Roman"/>
              <a:sym typeface="Times New Roman"/>
            </a:endParaRPr>
          </a:p>
          <a:p>
            <a:pPr indent="-323850" lvl="1" marL="914400" rtl="0" algn="l">
              <a:lnSpc>
                <a:spcPct val="8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Do volume augmentation of the speed perturbed data and extract high resolution MFCCs</a:t>
            </a:r>
            <a:endParaRPr sz="1500">
              <a:solidFill>
                <a:schemeClr val="dk1"/>
              </a:solidFill>
              <a:latin typeface="Times New Roman"/>
              <a:ea typeface="Times New Roman"/>
              <a:cs typeface="Times New Roman"/>
              <a:sym typeface="Times New Roman"/>
            </a:endParaRPr>
          </a:p>
          <a:p>
            <a:pPr indent="-323850" lvl="1" marL="914400" rtl="0" algn="l">
              <a:lnSpc>
                <a:spcPct val="8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Train ivector model extract ivectors for all the volume </a:t>
            </a:r>
            <a:r>
              <a:rPr lang="en" sz="1500">
                <a:solidFill>
                  <a:schemeClr val="dk1"/>
                </a:solidFill>
                <a:latin typeface="Times New Roman"/>
                <a:ea typeface="Times New Roman"/>
                <a:cs typeface="Times New Roman"/>
                <a:sym typeface="Times New Roman"/>
              </a:rPr>
              <a:t>perturbed</a:t>
            </a:r>
            <a:r>
              <a:rPr lang="en" sz="1500">
                <a:solidFill>
                  <a:schemeClr val="dk1"/>
                </a:solidFill>
                <a:latin typeface="Times New Roman"/>
                <a:ea typeface="Times New Roman"/>
                <a:cs typeface="Times New Roman"/>
                <a:sym typeface="Times New Roman"/>
              </a:rPr>
              <a:t> data</a:t>
            </a:r>
            <a:endParaRPr sz="1500">
              <a:solidFill>
                <a:schemeClr val="dk1"/>
              </a:solidFill>
              <a:latin typeface="Times New Roman"/>
              <a:ea typeface="Times New Roman"/>
              <a:cs typeface="Times New Roman"/>
              <a:sym typeface="Times New Roman"/>
            </a:endParaRPr>
          </a:p>
          <a:p>
            <a:pPr indent="-323850" lvl="1" marL="914400" rtl="0" algn="l">
              <a:lnSpc>
                <a:spcPct val="8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[High-resolution + ivector] will be the input of TDNN model</a:t>
            </a:r>
            <a:endParaRPr sz="1500">
              <a:solidFill>
                <a:schemeClr val="dk1"/>
              </a:solidFill>
              <a:latin typeface="Times New Roman"/>
              <a:ea typeface="Times New Roman"/>
              <a:cs typeface="Times New Roman"/>
              <a:sym typeface="Times New Roman"/>
            </a:endParaRPr>
          </a:p>
          <a:p>
            <a:pPr indent="-323850" lvl="0" marL="457200" rtl="0" algn="l">
              <a:lnSpc>
                <a:spcPct val="8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Creating LM with chain-type topology</a:t>
            </a:r>
            <a:endParaRPr sz="1500">
              <a:latin typeface="Times New Roman"/>
              <a:ea typeface="Times New Roman"/>
              <a:cs typeface="Times New Roman"/>
              <a:sym typeface="Times New Roman"/>
            </a:endParaRPr>
          </a:p>
          <a:p>
            <a:pPr indent="-323850" lvl="0" marL="457200" rtl="0" algn="l">
              <a:lnSpc>
                <a:spcPct val="8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Get the alignments as lattices - using the log-res MFCCs</a:t>
            </a:r>
            <a:endParaRPr sz="1500">
              <a:latin typeface="Times New Roman"/>
              <a:ea typeface="Times New Roman"/>
              <a:cs typeface="Times New Roman"/>
              <a:sym typeface="Times New Roman"/>
            </a:endParaRPr>
          </a:p>
          <a:p>
            <a:pPr indent="-323850" lvl="0" marL="457200" rtl="0" algn="l">
              <a:lnSpc>
                <a:spcPct val="8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Build a tree </a:t>
            </a:r>
            <a:endParaRPr sz="1500">
              <a:latin typeface="Times New Roman"/>
              <a:ea typeface="Times New Roman"/>
              <a:cs typeface="Times New Roman"/>
              <a:sym typeface="Times New Roman"/>
            </a:endParaRPr>
          </a:p>
          <a:p>
            <a:pPr indent="-323850" lvl="0" marL="457200" rtl="0" algn="l">
              <a:lnSpc>
                <a:spcPct val="8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Define the TDNN architecture</a:t>
            </a:r>
            <a:endParaRPr sz="1500">
              <a:latin typeface="Times New Roman"/>
              <a:ea typeface="Times New Roman"/>
              <a:cs typeface="Times New Roman"/>
              <a:sym typeface="Times New Roman"/>
            </a:endParaRPr>
          </a:p>
          <a:p>
            <a:pPr indent="-323850" lvl="0" marL="457200" rtl="0" algn="l">
              <a:lnSpc>
                <a:spcPct val="8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Train the TDNN model</a:t>
            </a:r>
            <a:endParaRPr sz="1500">
              <a:latin typeface="Times New Roman"/>
              <a:ea typeface="Times New Roman"/>
              <a:cs typeface="Times New Roman"/>
              <a:sym typeface="Times New Roman"/>
            </a:endParaRPr>
          </a:p>
          <a:p>
            <a:pPr indent="-323850" lvl="0" marL="457200" rtl="0" algn="l">
              <a:lnSpc>
                <a:spcPct val="8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Decode using the trained TDNN model</a:t>
            </a:r>
            <a:endParaRPr sz="15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Requirements from the previous sessions</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Tri3 model for the alignment generation</a:t>
            </a:r>
            <a:endParaRPr/>
          </a:p>
          <a:p>
            <a:pPr indent="-342900" lvl="0" marL="457200" rtl="0" algn="l">
              <a:spcBef>
                <a:spcPts val="0"/>
              </a:spcBef>
              <a:spcAft>
                <a:spcPts val="0"/>
              </a:spcAft>
              <a:buSzPts val="1800"/>
              <a:buChar char="●"/>
            </a:pPr>
            <a:r>
              <a:rPr lang="en"/>
              <a:t>‘data’ folder</a:t>
            </a:r>
            <a:endParaRPr/>
          </a:p>
          <a:p>
            <a:pPr indent="-342900" lvl="0" marL="457200" rtl="0" algn="l">
              <a:spcBef>
                <a:spcPts val="0"/>
              </a:spcBef>
              <a:spcAft>
                <a:spcPts val="0"/>
              </a:spcAft>
              <a:buSzPts val="1800"/>
              <a:buChar char="●"/>
            </a:pPr>
            <a:r>
              <a:rPr lang="en"/>
              <a:t>Language model (data/lang_nosp)</a:t>
            </a:r>
            <a:endParaRPr/>
          </a:p>
          <a:p>
            <a:pPr indent="-342900" lvl="0" marL="457200" rtl="0" algn="l">
              <a:spcBef>
                <a:spcPts val="0"/>
              </a:spcBef>
              <a:spcAft>
                <a:spcPts val="0"/>
              </a:spcAft>
              <a:buSzPts val="1800"/>
              <a:buChar char="●"/>
            </a:pPr>
            <a:r>
              <a:rPr lang="en"/>
              <a:t>All the audio files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MFCCs</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High resolution MFCCs</a:t>
            </a:r>
            <a:endParaRPr/>
          </a:p>
          <a:p>
            <a:pPr indent="-317500" lvl="1" marL="914400" rtl="0" algn="l">
              <a:spcBef>
                <a:spcPts val="0"/>
              </a:spcBef>
              <a:spcAft>
                <a:spcPts val="0"/>
              </a:spcAft>
              <a:buSzPts val="1400"/>
              <a:buChar char="○"/>
            </a:pPr>
            <a:r>
              <a:rPr lang="en"/>
              <a:t>40-dimensional high-resolution MFCC features</a:t>
            </a:r>
            <a:endParaRPr/>
          </a:p>
          <a:p>
            <a:pPr indent="-317500" lvl="1" marL="914400" rtl="0" algn="l">
              <a:spcBef>
                <a:spcPts val="0"/>
              </a:spcBef>
              <a:spcAft>
                <a:spcPts val="0"/>
              </a:spcAft>
              <a:buSzPts val="1400"/>
              <a:buChar char="○"/>
            </a:pPr>
            <a:r>
              <a:rPr lang="en"/>
              <a:t>--num-mel-bins=40</a:t>
            </a:r>
            <a:endParaRPr/>
          </a:p>
          <a:p>
            <a:pPr indent="-317500" lvl="1" marL="914400" rtl="0" algn="l">
              <a:spcBef>
                <a:spcPts val="0"/>
              </a:spcBef>
              <a:spcAft>
                <a:spcPts val="0"/>
              </a:spcAft>
              <a:buSzPts val="1400"/>
              <a:buChar char="○"/>
            </a:pPr>
            <a:r>
              <a:rPr lang="en"/>
              <a:t>--num-ceps=40</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Low resolution MFCCs</a:t>
            </a:r>
            <a:endParaRPr/>
          </a:p>
          <a:p>
            <a:pPr indent="-317500" lvl="1" marL="914400" rtl="0" algn="l">
              <a:spcBef>
                <a:spcPts val="0"/>
              </a:spcBef>
              <a:spcAft>
                <a:spcPts val="0"/>
              </a:spcAft>
              <a:buSzPts val="1400"/>
              <a:buChar char="○"/>
            </a:pPr>
            <a:r>
              <a:rPr lang="en"/>
              <a:t>20</a:t>
            </a:r>
            <a:r>
              <a:rPr lang="en"/>
              <a:t>-dimensional high-resolution MFCC features</a:t>
            </a:r>
            <a:endParaRPr/>
          </a:p>
          <a:p>
            <a:pPr indent="-317500" lvl="1" marL="914400" rtl="0" algn="l">
              <a:spcBef>
                <a:spcPts val="0"/>
              </a:spcBef>
              <a:spcAft>
                <a:spcPts val="0"/>
              </a:spcAft>
              <a:buSzPts val="1400"/>
              <a:buChar char="○"/>
            </a:pPr>
            <a:r>
              <a:rPr lang="en"/>
              <a:t>--num-mel-bins=23</a:t>
            </a:r>
            <a:endParaRPr/>
          </a:p>
          <a:p>
            <a:pPr indent="-317500" lvl="1" marL="914400" rtl="0" algn="l">
              <a:spcBef>
                <a:spcPts val="0"/>
              </a:spcBef>
              <a:spcAft>
                <a:spcPts val="0"/>
              </a:spcAft>
              <a:buSzPts val="1400"/>
              <a:buChar char="○"/>
            </a:pPr>
            <a:r>
              <a:rPr lang="en"/>
              <a:t>--num-ceps=20</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Ivector training</a:t>
            </a:r>
            <a:endParaRPr/>
          </a:p>
        </p:txBody>
      </p:sp>
      <p:sp>
        <p:nvSpPr>
          <p:cNvPr id="99" name="Google Shape;99;p20"/>
          <p:cNvSpPr txBox="1"/>
          <p:nvPr>
            <p:ph idx="1" type="body"/>
          </p:nvPr>
        </p:nvSpPr>
        <p:spPr>
          <a:xfrm>
            <a:off x="311700" y="1152475"/>
            <a:ext cx="8520600" cy="29436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 sz="2010">
                <a:solidFill>
                  <a:schemeClr val="dk1"/>
                </a:solidFill>
                <a:highlight>
                  <a:schemeClr val="lt1"/>
                </a:highlight>
              </a:rPr>
              <a:t>What is ivector?</a:t>
            </a:r>
            <a:endParaRPr sz="2010">
              <a:solidFill>
                <a:schemeClr val="dk1"/>
              </a:solidFill>
              <a:highlight>
                <a:schemeClr val="lt1"/>
              </a:highlight>
            </a:endParaRPr>
          </a:p>
          <a:p>
            <a:pPr indent="-317968" lvl="0" marL="457200" rtl="0" algn="l">
              <a:spcBef>
                <a:spcPts val="1200"/>
              </a:spcBef>
              <a:spcAft>
                <a:spcPts val="0"/>
              </a:spcAft>
              <a:buClr>
                <a:schemeClr val="dk1"/>
              </a:buClr>
              <a:buSzPct val="100000"/>
              <a:buChar char="●"/>
            </a:pPr>
            <a:r>
              <a:rPr lang="en" sz="2010">
                <a:solidFill>
                  <a:schemeClr val="dk1"/>
                </a:solidFill>
                <a:highlight>
                  <a:schemeClr val="lt1"/>
                </a:highlight>
              </a:rPr>
              <a:t>An i-vector is a mapping from a variable-length speech segment to a fixed-dimensional representation that captures speaker characteristics or recording device. </a:t>
            </a:r>
            <a:endParaRPr sz="2010">
              <a:solidFill>
                <a:schemeClr val="dk1"/>
              </a:solidFill>
              <a:highlight>
                <a:schemeClr val="lt1"/>
              </a:highlight>
            </a:endParaRPr>
          </a:p>
          <a:p>
            <a:pPr indent="-317968" lvl="0" marL="457200" rtl="0" algn="l">
              <a:spcBef>
                <a:spcPts val="0"/>
              </a:spcBef>
              <a:spcAft>
                <a:spcPts val="0"/>
              </a:spcAft>
              <a:buClr>
                <a:schemeClr val="dk1"/>
              </a:buClr>
              <a:buSzPct val="100000"/>
              <a:buChar char="●"/>
            </a:pPr>
            <a:r>
              <a:rPr lang="en" sz="2010">
                <a:solidFill>
                  <a:schemeClr val="dk1"/>
                </a:solidFill>
                <a:highlight>
                  <a:schemeClr val="lt1"/>
                </a:highlight>
              </a:rPr>
              <a:t>Originally this representation was developed for speaker recognition/verification.</a:t>
            </a:r>
            <a:endParaRPr sz="2010">
              <a:solidFill>
                <a:schemeClr val="dk1"/>
              </a:solidFill>
              <a:highlight>
                <a:schemeClr val="lt1"/>
              </a:highlight>
            </a:endParaRPr>
          </a:p>
          <a:p>
            <a:pPr indent="0" lvl="0" marL="0" rtl="0" algn="l">
              <a:spcBef>
                <a:spcPts val="1200"/>
              </a:spcBef>
              <a:spcAft>
                <a:spcPts val="0"/>
              </a:spcAft>
              <a:buNone/>
            </a:pPr>
            <a:r>
              <a:rPr lang="en" sz="2010">
                <a:solidFill>
                  <a:schemeClr val="dk1"/>
                </a:solidFill>
                <a:highlight>
                  <a:schemeClr val="lt1"/>
                </a:highlight>
              </a:rPr>
              <a:t>Why ivector in ASR?</a:t>
            </a:r>
            <a:endParaRPr sz="2010">
              <a:solidFill>
                <a:schemeClr val="dk1"/>
              </a:solidFill>
              <a:highlight>
                <a:schemeClr val="lt1"/>
              </a:highlight>
            </a:endParaRPr>
          </a:p>
          <a:p>
            <a:pPr indent="-317968" lvl="0" marL="457200" rtl="0" algn="l">
              <a:spcBef>
                <a:spcPts val="1200"/>
              </a:spcBef>
              <a:spcAft>
                <a:spcPts val="0"/>
              </a:spcAft>
              <a:buClr>
                <a:schemeClr val="dk1"/>
              </a:buClr>
              <a:buSzPct val="100000"/>
              <a:buChar char="●"/>
            </a:pPr>
            <a:r>
              <a:rPr lang="en" sz="2010">
                <a:solidFill>
                  <a:schemeClr val="dk1"/>
                </a:solidFill>
                <a:highlight>
                  <a:schemeClr val="lt1"/>
                </a:highlight>
              </a:rPr>
              <a:t>In ASR it is provides an additional input (along with the acoustic features, such as MFCCs) to the DNN acoustic models, that helps the DNN learn to be robust to speaker and channel variations.</a:t>
            </a:r>
            <a:endParaRPr sz="2010">
              <a:solidFill>
                <a:schemeClr val="dk1"/>
              </a:solidFill>
              <a:highlight>
                <a:schemeClr val="lt1"/>
              </a:highlight>
            </a:endParaRPr>
          </a:p>
          <a:p>
            <a:pPr indent="-308610" lvl="0" marL="457200" rtl="0" algn="l">
              <a:spcBef>
                <a:spcPts val="0"/>
              </a:spcBef>
              <a:spcAft>
                <a:spcPts val="0"/>
              </a:spcAft>
              <a:buClr>
                <a:schemeClr val="dk1"/>
              </a:buClr>
              <a:buSzPct val="112500"/>
              <a:buChar char="●"/>
            </a:pPr>
            <a:r>
              <a:rPr lang="en" sz="1600">
                <a:solidFill>
                  <a:schemeClr val="dk1"/>
                </a:solidFill>
                <a:highlight>
                  <a:schemeClr val="lt1"/>
                </a:highlight>
              </a:rPr>
              <a:t>Helps model performing speaker adaptation and also adaptation to acoustic conditions.</a:t>
            </a:r>
            <a:endParaRPr>
              <a:solidFill>
                <a:schemeClr val="dk1"/>
              </a:solidFill>
              <a:highlight>
                <a:schemeClr val="lt1"/>
              </a:highlight>
            </a:endParaRPr>
          </a:p>
          <a:p>
            <a:pPr indent="0" lvl="0" marL="0" rtl="0" algn="l">
              <a:spcBef>
                <a:spcPts val="1200"/>
              </a:spcBef>
              <a:spcAft>
                <a:spcPts val="1200"/>
              </a:spcAft>
              <a:buNone/>
            </a:pPr>
            <a:r>
              <a:t/>
            </a:r>
            <a:endParaRPr sz="1300"/>
          </a:p>
        </p:txBody>
      </p:sp>
      <p:sp>
        <p:nvSpPr>
          <p:cNvPr id="100" name="Google Shape;100;p20"/>
          <p:cNvSpPr txBox="1"/>
          <p:nvPr>
            <p:ph type="title"/>
          </p:nvPr>
        </p:nvSpPr>
        <p:spPr>
          <a:xfrm>
            <a:off x="138150" y="4096075"/>
            <a:ext cx="8520600" cy="978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900"/>
          </a:p>
          <a:p>
            <a:pPr indent="-285750" lvl="0" marL="457200" rtl="0" algn="l">
              <a:lnSpc>
                <a:spcPct val="100000"/>
              </a:lnSpc>
              <a:spcBef>
                <a:spcPts val="0"/>
              </a:spcBef>
              <a:spcAft>
                <a:spcPts val="0"/>
              </a:spcAft>
              <a:buSzPts val="900"/>
              <a:buChar char="●"/>
            </a:pPr>
            <a:r>
              <a:rPr lang="en" sz="900"/>
              <a:t>N. Dehak, P. Kenny, R. Dehak, P. Dumouchel, and P. Ouellet, “Front-end factor analysis for speaker verification,”IEEE Transactions on Audio, Speech, and Language Processing, vol.19, no. 4, pp. 788–798, 2011.</a:t>
            </a:r>
            <a:endParaRPr sz="900"/>
          </a:p>
          <a:p>
            <a:pPr indent="-285750" lvl="0" marL="457200" rtl="0" algn="l">
              <a:lnSpc>
                <a:spcPct val="100000"/>
              </a:lnSpc>
              <a:spcBef>
                <a:spcPts val="0"/>
              </a:spcBef>
              <a:spcAft>
                <a:spcPts val="0"/>
              </a:spcAft>
              <a:buSzPts val="900"/>
              <a:buChar char="●"/>
            </a:pPr>
            <a:r>
              <a:rPr lang="en" sz="900"/>
              <a:t>Mickael Rouvier, Benoit Favre, Speaker adaptation of DNN-based ASR with i-vectors: Does it actually adapt models to speakers, INTERSPEECH 2014</a:t>
            </a:r>
            <a:endParaRPr sz="900"/>
          </a:p>
          <a:p>
            <a:pPr indent="-285750" lvl="0" marL="457200" rtl="0" algn="l">
              <a:lnSpc>
                <a:spcPct val="100000"/>
              </a:lnSpc>
              <a:spcBef>
                <a:spcPts val="0"/>
              </a:spcBef>
              <a:spcAft>
                <a:spcPts val="0"/>
              </a:spcAft>
              <a:buSzPts val="900"/>
              <a:buChar char="●"/>
            </a:pPr>
            <a:r>
              <a:rPr lang="en" sz="900"/>
              <a:t>Guoguo Chen, Daniel Povey</a:t>
            </a:r>
            <a:r>
              <a:rPr lang="en" sz="900">
                <a:latin typeface="Courier New"/>
                <a:ea typeface="Courier New"/>
                <a:cs typeface="Courier New"/>
                <a:sym typeface="Courier New"/>
              </a:rPr>
              <a:t>, </a:t>
            </a:r>
            <a:r>
              <a:rPr lang="en" sz="900"/>
              <a:t>Sanjeev Khudanpur, Reverberation robust acoustic modeling using i-vectors with time delay neural networks, INTERSPEECH 2015</a:t>
            </a:r>
            <a:endParaRPr sz="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to train ivector</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1"/>
              </a:buClr>
              <a:buSzPts val="1300"/>
              <a:buChar char="-"/>
            </a:pPr>
            <a:r>
              <a:rPr lang="en" sz="1300">
                <a:solidFill>
                  <a:schemeClr val="dk1"/>
                </a:solidFill>
              </a:rPr>
              <a:t>Build a universal background model (UBM), actually a GMM with large diverse data</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A large projection matrix that are learned in an unsupervised way to maximize the data likelihood. </a:t>
            </a:r>
            <a:endParaRPr sz="1300">
              <a:solidFill>
                <a:schemeClr val="dk1"/>
              </a:solidFill>
            </a:endParaRPr>
          </a:p>
          <a:p>
            <a:pPr indent="-298450" lvl="0" marL="457200" rtl="0" algn="l">
              <a:spcBef>
                <a:spcPts val="0"/>
              </a:spcBef>
              <a:spcAft>
                <a:spcPts val="0"/>
              </a:spcAft>
              <a:buClr>
                <a:schemeClr val="dk1"/>
              </a:buClr>
              <a:buSzPts val="1100"/>
              <a:buChar char="-"/>
            </a:pPr>
            <a:r>
              <a:rPr lang="en" sz="1300">
                <a:solidFill>
                  <a:schemeClr val="dk1"/>
                </a:solidFill>
              </a:rPr>
              <a:t>The projection maps high-dimensional statistics from the UBM into a low-dimensional representation, known as an i-vector.</a:t>
            </a:r>
            <a:r>
              <a:rPr lang="en" sz="1100">
                <a:solidFill>
                  <a:schemeClr val="dk1"/>
                </a:solidFill>
              </a:rPr>
              <a:t> </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rPr lang="en" sz="1100">
                <a:solidFill>
                  <a:schemeClr val="dk1"/>
                </a:solidFill>
              </a:rPr>
              <a:t>In Kaldi Script -</a:t>
            </a:r>
            <a:endParaRPr sz="11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Do speed perturbation and then volume perturbation</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Compute MFCCs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To LDA transform to reduce dimensionality and decorelate the data</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Train UBM of 512 Gaussian</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Train ivector</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Extract ivectors for all the data (original + data augmentation)</a:t>
            </a:r>
            <a:endParaRPr sz="11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