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67" r:id="rId5"/>
    <p:sldId id="264" r:id="rId6"/>
    <p:sldId id="261" r:id="rId7"/>
    <p:sldId id="262" r:id="rId8"/>
    <p:sldId id="263" r:id="rId9"/>
    <p:sldId id="259" r:id="rId10"/>
    <p:sldId id="265" r:id="rId11"/>
    <p:sldId id="266" r:id="rId12"/>
    <p:sldId id="268" r:id="rId13"/>
    <p:sldId id="27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5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845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44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22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3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92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7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6149E5E-3896-4118-99A7-7B85668F1C5E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242" y="1712890"/>
            <a:ext cx="8993084" cy="1944710"/>
          </a:xfrm>
        </p:spPr>
        <p:txBody>
          <a:bodyPr/>
          <a:lstStyle/>
          <a:p>
            <a:r>
              <a:rPr lang="en-US" sz="3600" dirty="0"/>
              <a:t>AIRLINE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668" y="4262226"/>
            <a:ext cx="8825658" cy="86142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Ayush Agrawal, Rajat Agrawal, Pavan </a:t>
            </a:r>
            <a:r>
              <a:rPr lang="en-US" b="1" i="1" dirty="0" err="1">
                <a:solidFill>
                  <a:schemeClr val="bg1"/>
                </a:solidFill>
              </a:rPr>
              <a:t>Bykampadi</a:t>
            </a:r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8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D45-12B4-4C27-B819-6165AF5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1" u="sng" dirty="0"/>
              <a:t>User: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FED93-1CCD-48CC-AFB4-EA4985CA6FCB}"/>
              </a:ext>
            </a:extLst>
          </p:cNvPr>
          <p:cNvGrpSpPr/>
          <p:nvPr/>
        </p:nvGrpSpPr>
        <p:grpSpPr>
          <a:xfrm>
            <a:off x="363983" y="2272683"/>
            <a:ext cx="11168110" cy="4172504"/>
            <a:chOff x="363983" y="722363"/>
            <a:chExt cx="9889726" cy="57228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5791B2-6131-45CB-A707-DB4C8F324D2A}"/>
                </a:ext>
              </a:extLst>
            </p:cNvPr>
            <p:cNvGrpSpPr/>
            <p:nvPr/>
          </p:nvGrpSpPr>
          <p:grpSpPr>
            <a:xfrm>
              <a:off x="363983" y="722363"/>
              <a:ext cx="9889726" cy="5722824"/>
              <a:chOff x="363983" y="173117"/>
              <a:chExt cx="10838890" cy="627207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ABCC90-F299-4ECE-9324-4B4BF259C423}"/>
                  </a:ext>
                </a:extLst>
              </p:cNvPr>
              <p:cNvSpPr/>
              <p:nvPr/>
            </p:nvSpPr>
            <p:spPr>
              <a:xfrm>
                <a:off x="363983" y="537097"/>
                <a:ext cx="1296140" cy="7457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Login</a:t>
                </a:r>
              </a:p>
            </p:txBody>
          </p:sp>
          <p:sp>
            <p:nvSpPr>
              <p:cNvPr id="12" name="Flowchart: Data 11">
                <a:extLst>
                  <a:ext uri="{FF2B5EF4-FFF2-40B4-BE49-F238E27FC236}">
                    <a16:creationId xmlns:a16="http://schemas.microsoft.com/office/drawing/2014/main" id="{25D53B75-4F89-4FDE-AC75-C1A710F82959}"/>
                  </a:ext>
                </a:extLst>
              </p:cNvPr>
              <p:cNvSpPr/>
              <p:nvPr/>
            </p:nvSpPr>
            <p:spPr>
              <a:xfrm>
                <a:off x="2146923" y="173117"/>
                <a:ext cx="2663300" cy="1452282"/>
              </a:xfrm>
              <a:prstGeom prst="flowChartInputOutp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Input menu option:</a:t>
                </a:r>
              </a:p>
              <a:p>
                <a:pPr marL="342900" indent="-342900">
                  <a:buAutoNum type="arabicPeriod"/>
                </a:pPr>
                <a:r>
                  <a:rPr lang="en-IN" sz="1200" i="1" dirty="0"/>
                  <a:t>Book</a:t>
                </a:r>
              </a:p>
              <a:p>
                <a:pPr marL="342900" indent="-342900">
                  <a:buAutoNum type="arabicPeriod"/>
                </a:pPr>
                <a:r>
                  <a:rPr lang="en-IN" sz="1200" i="1" dirty="0"/>
                  <a:t>View Bookings</a:t>
                </a:r>
              </a:p>
              <a:p>
                <a:pPr marL="342900" indent="-342900">
                  <a:buAutoNum type="arabicPeriod"/>
                </a:pPr>
                <a:r>
                  <a:rPr lang="en-IN" sz="1200" i="1" dirty="0"/>
                  <a:t>Exit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30FBA3-7BF9-4F13-86E3-741E0226DD8F}"/>
                  </a:ext>
                </a:extLst>
              </p:cNvPr>
              <p:cNvGrpSpPr/>
              <p:nvPr/>
            </p:nvGrpSpPr>
            <p:grpSpPr>
              <a:xfrm>
                <a:off x="3220373" y="344666"/>
                <a:ext cx="5751254" cy="5869702"/>
                <a:chOff x="2783885" y="362422"/>
                <a:chExt cx="5751254" cy="586970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59AC3D9-02EA-4052-A9B5-9B90575FE667}"/>
                    </a:ext>
                  </a:extLst>
                </p:cNvPr>
                <p:cNvGrpSpPr/>
                <p:nvPr/>
              </p:nvGrpSpPr>
              <p:grpSpPr>
                <a:xfrm>
                  <a:off x="2783885" y="1833241"/>
                  <a:ext cx="5751254" cy="4398883"/>
                  <a:chOff x="2792028" y="1562469"/>
                  <a:chExt cx="5751254" cy="4398883"/>
                </a:xfrm>
              </p:grpSpPr>
              <p:sp>
                <p:nvSpPr>
                  <p:cNvPr id="33" name="Flowchart: Decision 32">
                    <a:extLst>
                      <a:ext uri="{FF2B5EF4-FFF2-40B4-BE49-F238E27FC236}">
                        <a16:creationId xmlns:a16="http://schemas.microsoft.com/office/drawing/2014/main" id="{9EE9C472-574A-4D93-A490-D04540BE2D2E}"/>
                      </a:ext>
                    </a:extLst>
                  </p:cNvPr>
                  <p:cNvSpPr/>
                  <p:nvPr/>
                </p:nvSpPr>
                <p:spPr>
                  <a:xfrm>
                    <a:off x="4868665" y="1562469"/>
                    <a:ext cx="1597980" cy="9321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Menu option:</a:t>
                    </a:r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83CAF0A-53A9-4024-BA1F-394388DDE45C}"/>
                      </a:ext>
                    </a:extLst>
                  </p:cNvPr>
                  <p:cNvGrpSpPr/>
                  <p:nvPr/>
                </p:nvGrpSpPr>
                <p:grpSpPr>
                  <a:xfrm>
                    <a:off x="2792028" y="2494625"/>
                    <a:ext cx="1873189" cy="3466727"/>
                    <a:chOff x="363983" y="2201662"/>
                    <a:chExt cx="1873189" cy="3466727"/>
                  </a:xfrm>
                </p:grpSpPr>
                <p:sp>
                  <p:nvSpPr>
                    <p:cNvPr id="39" name="Flowchart: Data 38">
                      <a:extLst>
                        <a:ext uri="{FF2B5EF4-FFF2-40B4-BE49-F238E27FC236}">
                          <a16:creationId xmlns:a16="http://schemas.microsoft.com/office/drawing/2014/main" id="{32CABB82-3B3E-46D9-8926-158D2FED2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3" y="2201662"/>
                      <a:ext cx="1873189" cy="932156"/>
                    </a:xfrm>
                    <a:prstGeom prst="flowChartInputOutpu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Input Search Criterion</a:t>
                      </a:r>
                    </a:p>
                  </p:txBody>
                </p:sp>
                <p:sp>
                  <p:nvSpPr>
                    <p:cNvPr id="40" name="Flowchart: Data 39">
                      <a:extLst>
                        <a:ext uri="{FF2B5EF4-FFF2-40B4-BE49-F238E27FC236}">
                          <a16:creationId xmlns:a16="http://schemas.microsoft.com/office/drawing/2014/main" id="{708DFE45-AB97-4DAA-AC99-38045EF1A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3" y="3519996"/>
                      <a:ext cx="1873189" cy="932156"/>
                    </a:xfrm>
                    <a:prstGeom prst="flowChartInputOutpu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Display results</a:t>
                      </a:r>
                    </a:p>
                  </p:txBody>
                </p:sp>
                <p:sp>
                  <p:nvSpPr>
                    <p:cNvPr id="41" name="Flowchart: Process 40">
                      <a:extLst>
                        <a:ext uri="{FF2B5EF4-FFF2-40B4-BE49-F238E27FC236}">
                          <a16:creationId xmlns:a16="http://schemas.microsoft.com/office/drawing/2014/main" id="{CF21B349-49DA-40FB-842C-EC01E6FFA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3" y="4838330"/>
                      <a:ext cx="1873189" cy="830059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Confirm, Book and Pay</a:t>
                      </a:r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E9AD3D2A-85C6-4730-9958-ECA44AA88448}"/>
                      </a:ext>
                    </a:extLst>
                  </p:cNvPr>
                  <p:cNvGrpSpPr/>
                  <p:nvPr/>
                </p:nvGrpSpPr>
                <p:grpSpPr>
                  <a:xfrm>
                    <a:off x="6604986" y="2494625"/>
                    <a:ext cx="1938296" cy="3466723"/>
                    <a:chOff x="6604986" y="2494625"/>
                    <a:chExt cx="1938296" cy="3466723"/>
                  </a:xfrm>
                </p:grpSpPr>
                <p:sp>
                  <p:nvSpPr>
                    <p:cNvPr id="36" name="Flowchart: Data 35">
                      <a:extLst>
                        <a:ext uri="{FF2B5EF4-FFF2-40B4-BE49-F238E27FC236}">
                          <a16:creationId xmlns:a16="http://schemas.microsoft.com/office/drawing/2014/main" id="{CC6556D7-7647-4B8D-BF31-836668842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986" y="2494625"/>
                      <a:ext cx="1873188" cy="932155"/>
                    </a:xfrm>
                    <a:prstGeom prst="flowChartInputOutpu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Display Bookings</a:t>
                      </a:r>
                    </a:p>
                  </p:txBody>
                </p:sp>
                <p:sp>
                  <p:nvSpPr>
                    <p:cNvPr id="37" name="Flowchart: Decision 36">
                      <a:extLst>
                        <a:ext uri="{FF2B5EF4-FFF2-40B4-BE49-F238E27FC236}">
                          <a16:creationId xmlns:a16="http://schemas.microsoft.com/office/drawing/2014/main" id="{0D81B281-488D-47F0-9011-12CB3C6A5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986" y="3812959"/>
                      <a:ext cx="1873189" cy="952938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Exit/</a:t>
                      </a:r>
                    </a:p>
                    <a:p>
                      <a:pPr algn="ctr"/>
                      <a:r>
                        <a:rPr lang="en-IN" sz="1200" b="1" dirty="0"/>
                        <a:t>Cancel</a:t>
                      </a:r>
                    </a:p>
                  </p:txBody>
                </p:sp>
                <p:sp>
                  <p:nvSpPr>
                    <p:cNvPr id="38" name="Flowchart: Process 37">
                      <a:extLst>
                        <a:ext uri="{FF2B5EF4-FFF2-40B4-BE49-F238E27FC236}">
                          <a16:creationId xmlns:a16="http://schemas.microsoft.com/office/drawing/2014/main" id="{D429CAF0-EA5B-4139-ABA2-1C8245AF4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986" y="5131293"/>
                      <a:ext cx="1938296" cy="830055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Cancel Booking</a:t>
                      </a:r>
                    </a:p>
                  </p:txBody>
                </p:sp>
              </p:grpSp>
            </p:grpSp>
            <p:sp>
              <p:nvSpPr>
                <p:cNvPr id="32" name="Flowchart: Decision 31">
                  <a:extLst>
                    <a:ext uri="{FF2B5EF4-FFF2-40B4-BE49-F238E27FC236}">
                      <a16:creationId xmlns:a16="http://schemas.microsoft.com/office/drawing/2014/main" id="{316906E3-DF2A-40D9-ABC3-016D21C6BC19}"/>
                    </a:ext>
                  </a:extLst>
                </p:cNvPr>
                <p:cNvSpPr/>
                <p:nvPr/>
              </p:nvSpPr>
              <p:spPr>
                <a:xfrm>
                  <a:off x="4761390" y="362422"/>
                  <a:ext cx="1793362" cy="1099457"/>
                </a:xfrm>
                <a:prstGeom prst="flowChartDecision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Logout?</a:t>
                  </a:r>
                </a:p>
              </p:txBody>
            </p:sp>
          </p:grpSp>
          <p:sp>
            <p:nvSpPr>
              <p:cNvPr id="14" name="Flowchart: Terminator 13">
                <a:extLst>
                  <a:ext uri="{FF2B5EF4-FFF2-40B4-BE49-F238E27FC236}">
                    <a16:creationId xmlns:a16="http://schemas.microsoft.com/office/drawing/2014/main" id="{D586C98A-2B78-428F-AF49-A30E25ACE45D}"/>
                  </a:ext>
                </a:extLst>
              </p:cNvPr>
              <p:cNvSpPr/>
              <p:nvPr/>
            </p:nvSpPr>
            <p:spPr>
              <a:xfrm>
                <a:off x="9294174" y="519340"/>
                <a:ext cx="1908699" cy="745725"/>
              </a:xfrm>
              <a:prstGeom prst="flowChartTermina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STOP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8E56223-490D-4A73-8759-6898BDCAED6C}"/>
                  </a:ext>
                </a:extLst>
              </p:cNvPr>
              <p:cNvCxnSpPr>
                <a:cxnSpLocks/>
                <a:stCxn id="11" idx="3"/>
                <a:endCxn id="12" idx="2"/>
              </p:cNvCxnSpPr>
              <p:nvPr/>
            </p:nvCxnSpPr>
            <p:spPr>
              <a:xfrm flipV="1">
                <a:off x="1660123" y="899258"/>
                <a:ext cx="753130" cy="10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AA797B6-E47D-4B80-A0CE-AF2AF9470DB3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4543894" y="894394"/>
                <a:ext cx="653983" cy="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1080CA6-E06F-40ED-BA8E-138F585E46E4}"/>
                  </a:ext>
                </a:extLst>
              </p:cNvPr>
              <p:cNvCxnSpPr>
                <a:cxnSpLocks/>
                <a:stCxn id="32" idx="3"/>
                <a:endCxn id="14" idx="1"/>
              </p:cNvCxnSpPr>
              <p:nvPr/>
            </p:nvCxnSpPr>
            <p:spPr>
              <a:xfrm flipV="1">
                <a:off x="6991239" y="892203"/>
                <a:ext cx="2302934" cy="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86365B8-9703-4C82-818E-8065FDAE5A24}"/>
                  </a:ext>
                </a:extLst>
              </p:cNvPr>
              <p:cNvCxnSpPr>
                <a:cxnSpLocks/>
                <a:stCxn id="32" idx="2"/>
                <a:endCxn id="33" idx="0"/>
              </p:cNvCxnSpPr>
              <p:nvPr/>
            </p:nvCxnSpPr>
            <p:spPr>
              <a:xfrm>
                <a:off x="6094559" y="1444122"/>
                <a:ext cx="1440" cy="371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F474954-10DF-4CE6-9020-6D0FBF8868C1}"/>
                  </a:ext>
                </a:extLst>
              </p:cNvPr>
              <p:cNvCxnSpPr>
                <a:cxnSpLocks/>
                <a:stCxn id="39" idx="4"/>
                <a:endCxn id="40" idx="1"/>
              </p:cNvCxnSpPr>
              <p:nvPr/>
            </p:nvCxnSpPr>
            <p:spPr>
              <a:xfrm>
                <a:off x="4156968" y="3679797"/>
                <a:ext cx="0" cy="38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003A5E-C3C9-40DC-B2FD-729BD06E38DD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>
                <a:off x="4156968" y="4998131"/>
                <a:ext cx="0" cy="38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7DFEE49-AE79-48D8-8B8B-C55E675780B6}"/>
                  </a:ext>
                </a:extLst>
              </p:cNvPr>
              <p:cNvCxnSpPr>
                <a:cxnSpLocks/>
                <a:stCxn id="36" idx="4"/>
                <a:endCxn id="37" idx="0"/>
              </p:cNvCxnSpPr>
              <p:nvPr/>
            </p:nvCxnSpPr>
            <p:spPr>
              <a:xfrm>
                <a:off x="7969925" y="3679796"/>
                <a:ext cx="0" cy="386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285693-0DDB-4CEC-8832-88B2AC5C4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925" y="4998131"/>
                <a:ext cx="0" cy="38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E13453E2-523F-49DB-87E6-D2DA01D5DE9B}"/>
                  </a:ext>
                </a:extLst>
              </p:cNvPr>
              <p:cNvCxnSpPr>
                <a:stCxn id="33" idx="1"/>
                <a:endCxn id="39" idx="1"/>
              </p:cNvCxnSpPr>
              <p:nvPr/>
            </p:nvCxnSpPr>
            <p:spPr>
              <a:xfrm rot="10800000" flipV="1">
                <a:off x="4156968" y="2281563"/>
                <a:ext cx="1140042" cy="4660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090417AF-8DB0-4792-AA14-A16061609DD8}"/>
                  </a:ext>
                </a:extLst>
              </p:cNvPr>
              <p:cNvCxnSpPr>
                <a:cxnSpLocks/>
                <a:stCxn id="33" idx="3"/>
                <a:endCxn id="36" idx="1"/>
              </p:cNvCxnSpPr>
              <p:nvPr/>
            </p:nvCxnSpPr>
            <p:spPr>
              <a:xfrm>
                <a:off x="6894990" y="2281563"/>
                <a:ext cx="1074935" cy="4660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A7C94106-7744-439C-8DA5-43C6297FBEC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rot="5400000" flipH="1">
                <a:off x="2320775" y="532661"/>
                <a:ext cx="5304405" cy="6059002"/>
              </a:xfrm>
              <a:prstGeom prst="bentConnector4">
                <a:avLst>
                  <a:gd name="adj1" fmla="val -4310"/>
                  <a:gd name="adj2" fmla="val 997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A89A7C-D52D-4D6F-BD08-C17E956AC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967" y="6214364"/>
                <a:ext cx="0" cy="230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CCE926-633C-4C52-9E2D-0F2A397CA125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8002479" y="6214364"/>
                <a:ext cx="0" cy="230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EAC1445D-DD77-423C-9E65-B3E9CC55B8F7}"/>
                  </a:ext>
                </a:extLst>
              </p:cNvPr>
              <p:cNvCxnSpPr>
                <a:cxnSpLocks/>
                <a:stCxn id="37" idx="3"/>
                <a:endCxn id="14" idx="1"/>
              </p:cNvCxnSpPr>
              <p:nvPr/>
            </p:nvCxnSpPr>
            <p:spPr>
              <a:xfrm flipV="1">
                <a:off x="8906519" y="892203"/>
                <a:ext cx="387655" cy="365024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B3C7F9-F7D6-48AD-93C2-797574AFC93A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8906519" y="4532054"/>
                <a:ext cx="193828" cy="10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98355F6-57B8-4BB5-A2C0-6C44BC6A4C52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6991239" y="892205"/>
                <a:ext cx="226307" cy="2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E3E560-65B8-4F85-A57B-D4C9D493641E}"/>
                </a:ext>
              </a:extLst>
            </p:cNvPr>
            <p:cNvSpPr txBox="1"/>
            <p:nvPr/>
          </p:nvSpPr>
          <p:spPr>
            <a:xfrm>
              <a:off x="6348782" y="1022446"/>
              <a:ext cx="834860" cy="3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Yes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7FEC34-C294-4C85-BE1F-73FF60362CD1}"/>
                </a:ext>
              </a:extLst>
            </p:cNvPr>
            <p:cNvSpPr txBox="1"/>
            <p:nvPr/>
          </p:nvSpPr>
          <p:spPr>
            <a:xfrm>
              <a:off x="5576030" y="1803739"/>
              <a:ext cx="834860" cy="3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No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C2E1AF-B7A4-483B-84AE-D5671B25FD13}"/>
                </a:ext>
              </a:extLst>
            </p:cNvPr>
            <p:cNvSpPr txBox="1"/>
            <p:nvPr/>
          </p:nvSpPr>
          <p:spPr>
            <a:xfrm>
              <a:off x="8081223" y="4695568"/>
              <a:ext cx="834860" cy="35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Exit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9D9143-A603-49AB-A596-23579A765E12}"/>
                </a:ext>
              </a:extLst>
            </p:cNvPr>
            <p:cNvSpPr txBox="1"/>
            <p:nvPr/>
          </p:nvSpPr>
          <p:spPr>
            <a:xfrm>
              <a:off x="6805210" y="5143811"/>
              <a:ext cx="834860" cy="34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Cancel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35B45C-E9AE-4A8F-876F-92619BC13073}"/>
                </a:ext>
              </a:extLst>
            </p:cNvPr>
            <p:cNvSpPr txBox="1"/>
            <p:nvPr/>
          </p:nvSpPr>
          <p:spPr>
            <a:xfrm>
              <a:off x="6283248" y="2338392"/>
              <a:ext cx="834860" cy="35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62AB73-2AF6-4E89-90EC-049662EDE628}"/>
                </a:ext>
              </a:extLst>
            </p:cNvPr>
            <p:cNvSpPr txBox="1"/>
            <p:nvPr/>
          </p:nvSpPr>
          <p:spPr>
            <a:xfrm>
              <a:off x="4618522" y="2366474"/>
              <a:ext cx="834860" cy="35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5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34A7-BFC1-4057-8142-FFFE5F6B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1" u="sng" dirty="0"/>
              <a:t>Admin: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90791-4189-4185-A4A1-BC7312C1B313}"/>
              </a:ext>
            </a:extLst>
          </p:cNvPr>
          <p:cNvGrpSpPr/>
          <p:nvPr/>
        </p:nvGrpSpPr>
        <p:grpSpPr>
          <a:xfrm>
            <a:off x="523781" y="2325950"/>
            <a:ext cx="11381175" cy="4181382"/>
            <a:chOff x="363983" y="722363"/>
            <a:chExt cx="11381175" cy="57317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A7DC34-587A-4944-94D1-B56CD70A1766}"/>
                </a:ext>
              </a:extLst>
            </p:cNvPr>
            <p:cNvGrpSpPr/>
            <p:nvPr/>
          </p:nvGrpSpPr>
          <p:grpSpPr>
            <a:xfrm>
              <a:off x="363983" y="722363"/>
              <a:ext cx="11381175" cy="5731703"/>
              <a:chOff x="363983" y="722363"/>
              <a:chExt cx="11381175" cy="573170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3CEABD-712B-4D07-BE42-FB0F6FD163F2}"/>
                  </a:ext>
                </a:extLst>
              </p:cNvPr>
              <p:cNvSpPr/>
              <p:nvPr/>
            </p:nvSpPr>
            <p:spPr>
              <a:xfrm>
                <a:off x="363983" y="1054469"/>
                <a:ext cx="1182637" cy="6804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Login</a:t>
                </a:r>
              </a:p>
            </p:txBody>
          </p:sp>
          <p:sp>
            <p:nvSpPr>
              <p:cNvPr id="11" name="Flowchart: Data 10">
                <a:extLst>
                  <a:ext uri="{FF2B5EF4-FFF2-40B4-BE49-F238E27FC236}">
                    <a16:creationId xmlns:a16="http://schemas.microsoft.com/office/drawing/2014/main" id="{3F1EEC97-7E43-4726-8CEC-09B09FD1EE10}"/>
                  </a:ext>
                </a:extLst>
              </p:cNvPr>
              <p:cNvSpPr/>
              <p:nvPr/>
            </p:nvSpPr>
            <p:spPr>
              <a:xfrm>
                <a:off x="1900328" y="722363"/>
                <a:ext cx="2779063" cy="1325105"/>
              </a:xfrm>
              <a:prstGeom prst="flowChartInputOutp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Input menu option: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Add flight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Delete flight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Display all flights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Exit</a:t>
                </a:r>
              </a:p>
            </p:txBody>
          </p:sp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28DFEDEB-B312-42B9-AE89-67C02A046D85}"/>
                  </a:ext>
                </a:extLst>
              </p:cNvPr>
              <p:cNvSpPr/>
              <p:nvPr/>
            </p:nvSpPr>
            <p:spPr>
              <a:xfrm>
                <a:off x="4865024" y="2220908"/>
                <a:ext cx="1458045" cy="850527"/>
              </a:xfrm>
              <a:prstGeom prst="flowChartDecisi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Menu option: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3557667-2CCA-49DE-B8E7-8A3F5F94C75F}"/>
                  </a:ext>
                </a:extLst>
              </p:cNvPr>
              <p:cNvGrpSpPr/>
              <p:nvPr/>
            </p:nvGrpSpPr>
            <p:grpSpPr>
              <a:xfrm>
                <a:off x="7177640" y="3064777"/>
                <a:ext cx="1709153" cy="3163141"/>
                <a:chOff x="7842688" y="2494626"/>
                <a:chExt cx="1873189" cy="3466723"/>
              </a:xfrm>
            </p:grpSpPr>
            <p:sp>
              <p:nvSpPr>
                <p:cNvPr id="34" name="Flowchart: Data 33">
                  <a:extLst>
                    <a:ext uri="{FF2B5EF4-FFF2-40B4-BE49-F238E27FC236}">
                      <a16:creationId xmlns:a16="http://schemas.microsoft.com/office/drawing/2014/main" id="{29911215-0F7E-41F6-88F7-892D6E0AF84A}"/>
                    </a:ext>
                  </a:extLst>
                </p:cNvPr>
                <p:cNvSpPr/>
                <p:nvPr/>
              </p:nvSpPr>
              <p:spPr>
                <a:xfrm>
                  <a:off x="7842688" y="2494626"/>
                  <a:ext cx="1873188" cy="932155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Display All flights</a:t>
                  </a:r>
                </a:p>
              </p:txBody>
            </p:sp>
            <p:sp>
              <p:nvSpPr>
                <p:cNvPr id="35" name="Flowchart: Data 34">
                  <a:extLst>
                    <a:ext uri="{FF2B5EF4-FFF2-40B4-BE49-F238E27FC236}">
                      <a16:creationId xmlns:a16="http://schemas.microsoft.com/office/drawing/2014/main" id="{20FED7CF-57CA-4597-AEC1-E6098A98F2B1}"/>
                    </a:ext>
                  </a:extLst>
                </p:cNvPr>
                <p:cNvSpPr/>
                <p:nvPr/>
              </p:nvSpPr>
              <p:spPr>
                <a:xfrm>
                  <a:off x="7842688" y="3812960"/>
                  <a:ext cx="1873189" cy="932156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Input flight to be deleted</a:t>
                  </a:r>
                </a:p>
              </p:txBody>
            </p:sp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A9BCE575-FA9D-4F95-B055-FB9DD55BBE80}"/>
                    </a:ext>
                  </a:extLst>
                </p:cNvPr>
                <p:cNvSpPr/>
                <p:nvPr/>
              </p:nvSpPr>
              <p:spPr>
                <a:xfrm>
                  <a:off x="7842688" y="5131294"/>
                  <a:ext cx="1873189" cy="830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Delete Flight</a:t>
                  </a:r>
                </a:p>
              </p:txBody>
            </p:sp>
          </p:grp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E1295806-7F35-4A3D-ABF7-CD9738AF1488}"/>
                  </a:ext>
                </a:extLst>
              </p:cNvPr>
              <p:cNvSpPr/>
              <p:nvPr/>
            </p:nvSpPr>
            <p:spPr>
              <a:xfrm>
                <a:off x="4865024" y="953215"/>
                <a:ext cx="1438124" cy="850527"/>
              </a:xfrm>
              <a:prstGeom prst="flowChartDecisi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Logout?</a:t>
                </a:r>
              </a:p>
            </p:txBody>
          </p:sp>
          <p:sp>
            <p:nvSpPr>
              <p:cNvPr id="15" name="Flowchart: Terminator 14">
                <a:extLst>
                  <a:ext uri="{FF2B5EF4-FFF2-40B4-BE49-F238E27FC236}">
                    <a16:creationId xmlns:a16="http://schemas.microsoft.com/office/drawing/2014/main" id="{65619C9B-DC83-4531-95EE-41A97C5E7338}"/>
                  </a:ext>
                </a:extLst>
              </p:cNvPr>
              <p:cNvSpPr/>
              <p:nvPr/>
            </p:nvSpPr>
            <p:spPr>
              <a:xfrm>
                <a:off x="10003604" y="1054469"/>
                <a:ext cx="1741554" cy="680422"/>
              </a:xfrm>
              <a:prstGeom prst="flowChartTermina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STOP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94AC2E-AC03-488F-B2DF-3A73B88FB0D1}"/>
                  </a:ext>
                </a:extLst>
              </p:cNvPr>
              <p:cNvCxnSpPr>
                <a:cxnSpLocks/>
                <a:stCxn id="10" idx="3"/>
                <a:endCxn id="11" idx="2"/>
              </p:cNvCxnSpPr>
              <p:nvPr/>
            </p:nvCxnSpPr>
            <p:spPr>
              <a:xfrm flipV="1">
                <a:off x="1546620" y="1384916"/>
                <a:ext cx="631614" cy="9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B727FF9-14C0-42C1-B88B-85146BACC0B5}"/>
                  </a:ext>
                </a:extLst>
              </p:cNvPr>
              <p:cNvCxnSpPr>
                <a:cxnSpLocks/>
                <a:stCxn id="11" idx="5"/>
                <a:endCxn id="14" idx="1"/>
              </p:cNvCxnSpPr>
              <p:nvPr/>
            </p:nvCxnSpPr>
            <p:spPr>
              <a:xfrm flipV="1">
                <a:off x="4401485" y="1378479"/>
                <a:ext cx="463538" cy="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8E98B75-CA7E-47C9-BFB6-E1875645C8AB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6303147" y="1378479"/>
                <a:ext cx="3700457" cy="16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3D239BF-F166-4578-A0E2-7C8F204D6019}"/>
                  </a:ext>
                </a:extLst>
              </p:cNvPr>
              <p:cNvCxnSpPr>
                <a:cxnSpLocks/>
                <a:stCxn id="14" idx="2"/>
                <a:endCxn id="12" idx="0"/>
              </p:cNvCxnSpPr>
              <p:nvPr/>
            </p:nvCxnSpPr>
            <p:spPr>
              <a:xfrm>
                <a:off x="5584085" y="1803742"/>
                <a:ext cx="9960" cy="417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37732C-9833-4492-9832-9EB192970FDD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8032217" y="3915303"/>
                <a:ext cx="0" cy="352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4CAF21-FE3E-464F-B161-F3969F3B7D34}"/>
                  </a:ext>
                </a:extLst>
              </p:cNvPr>
              <p:cNvCxnSpPr>
                <a:cxnSpLocks/>
                <a:stCxn id="35" idx="4"/>
                <a:endCxn id="36" idx="0"/>
              </p:cNvCxnSpPr>
              <p:nvPr/>
            </p:nvCxnSpPr>
            <p:spPr>
              <a:xfrm>
                <a:off x="8032217" y="5118191"/>
                <a:ext cx="0" cy="352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08BC3BE0-2E59-430D-B8D9-2A556FC45A5A}"/>
                  </a:ext>
                </a:extLst>
              </p:cNvPr>
              <p:cNvCxnSpPr>
                <a:stCxn id="12" idx="1"/>
                <a:endCxn id="31" idx="1"/>
              </p:cNvCxnSpPr>
              <p:nvPr/>
            </p:nvCxnSpPr>
            <p:spPr>
              <a:xfrm rot="10800000" flipV="1">
                <a:off x="3069130" y="2646171"/>
                <a:ext cx="1795894" cy="41860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76080D4B-B6C7-42E0-835D-B73E8AEC1607}"/>
                  </a:ext>
                </a:extLst>
              </p:cNvPr>
              <p:cNvCxnSpPr>
                <a:cxnSpLocks/>
                <a:stCxn id="12" idx="3"/>
                <a:endCxn id="34" idx="1"/>
              </p:cNvCxnSpPr>
              <p:nvPr/>
            </p:nvCxnSpPr>
            <p:spPr>
              <a:xfrm>
                <a:off x="6323069" y="2646172"/>
                <a:ext cx="1709150" cy="41860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8364D79-D67B-4CF7-9159-7DCFAA6B5058}"/>
                  </a:ext>
                </a:extLst>
              </p:cNvPr>
              <p:cNvGrpSpPr/>
              <p:nvPr/>
            </p:nvGrpSpPr>
            <p:grpSpPr>
              <a:xfrm>
                <a:off x="2214553" y="3064777"/>
                <a:ext cx="1709154" cy="1960255"/>
                <a:chOff x="1900329" y="3071435"/>
                <a:chExt cx="1709154" cy="1960255"/>
              </a:xfrm>
            </p:grpSpPr>
            <p:sp>
              <p:nvSpPr>
                <p:cNvPr id="31" name="Flowchart: Data 30">
                  <a:extLst>
                    <a:ext uri="{FF2B5EF4-FFF2-40B4-BE49-F238E27FC236}">
                      <a16:creationId xmlns:a16="http://schemas.microsoft.com/office/drawing/2014/main" id="{85529DFA-91FE-465A-829B-4C8F27889AFA}"/>
                    </a:ext>
                  </a:extLst>
                </p:cNvPr>
                <p:cNvSpPr/>
                <p:nvPr/>
              </p:nvSpPr>
              <p:spPr>
                <a:xfrm>
                  <a:off x="1900329" y="3071435"/>
                  <a:ext cx="1709154" cy="850527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Input Flight Details</a:t>
                  </a:r>
                </a:p>
              </p:txBody>
            </p:sp>
            <p:sp>
              <p:nvSpPr>
                <p:cNvPr id="32" name="Flowchart: Process 31">
                  <a:extLst>
                    <a:ext uri="{FF2B5EF4-FFF2-40B4-BE49-F238E27FC236}">
                      <a16:creationId xmlns:a16="http://schemas.microsoft.com/office/drawing/2014/main" id="{AAB65522-6B89-4C53-91B7-838C98F4D6BA}"/>
                    </a:ext>
                  </a:extLst>
                </p:cNvPr>
                <p:cNvSpPr/>
                <p:nvPr/>
              </p:nvSpPr>
              <p:spPr>
                <a:xfrm>
                  <a:off x="1900331" y="4274323"/>
                  <a:ext cx="1709152" cy="75736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Create Flight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2A6ED09-7D55-4815-98E9-6E86C065E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906" y="3921962"/>
                  <a:ext cx="0" cy="3523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Flowchart: Data 24">
                <a:extLst>
                  <a:ext uri="{FF2B5EF4-FFF2-40B4-BE49-F238E27FC236}">
                    <a16:creationId xmlns:a16="http://schemas.microsoft.com/office/drawing/2014/main" id="{AAFC55E6-3222-40D4-9A4B-D3A5ADCDB907}"/>
                  </a:ext>
                </a:extLst>
              </p:cNvPr>
              <p:cNvSpPr/>
              <p:nvPr/>
            </p:nvSpPr>
            <p:spPr>
              <a:xfrm>
                <a:off x="4739468" y="3496699"/>
                <a:ext cx="1709153" cy="850526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Display All flights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60DFB9E-814C-4146-853E-5BE1BC76366E}"/>
                  </a:ext>
                </a:extLst>
              </p:cNvPr>
              <p:cNvCxnSpPr>
                <a:cxnSpLocks/>
                <a:stCxn id="12" idx="2"/>
                <a:endCxn id="25" idx="1"/>
              </p:cNvCxnSpPr>
              <p:nvPr/>
            </p:nvCxnSpPr>
            <p:spPr>
              <a:xfrm flipH="1">
                <a:off x="5594045" y="3071435"/>
                <a:ext cx="2" cy="425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E99D4DD7-B08C-4310-98C4-C5E4DAB367E9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rot="5400000" flipH="1">
                <a:off x="2473830" y="669531"/>
                <a:ext cx="4833458" cy="6283316"/>
              </a:xfrm>
              <a:prstGeom prst="bentConnector4">
                <a:avLst>
                  <a:gd name="adj1" fmla="val -4730"/>
                  <a:gd name="adj2" fmla="val 10003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1E93457-4AF8-43C2-BBE9-AC25839FE717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3069131" y="5025032"/>
                <a:ext cx="0" cy="1429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5161E76-06FF-4BBA-AFB2-3CA2EFB557A1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5594045" y="4347225"/>
                <a:ext cx="0" cy="2106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0657D0-56CB-4672-BE05-D1C7076EA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17" y="6227918"/>
                <a:ext cx="0" cy="226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A934DB-7281-4D89-819F-D38B0464E79A}"/>
                </a:ext>
              </a:extLst>
            </p:cNvPr>
            <p:cNvSpPr txBox="1"/>
            <p:nvPr/>
          </p:nvSpPr>
          <p:spPr>
            <a:xfrm>
              <a:off x="6297821" y="1054468"/>
              <a:ext cx="834860" cy="37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Yes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D14553-828B-48B4-8089-2F725415C1F3}"/>
                </a:ext>
              </a:extLst>
            </p:cNvPr>
            <p:cNvSpPr txBox="1"/>
            <p:nvPr/>
          </p:nvSpPr>
          <p:spPr>
            <a:xfrm>
              <a:off x="5576030" y="1803739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No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59713F-663E-4D63-B087-3B90995DD875}"/>
                </a:ext>
              </a:extLst>
            </p:cNvPr>
            <p:cNvSpPr txBox="1"/>
            <p:nvPr/>
          </p:nvSpPr>
          <p:spPr>
            <a:xfrm>
              <a:off x="6283248" y="2338391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DC32B-60D0-446E-8FE3-4819D2E14F4B}"/>
                </a:ext>
              </a:extLst>
            </p:cNvPr>
            <p:cNvSpPr txBox="1"/>
            <p:nvPr/>
          </p:nvSpPr>
          <p:spPr>
            <a:xfrm>
              <a:off x="5613758" y="3037403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8FC3B-4CE5-4595-BBFC-F970306AC4FE}"/>
                </a:ext>
              </a:extLst>
            </p:cNvPr>
            <p:cNvSpPr txBox="1"/>
            <p:nvPr/>
          </p:nvSpPr>
          <p:spPr>
            <a:xfrm>
              <a:off x="4656013" y="2334230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F4F-2E07-423A-8683-1FDF6ACE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6" name="Picture 2" descr="Capture6.PNG">
            <a:extLst>
              <a:ext uri="{FF2B5EF4-FFF2-40B4-BE49-F238E27FC236}">
                <a16:creationId xmlns:a16="http://schemas.microsoft.com/office/drawing/2014/main" id="{41E9CD85-46A1-40AD-8C7E-1E510201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4" b="1505"/>
          <a:stretch/>
        </p:blipFill>
        <p:spPr bwMode="auto">
          <a:xfrm>
            <a:off x="3136268" y="2041863"/>
            <a:ext cx="5596957" cy="41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7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raw.githubusercontent.com/ayushagrawal24/Airplane-reservation-system/master/Capture.PNG">
            <a:extLst>
              <a:ext uri="{FF2B5EF4-FFF2-40B4-BE49-F238E27FC236}">
                <a16:creationId xmlns:a16="http://schemas.microsoft.com/office/drawing/2014/main" id="{17778B21-9DC2-435B-9B0D-25DB8C93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32624" b="443"/>
          <a:stretch/>
        </p:blipFill>
        <p:spPr bwMode="auto">
          <a:xfrm>
            <a:off x="3019887" y="1031705"/>
            <a:ext cx="6152225" cy="45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1.PNG">
            <a:extLst>
              <a:ext uri="{FF2B5EF4-FFF2-40B4-BE49-F238E27FC236}">
                <a16:creationId xmlns:a16="http://schemas.microsoft.com/office/drawing/2014/main" id="{27A778BB-EC2E-4D24-9F75-02D6432C3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8" b="1302"/>
          <a:stretch/>
        </p:blipFill>
        <p:spPr bwMode="auto">
          <a:xfrm>
            <a:off x="2509422" y="513333"/>
            <a:ext cx="7451324" cy="54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3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pture2.PNG">
            <a:extLst>
              <a:ext uri="{FF2B5EF4-FFF2-40B4-BE49-F238E27FC236}">
                <a16:creationId xmlns:a16="http://schemas.microsoft.com/office/drawing/2014/main" id="{B47AB252-E38D-40B3-8564-2734900F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138238"/>
            <a:ext cx="9163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6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pture3.PNG">
            <a:extLst>
              <a:ext uri="{FF2B5EF4-FFF2-40B4-BE49-F238E27FC236}">
                <a16:creationId xmlns:a16="http://schemas.microsoft.com/office/drawing/2014/main" id="{78F026CB-9CC0-443F-9161-18DE613DB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6"/>
          <a:stretch/>
        </p:blipFill>
        <p:spPr bwMode="auto">
          <a:xfrm>
            <a:off x="2314691" y="615672"/>
            <a:ext cx="7562618" cy="56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3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Airline Reservation System is an interface for users and airlines to interact and connect to each other. </a:t>
            </a:r>
          </a:p>
          <a:p>
            <a:r>
              <a:rPr lang="en-US" dirty="0"/>
              <a:t>It makes it convenient for both airlines and consumers to discover each other, providing a single platform for users to book flights across airlines. </a:t>
            </a:r>
          </a:p>
          <a:p>
            <a:r>
              <a:rPr lang="en-US" dirty="0"/>
              <a:t>It can also help an airline to manage its bookings and flights </a:t>
            </a:r>
            <a:r>
              <a:rPr lang="en-US" dirty="0" err="1"/>
              <a:t>effeciently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395469"/>
            <a:ext cx="10856890" cy="42435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search for their required flights, getting complete information about them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further view their bookings, and cancel if required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Airlines can add new, delete old and view all information about current flights.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9E95-3365-4994-804D-1DFD1CC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Functionality: </a:t>
            </a:r>
            <a:r>
              <a:rPr lang="en-IN" b="0" i="1" u="sng" dirty="0"/>
              <a:t>Airline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4AEB-4CCC-4A80-BA47-CD2C6455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admin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admin of The Airline Reservation System will be able to add and delete flights.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 a flight, several details like the name of the flight, the date and time of departure and arrival, the source and destination airport and the cost per seat.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deleting a particular flight, a table displaying the flights are shown and the sl.no of the flight to be deleted must be inputted.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Pre-Processor Directives </a:t>
            </a:r>
          </a:p>
          <a:p>
            <a:r>
              <a:rPr lang="en-IN" dirty="0"/>
              <a:t>Structures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46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Defined In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preset_vals</a:t>
            </a:r>
            <a:r>
              <a:rPr lang="en-US" dirty="0"/>
              <a:t>()</a:t>
            </a:r>
          </a:p>
          <a:p>
            <a:r>
              <a:rPr lang="en-US" dirty="0"/>
              <a:t>password()</a:t>
            </a:r>
          </a:p>
          <a:p>
            <a:r>
              <a:rPr lang="en-US" dirty="0" err="1"/>
              <a:t>drawline</a:t>
            </a:r>
            <a:r>
              <a:rPr lang="en-US" dirty="0"/>
              <a:t>()</a:t>
            </a:r>
          </a:p>
          <a:p>
            <a:r>
              <a:rPr lang="en-US" dirty="0"/>
              <a:t>header()</a:t>
            </a:r>
          </a:p>
          <a:p>
            <a:r>
              <a:rPr lang="en-US" dirty="0" err="1"/>
              <a:t>table_header</a:t>
            </a:r>
            <a:r>
              <a:rPr lang="en-US" dirty="0"/>
              <a:t>()</a:t>
            </a:r>
          </a:p>
          <a:p>
            <a:r>
              <a:rPr lang="en-US" dirty="0" err="1"/>
              <a:t>table_line</a:t>
            </a:r>
            <a:r>
              <a:rPr lang="en-US" dirty="0"/>
              <a:t>()</a:t>
            </a:r>
          </a:p>
          <a:p>
            <a:r>
              <a:rPr lang="en-US" dirty="0" err="1"/>
              <a:t>display_flights</a:t>
            </a:r>
            <a:r>
              <a:rPr lang="en-US" dirty="0"/>
              <a:t>()</a:t>
            </a:r>
          </a:p>
          <a:p>
            <a:r>
              <a:rPr lang="en-US" dirty="0" err="1"/>
              <a:t>add_flight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 err="1"/>
              <a:t>del_flight</a:t>
            </a:r>
            <a:r>
              <a:rPr lang="en-US" dirty="0"/>
              <a:t>()</a:t>
            </a:r>
          </a:p>
          <a:p>
            <a:r>
              <a:rPr lang="en-US" dirty="0"/>
              <a:t>status()</a:t>
            </a:r>
          </a:p>
          <a:p>
            <a:r>
              <a:rPr lang="en-US" dirty="0"/>
              <a:t>pay()</a:t>
            </a:r>
          </a:p>
          <a:p>
            <a:r>
              <a:rPr lang="en-US" dirty="0"/>
              <a:t>confirmation()</a:t>
            </a:r>
          </a:p>
          <a:p>
            <a:r>
              <a:rPr lang="en-US" dirty="0"/>
              <a:t>search()</a:t>
            </a:r>
          </a:p>
          <a:p>
            <a:r>
              <a:rPr lang="en-US" dirty="0" err="1"/>
              <a:t>userf</a:t>
            </a:r>
            <a:r>
              <a:rPr lang="en-US" dirty="0"/>
              <a:t>()</a:t>
            </a:r>
          </a:p>
          <a:p>
            <a:r>
              <a:rPr lang="en-US" dirty="0"/>
              <a:t>admin()</a:t>
            </a:r>
          </a:p>
          <a:p>
            <a:r>
              <a:rPr lang="en-US" dirty="0"/>
              <a:t>main()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81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  <a:p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stdlib.h</a:t>
            </a:r>
            <a:endParaRPr lang="en-US" dirty="0"/>
          </a:p>
          <a:p>
            <a:r>
              <a:rPr lang="en-US" dirty="0" err="1"/>
              <a:t>iomanip</a:t>
            </a:r>
            <a:endParaRPr lang="en-US" dirty="0"/>
          </a:p>
          <a:p>
            <a:r>
              <a:rPr lang="en-US" dirty="0" err="1"/>
              <a:t>conio.h</a:t>
            </a:r>
            <a:endParaRPr lang="en-US" dirty="0"/>
          </a:p>
          <a:p>
            <a:r>
              <a:rPr lang="en-US" dirty="0" err="1"/>
              <a:t>process.h</a:t>
            </a:r>
            <a:endParaRPr lang="en-US" dirty="0"/>
          </a:p>
          <a:p>
            <a:r>
              <a:rPr lang="en-US" dirty="0" err="1"/>
              <a:t>string.h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Defined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r>
              <a:rPr lang="en-US" dirty="0"/>
              <a:t>Flight</a:t>
            </a:r>
          </a:p>
          <a:p>
            <a:r>
              <a:rPr lang="en-US" dirty="0"/>
              <a:t>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3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8D806-C0B2-4471-B178-A0FC2CAFBAD2}"/>
              </a:ext>
            </a:extLst>
          </p:cNvPr>
          <p:cNvGrpSpPr/>
          <p:nvPr/>
        </p:nvGrpSpPr>
        <p:grpSpPr>
          <a:xfrm>
            <a:off x="476436" y="2095130"/>
            <a:ext cx="11239128" cy="4081508"/>
            <a:chOff x="476436" y="681362"/>
            <a:chExt cx="11239128" cy="54952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085205-6FE7-4943-BD11-F8F068017BAA}"/>
                </a:ext>
              </a:extLst>
            </p:cNvPr>
            <p:cNvGrpSpPr/>
            <p:nvPr/>
          </p:nvGrpSpPr>
          <p:grpSpPr>
            <a:xfrm>
              <a:off x="476436" y="681362"/>
              <a:ext cx="11239128" cy="5495276"/>
              <a:chOff x="476436" y="681362"/>
              <a:chExt cx="11239128" cy="549527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79205F-D20F-4FAF-932B-4233E2830EAC}"/>
                  </a:ext>
                </a:extLst>
              </p:cNvPr>
              <p:cNvGrpSpPr/>
              <p:nvPr/>
            </p:nvGrpSpPr>
            <p:grpSpPr>
              <a:xfrm>
                <a:off x="476436" y="681362"/>
                <a:ext cx="11239128" cy="5495276"/>
                <a:chOff x="248575" y="683581"/>
                <a:chExt cx="11239128" cy="549527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06852D8-A917-4BBD-987C-41A205302974}"/>
                    </a:ext>
                  </a:extLst>
                </p:cNvPr>
                <p:cNvGrpSpPr/>
                <p:nvPr/>
              </p:nvGrpSpPr>
              <p:grpSpPr>
                <a:xfrm>
                  <a:off x="1850994" y="683581"/>
                  <a:ext cx="7843420" cy="5495276"/>
                  <a:chOff x="1575787" y="683581"/>
                  <a:chExt cx="7843420" cy="5495276"/>
                </a:xfrm>
              </p:grpSpPr>
              <p:sp>
                <p:nvSpPr>
                  <p:cNvPr id="23" name="Flowchart: Data 22">
                    <a:extLst>
                      <a:ext uri="{FF2B5EF4-FFF2-40B4-BE49-F238E27FC236}">
                        <a16:creationId xmlns:a16="http://schemas.microsoft.com/office/drawing/2014/main" id="{9C54881A-BE6B-4A51-931D-5014DD5F3BA9}"/>
                      </a:ext>
                    </a:extLst>
                  </p:cNvPr>
                  <p:cNvSpPr/>
                  <p:nvPr/>
                </p:nvSpPr>
                <p:spPr>
                  <a:xfrm>
                    <a:off x="1575787" y="2909656"/>
                    <a:ext cx="1908699" cy="1038688"/>
                  </a:xfrm>
                  <a:prstGeom prst="flowChartInputOutpu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Enter log in credentials</a:t>
                    </a:r>
                  </a:p>
                </p:txBody>
              </p:sp>
              <p:sp>
                <p:nvSpPr>
                  <p:cNvPr id="24" name="Flowchart: Decision 23">
                    <a:extLst>
                      <a:ext uri="{FF2B5EF4-FFF2-40B4-BE49-F238E27FC236}">
                        <a16:creationId xmlns:a16="http://schemas.microsoft.com/office/drawing/2014/main" id="{D2F55088-D735-44FC-8D2F-66AFBD03B908}"/>
                      </a:ext>
                    </a:extLst>
                  </p:cNvPr>
                  <p:cNvSpPr/>
                  <p:nvPr/>
                </p:nvSpPr>
                <p:spPr>
                  <a:xfrm>
                    <a:off x="3773010" y="2909656"/>
                    <a:ext cx="1580225" cy="103868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User or Admin</a:t>
                    </a:r>
                  </a:p>
                </p:txBody>
              </p:sp>
              <p:sp>
                <p:nvSpPr>
                  <p:cNvPr id="25" name="Flowchart: Process 24">
                    <a:extLst>
                      <a:ext uri="{FF2B5EF4-FFF2-40B4-BE49-F238E27FC236}">
                        <a16:creationId xmlns:a16="http://schemas.microsoft.com/office/drawing/2014/main" id="{6ABA4BE2-0808-454A-A957-3B3BB73EE2DA}"/>
                      </a:ext>
                    </a:extLst>
                  </p:cNvPr>
                  <p:cNvSpPr/>
                  <p:nvPr/>
                </p:nvSpPr>
                <p:spPr>
                  <a:xfrm>
                    <a:off x="5308842" y="683581"/>
                    <a:ext cx="1580225" cy="91440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User menu and functions</a:t>
                    </a:r>
                  </a:p>
                </p:txBody>
              </p:sp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442AD0B-0ECF-4B8B-B517-DE3F8DFF33CD}"/>
                      </a:ext>
                    </a:extLst>
                  </p:cNvPr>
                  <p:cNvSpPr/>
                  <p:nvPr/>
                </p:nvSpPr>
                <p:spPr>
                  <a:xfrm>
                    <a:off x="5308842" y="5264457"/>
                    <a:ext cx="1580225" cy="91440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Admin menu and functions</a:t>
                    </a:r>
                  </a:p>
                </p:txBody>
              </p:sp>
              <p:sp>
                <p:nvSpPr>
                  <p:cNvPr id="27" name="Flowchart: Decision 26">
                    <a:extLst>
                      <a:ext uri="{FF2B5EF4-FFF2-40B4-BE49-F238E27FC236}">
                        <a16:creationId xmlns:a16="http://schemas.microsoft.com/office/drawing/2014/main" id="{CFC74FEE-801F-4054-91A0-1E568A944E8C}"/>
                      </a:ext>
                    </a:extLst>
                  </p:cNvPr>
                  <p:cNvSpPr/>
                  <p:nvPr/>
                </p:nvSpPr>
                <p:spPr>
                  <a:xfrm>
                    <a:off x="7838982" y="2909656"/>
                    <a:ext cx="1580225" cy="103868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Log out?</a:t>
                    </a:r>
                  </a:p>
                </p:txBody>
              </p:sp>
            </p:grpSp>
            <p:sp>
              <p:nvSpPr>
                <p:cNvPr id="12" name="Flowchart: Terminator 11">
                  <a:extLst>
                    <a:ext uri="{FF2B5EF4-FFF2-40B4-BE49-F238E27FC236}">
                      <a16:creationId xmlns:a16="http://schemas.microsoft.com/office/drawing/2014/main" id="{97EA9DA8-173B-4856-A75C-707955A17698}"/>
                    </a:ext>
                  </a:extLst>
                </p:cNvPr>
                <p:cNvSpPr/>
                <p:nvPr/>
              </p:nvSpPr>
              <p:spPr>
                <a:xfrm>
                  <a:off x="248575" y="3082771"/>
                  <a:ext cx="1313895" cy="692458"/>
                </a:xfrm>
                <a:prstGeom prst="flowChartTerminato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/>
                    <a:t>START</a:t>
                  </a:r>
                </a:p>
              </p:txBody>
            </p:sp>
            <p:sp>
              <p:nvSpPr>
                <p:cNvPr id="13" name="Flowchart: Terminator 12">
                  <a:extLst>
                    <a:ext uri="{FF2B5EF4-FFF2-40B4-BE49-F238E27FC236}">
                      <a16:creationId xmlns:a16="http://schemas.microsoft.com/office/drawing/2014/main" id="{63AB3418-D409-4022-8DE6-8919A2B6C0A4}"/>
                    </a:ext>
                  </a:extLst>
                </p:cNvPr>
                <p:cNvSpPr/>
                <p:nvPr/>
              </p:nvSpPr>
              <p:spPr>
                <a:xfrm>
                  <a:off x="10173808" y="3082771"/>
                  <a:ext cx="1313895" cy="692458"/>
                </a:xfrm>
                <a:prstGeom prst="flowChartTerminato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/>
                    <a:t>STOP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19586F7-C687-468C-A607-E80DFD7C09C8}"/>
                    </a:ext>
                  </a:extLst>
                </p:cNvPr>
                <p:cNvCxnSpPr>
                  <a:stCxn id="12" idx="3"/>
                  <a:endCxn id="23" idx="2"/>
                </p:cNvCxnSpPr>
                <p:nvPr/>
              </p:nvCxnSpPr>
              <p:spPr>
                <a:xfrm>
                  <a:off x="1562470" y="3429000"/>
                  <a:ext cx="479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EEEEBD0-5E6B-4726-873D-3651D4B754BF}"/>
                    </a:ext>
                  </a:extLst>
                </p:cNvPr>
                <p:cNvCxnSpPr/>
                <p:nvPr/>
              </p:nvCxnSpPr>
              <p:spPr>
                <a:xfrm>
                  <a:off x="3568823" y="3432699"/>
                  <a:ext cx="479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08B9F7A-D491-405B-A2CD-AA372F404418}"/>
                    </a:ext>
                  </a:extLst>
                </p:cNvPr>
                <p:cNvCxnSpPr/>
                <p:nvPr/>
              </p:nvCxnSpPr>
              <p:spPr>
                <a:xfrm>
                  <a:off x="9694414" y="3429000"/>
                  <a:ext cx="479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E814143-7581-4D8F-8B31-8E3428D12674}"/>
                    </a:ext>
                  </a:extLst>
                </p:cNvPr>
                <p:cNvCxnSpPr>
                  <a:cxnSpLocks/>
                  <a:stCxn id="24" idx="0"/>
                  <a:endCxn id="25" idx="1"/>
                </p:cNvCxnSpPr>
                <p:nvPr/>
              </p:nvCxnSpPr>
              <p:spPr>
                <a:xfrm rot="5400000" flipH="1" flipV="1">
                  <a:off x="4326752" y="1652360"/>
                  <a:ext cx="1768875" cy="74571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9E01928C-97FA-4028-B024-59CE46B46C52}"/>
                    </a:ext>
                  </a:extLst>
                </p:cNvPr>
                <p:cNvCxnSpPr>
                  <a:cxnSpLocks/>
                  <a:stCxn id="24" idx="2"/>
                  <a:endCxn id="26" idx="1"/>
                </p:cNvCxnSpPr>
                <p:nvPr/>
              </p:nvCxnSpPr>
              <p:spPr>
                <a:xfrm rot="16200000" flipH="1">
                  <a:off x="4324533" y="4462140"/>
                  <a:ext cx="1773313" cy="74571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5B800463-83D7-4CBB-A745-E4300C335468}"/>
                    </a:ext>
                  </a:extLst>
                </p:cNvPr>
                <p:cNvCxnSpPr>
                  <a:cxnSpLocks/>
                  <a:stCxn id="26" idx="3"/>
                  <a:endCxn id="27" idx="1"/>
                </p:cNvCxnSpPr>
                <p:nvPr/>
              </p:nvCxnSpPr>
              <p:spPr>
                <a:xfrm flipV="1">
                  <a:off x="7164274" y="3429000"/>
                  <a:ext cx="949915" cy="229265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42CAB07-A735-4674-8615-6C8DF9A68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38329" y="2565647"/>
                  <a:ext cx="0" cy="344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CF01928-CDC2-4112-86D7-A8F214129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8329" y="3948342"/>
                  <a:ext cx="0" cy="344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5449FC1-E460-4BE9-B701-8B9638E1A9AC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7164274" y="5721657"/>
                  <a:ext cx="4424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2AD5794-A08A-47CC-8789-AAFB56293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345" y="1138562"/>
                <a:ext cx="4424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74D64706-2ED5-434B-A0FD-9A40F7885CD5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7392135" y="1138562"/>
                <a:ext cx="474957" cy="228821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58629A-2E9D-4C70-8B29-0A6C4D3B1422}"/>
                </a:ext>
              </a:extLst>
            </p:cNvPr>
            <p:cNvSpPr txBox="1"/>
            <p:nvPr/>
          </p:nvSpPr>
          <p:spPr>
            <a:xfrm>
              <a:off x="4462512" y="2552239"/>
              <a:ext cx="603673" cy="3418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IN" sz="1050" dirty="0"/>
                <a:t>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BE6E67-032A-43DC-B999-0F09FED937AC}"/>
                </a:ext>
              </a:extLst>
            </p:cNvPr>
            <p:cNvSpPr txBox="1"/>
            <p:nvPr/>
          </p:nvSpPr>
          <p:spPr>
            <a:xfrm>
              <a:off x="4394456" y="3934935"/>
              <a:ext cx="671732" cy="3418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IN" sz="1050" dirty="0"/>
                <a:t>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63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</TotalTime>
  <Words>388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Times New Roman</vt:lpstr>
      <vt:lpstr>Wingdings 2</vt:lpstr>
      <vt:lpstr>Quotable</vt:lpstr>
      <vt:lpstr>AIRLINE RESERVATION SYSTEM</vt:lpstr>
      <vt:lpstr>About</vt:lpstr>
      <vt:lpstr>Functionality</vt:lpstr>
      <vt:lpstr>Functionality: Airline</vt:lpstr>
      <vt:lpstr>Concepts Used:</vt:lpstr>
      <vt:lpstr>Functions Defined In The Program</vt:lpstr>
      <vt:lpstr>Header Files Used</vt:lpstr>
      <vt:lpstr>Structures Defined </vt:lpstr>
      <vt:lpstr>Flow Chart</vt:lpstr>
      <vt:lpstr>User:</vt:lpstr>
      <vt:lpstr>Admin: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Student</dc:creator>
  <cp:lastModifiedBy>ayush agrawal</cp:lastModifiedBy>
  <cp:revision>16</cp:revision>
  <dcterms:created xsi:type="dcterms:W3CDTF">2018-01-29T08:28:47Z</dcterms:created>
  <dcterms:modified xsi:type="dcterms:W3CDTF">2018-01-31T18:09:43Z</dcterms:modified>
</cp:coreProperties>
</file>