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21386800" cy="30279975"/>
  <p:notesSz cx="6858000" cy="9144000"/>
  <p:defaultTextStyle>
    <a:defPPr>
      <a:defRPr lang="en-US"/>
    </a:defPPr>
    <a:lvl1pPr marL="0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1pPr>
    <a:lvl2pPr marL="1486449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2pPr>
    <a:lvl3pPr marL="2972897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3pPr>
    <a:lvl4pPr marL="4459346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4pPr>
    <a:lvl5pPr marL="5945795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5pPr>
    <a:lvl6pPr marL="7432243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6pPr>
    <a:lvl7pPr marL="8918692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7pPr>
    <a:lvl8pPr marL="10405140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8pPr>
    <a:lvl9pPr marL="11891589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-894" y="-7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F55C-375D-4C83-A11B-768A6998C500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B437-CD29-4315-B032-47A7E384A3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89720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6856E-440C-4758-B602-09DED3296B4F}" type="datetimeFigureOut">
              <a:rPr lang="en-US" smtClean="0"/>
              <a:t>2/9/2015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F1B84-9A4C-4C03-90D6-9A8C295BBE4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F1B84-9A4C-4C03-90D6-9A8C295BBE48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7734" y="807462"/>
            <a:ext cx="20531328" cy="2866504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7090" y="3895935"/>
            <a:ext cx="17483709" cy="1291945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4033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8803" y="17085516"/>
            <a:ext cx="15380288" cy="6129134"/>
          </a:xfrm>
        </p:spPr>
        <p:txBody>
          <a:bodyPr>
            <a:normAutofit/>
          </a:bodyPr>
          <a:lstStyle>
            <a:lvl1pPr marL="0" indent="0" algn="ctr">
              <a:spcBef>
                <a:spcPts val="2339"/>
              </a:spcBef>
              <a:buNone/>
              <a:defRPr sz="4210">
                <a:solidFill>
                  <a:srgbClr val="FFFFFF"/>
                </a:solidFill>
              </a:defRPr>
            </a:lvl1pPr>
            <a:lvl2pPr marL="802009" indent="0" algn="ctr">
              <a:buNone/>
              <a:defRPr sz="4210"/>
            </a:lvl2pPr>
            <a:lvl3pPr marL="1604018" indent="0" algn="ctr">
              <a:buNone/>
              <a:defRPr sz="4210"/>
            </a:lvl3pPr>
            <a:lvl4pPr marL="2406026" indent="0" algn="ctr">
              <a:buNone/>
              <a:defRPr sz="3508"/>
            </a:lvl4pPr>
            <a:lvl5pPr marL="3208035" indent="0" algn="ctr">
              <a:buNone/>
              <a:defRPr sz="3508"/>
            </a:lvl5pPr>
            <a:lvl6pPr marL="4010044" indent="0" algn="ctr">
              <a:buNone/>
              <a:defRPr sz="3508"/>
            </a:lvl6pPr>
            <a:lvl7pPr marL="4812053" indent="0" algn="ctr">
              <a:buNone/>
              <a:defRPr sz="3508"/>
            </a:lvl7pPr>
            <a:lvl8pPr marL="5614062" indent="0" algn="ctr">
              <a:buNone/>
              <a:defRPr sz="3508"/>
            </a:lvl8pPr>
            <a:lvl9pPr marL="6416070" indent="0" algn="ctr">
              <a:buNone/>
              <a:defRPr sz="35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470901" y="16485764"/>
            <a:ext cx="1443609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28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503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3364442"/>
            <a:ext cx="4076859" cy="238875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5014" y="3364442"/>
            <a:ext cx="13032581" cy="23887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865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3711" y="9406235"/>
            <a:ext cx="18179380" cy="6491353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altLang="zh-TW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7420" y="17159253"/>
            <a:ext cx="14971960" cy="7738016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altLang="zh-TW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69975" y="27574875"/>
            <a:ext cx="4989513" cy="2101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07263" y="27574875"/>
            <a:ext cx="6772275" cy="2101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327313" y="27574875"/>
            <a:ext cx="4989512" cy="2101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2F2E12-14AB-466F-884C-F0613B8CDEB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382174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11" y="9406235"/>
            <a:ext cx="18179380" cy="64913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420" y="17159253"/>
            <a:ext cx="14971960" cy="7738016"/>
          </a:xfrm>
        </p:spPr>
        <p:txBody>
          <a:bodyPr/>
          <a:lstStyle>
            <a:lvl1pPr marL="0" indent="0" algn="ctr">
              <a:buNone/>
              <a:defRPr/>
            </a:lvl1pPr>
            <a:lvl2pPr marL="432054" indent="0" algn="ctr">
              <a:buNone/>
              <a:defRPr/>
            </a:lvl2pPr>
            <a:lvl3pPr marL="864108" indent="0" algn="ctr">
              <a:buNone/>
              <a:defRPr/>
            </a:lvl3pPr>
            <a:lvl4pPr marL="1296162" indent="0" algn="ctr">
              <a:buNone/>
              <a:defRPr/>
            </a:lvl4pPr>
            <a:lvl5pPr marL="1728216" indent="0" algn="ctr">
              <a:buNone/>
              <a:defRPr/>
            </a:lvl5pPr>
            <a:lvl6pPr marL="2160270" indent="0" algn="ctr">
              <a:buNone/>
              <a:defRPr/>
            </a:lvl6pPr>
            <a:lvl7pPr marL="2592324" indent="0" algn="ctr">
              <a:buNone/>
              <a:defRPr/>
            </a:lvl7pPr>
            <a:lvl8pPr marL="3024378" indent="0" algn="ctr">
              <a:buNone/>
              <a:defRPr/>
            </a:lvl8pPr>
            <a:lvl9pPr marL="345643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3FAD0-CDA8-40EB-8C69-DD27C57B0A3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319683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6D74F-763D-4788-80B1-5C364A9AF37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301997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222" y="19457554"/>
            <a:ext cx="18179380" cy="601429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222" y="12834185"/>
            <a:ext cx="18179380" cy="6623369"/>
          </a:xfrm>
        </p:spPr>
        <p:txBody>
          <a:bodyPr anchor="b"/>
          <a:lstStyle>
            <a:lvl1pPr marL="0" indent="0">
              <a:buNone/>
              <a:defRPr sz="1900"/>
            </a:lvl1pPr>
            <a:lvl2pPr marL="432054" indent="0">
              <a:buNone/>
              <a:defRPr sz="1700"/>
            </a:lvl2pPr>
            <a:lvl3pPr marL="864108" indent="0">
              <a:buNone/>
              <a:defRPr sz="1500"/>
            </a:lvl3pPr>
            <a:lvl4pPr marL="1296162" indent="0">
              <a:buNone/>
              <a:defRPr sz="1300"/>
            </a:lvl4pPr>
            <a:lvl5pPr marL="1728216" indent="0">
              <a:buNone/>
              <a:defRPr sz="1300"/>
            </a:lvl5pPr>
            <a:lvl6pPr marL="2160270" indent="0">
              <a:buNone/>
              <a:defRPr sz="1300"/>
            </a:lvl6pPr>
            <a:lvl7pPr marL="2592324" indent="0">
              <a:buNone/>
              <a:defRPr sz="1300"/>
            </a:lvl7pPr>
            <a:lvl8pPr marL="3024378" indent="0">
              <a:buNone/>
              <a:defRPr sz="1300"/>
            </a:lvl8pPr>
            <a:lvl9pPr marL="345643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93092-2CCE-4B49-8645-97F48FB6E0C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2172518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9"/>
          <p:cNvSpPr>
            <a:spLocks noChangeArrowheads="1"/>
          </p:cNvSpPr>
          <p:nvPr userDrawn="1"/>
        </p:nvSpPr>
        <p:spPr bwMode="auto">
          <a:xfrm>
            <a:off x="323850" y="1746250"/>
            <a:ext cx="20666075" cy="27074813"/>
          </a:xfrm>
          <a:prstGeom prst="roundRect">
            <a:avLst>
              <a:gd name="adj" fmla="val 307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ja-JP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3711" y="8746148"/>
            <a:ext cx="9017680" cy="1816888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5410" y="8746148"/>
            <a:ext cx="9017681" cy="1816888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824C58-2262-4734-9BF8-6C3FFCB0867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689882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641" y="1212159"/>
            <a:ext cx="192475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640" y="6777890"/>
            <a:ext cx="9449737" cy="282487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054" indent="0">
              <a:buNone/>
              <a:defRPr sz="1900" b="1"/>
            </a:lvl2pPr>
            <a:lvl3pPr marL="864108" indent="0">
              <a:buNone/>
              <a:defRPr sz="1700" b="1"/>
            </a:lvl3pPr>
            <a:lvl4pPr marL="1296162" indent="0">
              <a:buNone/>
              <a:defRPr sz="1500" b="1"/>
            </a:lvl4pPr>
            <a:lvl5pPr marL="1728216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324" indent="0">
              <a:buNone/>
              <a:defRPr sz="1500" b="1"/>
            </a:lvl7pPr>
            <a:lvl8pPr marL="3024378" indent="0">
              <a:buNone/>
              <a:defRPr sz="1500" b="1"/>
            </a:lvl8pPr>
            <a:lvl9pPr marL="345643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640" y="9602761"/>
            <a:ext cx="9449737" cy="174457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422" y="6777890"/>
            <a:ext cx="9452738" cy="282487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054" indent="0">
              <a:buNone/>
              <a:defRPr sz="1900" b="1"/>
            </a:lvl2pPr>
            <a:lvl3pPr marL="864108" indent="0">
              <a:buNone/>
              <a:defRPr sz="1700" b="1"/>
            </a:lvl3pPr>
            <a:lvl4pPr marL="1296162" indent="0">
              <a:buNone/>
              <a:defRPr sz="1500" b="1"/>
            </a:lvl4pPr>
            <a:lvl5pPr marL="1728216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324" indent="0">
              <a:buNone/>
              <a:defRPr sz="1500" b="1"/>
            </a:lvl7pPr>
            <a:lvl8pPr marL="3024378" indent="0">
              <a:buNone/>
              <a:defRPr sz="1500" b="1"/>
            </a:lvl8pPr>
            <a:lvl9pPr marL="345643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422" y="9602761"/>
            <a:ext cx="9452738" cy="174457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7F335-56D4-4F28-8D1F-230FA6991F1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1234700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51F9F-45C9-4AAC-8441-AFDA8200CCD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3533187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4FBC-785C-4A34-91A4-FC2883A5A17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152751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339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249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641" y="1206158"/>
            <a:ext cx="7035921" cy="513067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095" y="1206159"/>
            <a:ext cx="11955066" cy="2584239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641" y="6336832"/>
            <a:ext cx="7035921" cy="20711719"/>
          </a:xfrm>
        </p:spPr>
        <p:txBody>
          <a:bodyPr/>
          <a:lstStyle>
            <a:lvl1pPr marL="0" indent="0">
              <a:buNone/>
              <a:defRPr sz="1300"/>
            </a:lvl1pPr>
            <a:lvl2pPr marL="432054" indent="0">
              <a:buNone/>
              <a:defRPr sz="1100"/>
            </a:lvl2pPr>
            <a:lvl3pPr marL="864108" indent="0">
              <a:buNone/>
              <a:defRPr sz="900"/>
            </a:lvl3pPr>
            <a:lvl4pPr marL="1296162" indent="0">
              <a:buNone/>
              <a:defRPr sz="900"/>
            </a:lvl4pPr>
            <a:lvl5pPr marL="1728216" indent="0">
              <a:buNone/>
              <a:defRPr sz="900"/>
            </a:lvl5pPr>
            <a:lvl6pPr marL="2160270" indent="0">
              <a:buNone/>
              <a:defRPr sz="900"/>
            </a:lvl6pPr>
            <a:lvl7pPr marL="2592324" indent="0">
              <a:buNone/>
              <a:defRPr sz="900"/>
            </a:lvl7pPr>
            <a:lvl8pPr marL="3024378" indent="0">
              <a:buNone/>
              <a:defRPr sz="900"/>
            </a:lvl8pPr>
            <a:lvl9pPr marL="34564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99F3E-B10F-4BC2-B5D9-79A0B292539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2245192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549" y="21196283"/>
            <a:ext cx="12832680" cy="250232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549" y="2704855"/>
            <a:ext cx="12832680" cy="18168885"/>
          </a:xfrm>
        </p:spPr>
        <p:txBody>
          <a:bodyPr/>
          <a:lstStyle>
            <a:lvl1pPr marL="0" indent="0">
              <a:buNone/>
              <a:defRPr sz="3000"/>
            </a:lvl1pPr>
            <a:lvl2pPr marL="432054" indent="0">
              <a:buNone/>
              <a:defRPr sz="2600"/>
            </a:lvl2pPr>
            <a:lvl3pPr marL="864108" indent="0">
              <a:buNone/>
              <a:defRPr sz="2300"/>
            </a:lvl3pPr>
            <a:lvl4pPr marL="1296162" indent="0">
              <a:buNone/>
              <a:defRPr sz="1900"/>
            </a:lvl4pPr>
            <a:lvl5pPr marL="1728216" indent="0">
              <a:buNone/>
              <a:defRPr sz="1900"/>
            </a:lvl5pPr>
            <a:lvl6pPr marL="2160270" indent="0">
              <a:buNone/>
              <a:defRPr sz="1900"/>
            </a:lvl6pPr>
            <a:lvl7pPr marL="2592324" indent="0">
              <a:buNone/>
              <a:defRPr sz="1900"/>
            </a:lvl7pPr>
            <a:lvl8pPr marL="3024378" indent="0">
              <a:buNone/>
              <a:defRPr sz="1900"/>
            </a:lvl8pPr>
            <a:lvl9pPr marL="3456432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549" y="23698612"/>
            <a:ext cx="12832680" cy="3553966"/>
          </a:xfrm>
        </p:spPr>
        <p:txBody>
          <a:bodyPr/>
          <a:lstStyle>
            <a:lvl1pPr marL="0" indent="0">
              <a:buNone/>
              <a:defRPr sz="1300"/>
            </a:lvl1pPr>
            <a:lvl2pPr marL="432054" indent="0">
              <a:buNone/>
              <a:defRPr sz="1100"/>
            </a:lvl2pPr>
            <a:lvl3pPr marL="864108" indent="0">
              <a:buNone/>
              <a:defRPr sz="900"/>
            </a:lvl3pPr>
            <a:lvl4pPr marL="1296162" indent="0">
              <a:buNone/>
              <a:defRPr sz="900"/>
            </a:lvl4pPr>
            <a:lvl5pPr marL="1728216" indent="0">
              <a:buNone/>
              <a:defRPr sz="900"/>
            </a:lvl5pPr>
            <a:lvl6pPr marL="2160270" indent="0">
              <a:buNone/>
              <a:defRPr sz="900"/>
            </a:lvl6pPr>
            <a:lvl7pPr marL="2592324" indent="0">
              <a:buNone/>
              <a:defRPr sz="900"/>
            </a:lvl7pPr>
            <a:lvl8pPr marL="3024378" indent="0">
              <a:buNone/>
              <a:defRPr sz="900"/>
            </a:lvl8pPr>
            <a:lvl9pPr marL="34564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51BD3-8493-4882-B2B3-7AFFB31F810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946288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5343B-ACDB-45CA-9969-19B6E383EE0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885542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995" y="2691354"/>
            <a:ext cx="4544095" cy="24223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3711" y="2691354"/>
            <a:ext cx="13491266" cy="24223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C0D28-CA48-43B2-BE4B-BD1CC6A1086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30458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852" y="5181660"/>
            <a:ext cx="17483709" cy="129194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4033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9499" y="18343360"/>
            <a:ext cx="15382456" cy="6021582"/>
          </a:xfrm>
        </p:spPr>
        <p:txBody>
          <a:bodyPr anchor="t">
            <a:normAutofit/>
          </a:bodyPr>
          <a:lstStyle>
            <a:lvl1pPr marL="0" indent="0" algn="ctr">
              <a:buNone/>
              <a:defRPr sz="4210">
                <a:solidFill>
                  <a:schemeClr val="accent1"/>
                </a:solidFill>
              </a:defRPr>
            </a:lvl1pPr>
            <a:lvl2pPr marL="802009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18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26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35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044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053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0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070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3475356" y="17751218"/>
            <a:ext cx="144360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6078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5013" y="9083988"/>
            <a:ext cx="8340852" cy="17764252"/>
          </a:xfrm>
        </p:spPr>
        <p:txBody>
          <a:bodyPr/>
          <a:lstStyle>
            <a:lvl1pPr>
              <a:defRPr sz="3859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4436" y="9083993"/>
            <a:ext cx="8340852" cy="17764252"/>
          </a:xfrm>
        </p:spPr>
        <p:txBody>
          <a:bodyPr/>
          <a:lstStyle>
            <a:lvl1pPr>
              <a:defRPr sz="3859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562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5013" y="8837227"/>
            <a:ext cx="8340852" cy="343173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09" indent="0">
              <a:buNone/>
              <a:defRPr sz="3508" b="1"/>
            </a:lvl2pPr>
            <a:lvl3pPr marL="1604018" indent="0">
              <a:buNone/>
              <a:defRPr sz="3158" b="1"/>
            </a:lvl3pPr>
            <a:lvl4pPr marL="2406026" indent="0">
              <a:buNone/>
              <a:defRPr sz="2807" b="1"/>
            </a:lvl4pPr>
            <a:lvl5pPr marL="3208035" indent="0">
              <a:buNone/>
              <a:defRPr sz="2807" b="1"/>
            </a:lvl5pPr>
            <a:lvl6pPr marL="4010044" indent="0">
              <a:buNone/>
              <a:defRPr sz="2807" b="1"/>
            </a:lvl6pPr>
            <a:lvl7pPr marL="4812053" indent="0">
              <a:buNone/>
              <a:defRPr sz="2807" b="1"/>
            </a:lvl7pPr>
            <a:lvl8pPr marL="5614062" indent="0">
              <a:buNone/>
              <a:defRPr sz="2807" b="1"/>
            </a:lvl8pPr>
            <a:lvl9pPr marL="6416070" indent="0">
              <a:buNone/>
              <a:defRPr sz="2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013" y="12016103"/>
            <a:ext cx="8340852" cy="14938121"/>
          </a:xfrm>
        </p:spPr>
        <p:txBody>
          <a:bodyPr/>
          <a:lstStyle>
            <a:lvl1pPr>
              <a:defRPr sz="3859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97175" y="8826281"/>
            <a:ext cx="8340852" cy="343173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09" indent="0">
              <a:buNone/>
              <a:defRPr sz="3508" b="1"/>
            </a:lvl2pPr>
            <a:lvl3pPr marL="1604018" indent="0">
              <a:buNone/>
              <a:defRPr sz="3158" b="1"/>
            </a:lvl3pPr>
            <a:lvl4pPr marL="2406026" indent="0">
              <a:buNone/>
              <a:defRPr sz="2807" b="1"/>
            </a:lvl4pPr>
            <a:lvl5pPr marL="3208035" indent="0">
              <a:buNone/>
              <a:defRPr sz="2807" b="1"/>
            </a:lvl5pPr>
            <a:lvl6pPr marL="4010044" indent="0">
              <a:buNone/>
              <a:defRPr sz="2807" b="1"/>
            </a:lvl6pPr>
            <a:lvl7pPr marL="4812053" indent="0">
              <a:buNone/>
              <a:defRPr sz="2807" b="1"/>
            </a:lvl7pPr>
            <a:lvl8pPr marL="5614062" indent="0">
              <a:buNone/>
              <a:defRPr sz="2807" b="1"/>
            </a:lvl8pPr>
            <a:lvl9pPr marL="6416070" indent="0">
              <a:buNone/>
              <a:defRPr sz="2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97175" y="12006562"/>
            <a:ext cx="8340852" cy="14938121"/>
          </a:xfrm>
        </p:spPr>
        <p:txBody>
          <a:bodyPr/>
          <a:lstStyle>
            <a:lvl1pPr>
              <a:defRPr sz="3859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0"/>
            <a:ext cx="19659600" cy="685800"/>
          </a:xfrm>
        </p:spPr>
        <p:txBody>
          <a:bodyPr/>
          <a:lstStyle>
            <a:lvl1pPr marL="80200" indent="0">
              <a:buNone/>
              <a:defRPr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2013 International Conference on Signal Processing and Communication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042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5777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354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3" y="4844796"/>
            <a:ext cx="6629908" cy="767092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701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8007" y="4844796"/>
            <a:ext cx="9705542" cy="20590383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013" y="12515723"/>
            <a:ext cx="6629908" cy="129194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82"/>
            </a:lvl1pPr>
            <a:lvl2pPr marL="802009" indent="0">
              <a:buNone/>
              <a:defRPr sz="2105"/>
            </a:lvl2pPr>
            <a:lvl3pPr marL="1604018" indent="0">
              <a:buNone/>
              <a:defRPr sz="1754"/>
            </a:lvl3pPr>
            <a:lvl4pPr marL="2406026" indent="0">
              <a:buNone/>
              <a:defRPr sz="1579"/>
            </a:lvl4pPr>
            <a:lvl5pPr marL="3208035" indent="0">
              <a:buNone/>
              <a:defRPr sz="1579"/>
            </a:lvl5pPr>
            <a:lvl6pPr marL="4010044" indent="0">
              <a:buNone/>
              <a:defRPr sz="1579"/>
            </a:lvl6pPr>
            <a:lvl7pPr marL="4812053" indent="0">
              <a:buNone/>
              <a:defRPr sz="1579"/>
            </a:lvl7pPr>
            <a:lvl8pPr marL="5614062" indent="0">
              <a:buNone/>
              <a:defRPr sz="1579"/>
            </a:lvl8pPr>
            <a:lvl9pPr marL="6416070" indent="0">
              <a:buNone/>
              <a:defRPr sz="15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415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3" y="4844796"/>
            <a:ext cx="6629908" cy="767092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701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00246" y="4723674"/>
            <a:ext cx="9958294" cy="20509641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912"/>
            </a:lvl1pPr>
            <a:lvl2pPr marL="802009" indent="0">
              <a:buNone/>
              <a:defRPr sz="4912"/>
            </a:lvl2pPr>
            <a:lvl3pPr marL="1604018" indent="0">
              <a:buNone/>
              <a:defRPr sz="4210"/>
            </a:lvl3pPr>
            <a:lvl4pPr marL="2406026" indent="0">
              <a:buNone/>
              <a:defRPr sz="3508"/>
            </a:lvl4pPr>
            <a:lvl5pPr marL="3208035" indent="0">
              <a:buNone/>
              <a:defRPr sz="3508"/>
            </a:lvl5pPr>
            <a:lvl6pPr marL="4010044" indent="0">
              <a:buNone/>
              <a:defRPr sz="3508"/>
            </a:lvl6pPr>
            <a:lvl7pPr marL="4812053" indent="0">
              <a:buNone/>
              <a:defRPr sz="3508"/>
            </a:lvl7pPr>
            <a:lvl8pPr marL="5614062" indent="0">
              <a:buNone/>
              <a:defRPr sz="3508"/>
            </a:lvl8pPr>
            <a:lvl9pPr marL="6416070" indent="0">
              <a:buNone/>
              <a:defRPr sz="350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013" y="12515723"/>
            <a:ext cx="6629908" cy="1271759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82"/>
            </a:lvl1pPr>
            <a:lvl2pPr marL="802009" indent="0">
              <a:buNone/>
              <a:defRPr sz="2105"/>
            </a:lvl2pPr>
            <a:lvl3pPr marL="1604018" indent="0">
              <a:buNone/>
              <a:defRPr sz="1754"/>
            </a:lvl3pPr>
            <a:lvl4pPr marL="2406026" indent="0">
              <a:buNone/>
              <a:defRPr sz="1579"/>
            </a:lvl4pPr>
            <a:lvl5pPr marL="3208035" indent="0">
              <a:buNone/>
              <a:defRPr sz="1579"/>
            </a:lvl5pPr>
            <a:lvl6pPr marL="4010044" indent="0">
              <a:buNone/>
              <a:defRPr sz="1579"/>
            </a:lvl6pPr>
            <a:lvl7pPr marL="4812053" indent="0">
              <a:buNone/>
              <a:defRPr sz="1579"/>
            </a:lvl7pPr>
            <a:lvl8pPr marL="5614062" indent="0">
              <a:buNone/>
              <a:defRPr sz="1579"/>
            </a:lvl8pPr>
            <a:lvl9pPr marL="6416070" indent="0">
              <a:buNone/>
              <a:defRPr sz="15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3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7736" y="807466"/>
            <a:ext cx="20531328" cy="286650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5013" y="2691553"/>
            <a:ext cx="17323308" cy="5988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5016" y="9083992"/>
            <a:ext cx="17318661" cy="1783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006" y="27479936"/>
            <a:ext cx="408558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accent1"/>
                </a:solidFill>
              </a:defRPr>
            </a:lvl1pPr>
          </a:lstStyle>
          <a:p>
            <a:fld id="{14669F0F-F9DA-4382-BF18-837C5686A52C}" type="datetimeFigureOut">
              <a:rPr lang="en-IN" smtClean="0"/>
              <a:pPr/>
              <a:t>09-02-2015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7465" y="27479936"/>
            <a:ext cx="8275763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65553" y="27479936"/>
            <a:ext cx="299299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accent1"/>
                </a:solidFill>
              </a:defRPr>
            </a:lvl1pPr>
          </a:lstStyle>
          <a:p>
            <a:fld id="{86BE447B-C5CF-4776-BEF2-895444DC8B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35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604018" rtl="0" eaLnBrk="1" latinLnBrk="0" hangingPunct="1">
        <a:lnSpc>
          <a:spcPct val="90000"/>
        </a:lnSpc>
        <a:spcBef>
          <a:spcPct val="0"/>
        </a:spcBef>
        <a:buNone/>
        <a:defRPr sz="9356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01004" indent="-320804" algn="l" defTabSz="1604018" rtl="0" eaLnBrk="1" latinLnBrk="0" hangingPunct="1">
        <a:lnSpc>
          <a:spcPct val="90000"/>
        </a:lnSpc>
        <a:spcBef>
          <a:spcPts val="2339"/>
        </a:spcBef>
        <a:buClr>
          <a:schemeClr val="accent1"/>
        </a:buClr>
        <a:buSzPct val="80000"/>
        <a:buFont typeface="Corbel" pitchFamily="34" charset="0"/>
        <a:buChar char="•"/>
        <a:defRPr sz="4678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2009" indent="-3208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421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83214" indent="-3208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742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64419" indent="-3208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52069" indent="-3208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72790" indent="-4010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6pPr>
      <a:lvl7pPr marL="3040570" indent="-4010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7pPr>
      <a:lvl8pPr marL="3508350" indent="-4010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76130" indent="-4010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09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18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26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35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044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053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062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070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3375" y="2690813"/>
            <a:ext cx="18180050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14" tIns="147606" rIns="295214" bIns="1476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3375" y="8745538"/>
            <a:ext cx="18180050" cy="181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14" tIns="147606" rIns="295214" bIns="1476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3375" y="27589163"/>
            <a:ext cx="4456113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214" tIns="147606" rIns="295214" bIns="147606" numCol="1" anchor="t" anchorCtr="0" compatLnSpc="1">
            <a:prstTxWarp prst="textNoShape">
              <a:avLst/>
            </a:prstTxWarp>
          </a:bodyPr>
          <a:lstStyle>
            <a:lvl1pPr>
              <a:defRPr sz="4500" smtClean="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263" y="27589163"/>
            <a:ext cx="67722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214" tIns="147606" rIns="295214" bIns="147606" numCol="1" anchor="t" anchorCtr="0" compatLnSpc="1">
            <a:prstTxWarp prst="textNoShape">
              <a:avLst/>
            </a:prstTxWarp>
          </a:bodyPr>
          <a:lstStyle>
            <a:lvl1pPr algn="ctr">
              <a:defRPr sz="4500" smtClean="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313" y="27589163"/>
            <a:ext cx="4456112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214" tIns="147606" rIns="295214" bIns="147606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666B13E-64D0-4129-A599-07CD60B5ADB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31" name="角丸四角形 6"/>
          <p:cNvSpPr>
            <a:spLocks noChangeArrowheads="1"/>
          </p:cNvSpPr>
          <p:nvPr userDrawn="1"/>
        </p:nvSpPr>
        <p:spPr bwMode="auto">
          <a:xfrm>
            <a:off x="323850" y="1746250"/>
            <a:ext cx="20666075" cy="27074813"/>
          </a:xfrm>
          <a:prstGeom prst="roundRect">
            <a:avLst>
              <a:gd name="adj" fmla="val 307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ja-JP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9" name="WordArt 7297"/>
          <p:cNvSpPr>
            <a:spLocks noChangeArrowheads="1" noChangeShapeType="1" noTextEdit="1"/>
          </p:cNvSpPr>
          <p:nvPr userDrawn="1"/>
        </p:nvSpPr>
        <p:spPr bwMode="auto">
          <a:xfrm>
            <a:off x="1116336" y="377380"/>
            <a:ext cx="13763625" cy="1081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ja-JP" sz="3800" b="1" kern="10" dirty="0">
                <a:ln w="9525">
                  <a:noFill/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2011 IEEE International Conference on Robotics and Automation</a:t>
            </a:r>
          </a:p>
          <a:p>
            <a:pPr>
              <a:defRPr/>
            </a:pPr>
            <a:r>
              <a:rPr lang="en-US" altLang="ja-JP" sz="3200" b="1" kern="10" dirty="0">
                <a:ln w="9525">
                  <a:noFill/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May 9-13, 2011 Shanghai China</a:t>
            </a:r>
            <a:endParaRPr lang="ja-JP" altLang="en-US" sz="3200" b="1" kern="10" dirty="0">
              <a:ln w="9525">
                <a:noFill/>
                <a:round/>
                <a:headEnd/>
                <a:tailEnd/>
              </a:ln>
              <a:solidFill>
                <a:schemeClr val="accent2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1033" name="図 12" descr="1s-logo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725" y="71438"/>
            <a:ext cx="50514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481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2pPr>
      <a:lvl3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3pPr>
      <a:lvl4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4pPr>
      <a:lvl5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5pPr>
      <a:lvl6pPr marL="432054" algn="ctr" defTabSz="2952369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6pPr>
      <a:lvl7pPr marL="864108" algn="ctr" defTabSz="2952369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7pPr>
      <a:lvl8pPr marL="1296162" algn="ctr" defTabSz="2952369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8pPr>
      <a:lvl9pPr marL="1728216" algn="ctr" defTabSz="2952369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9pPr>
    </p:titleStyle>
    <p:bodyStyle>
      <a:lvl1pPr marL="1106488" indent="-1106488" algn="l" defTabSz="295116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116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2pPr>
      <a:lvl3pPr marL="3689350" indent="-736600" algn="l" defTabSz="2951163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25" indent="-736600" algn="l" defTabSz="2951163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2100" indent="-736600" algn="l" defTabSz="2951163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074884" indent="-738092" algn="l" defTabSz="2952369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06938" indent="-738092" algn="l" defTabSz="2952369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938992" indent="-738092" algn="l" defTabSz="2952369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371046" indent="-738092" algn="l" defTabSz="2952369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787400"/>
            <a:ext cx="19151600" cy="2456331"/>
          </a:xfrm>
        </p:spPr>
        <p:txBody>
          <a:bodyPr>
            <a:normAutofit/>
          </a:bodyPr>
          <a:lstStyle/>
          <a:p>
            <a:pPr algn="ctr"/>
            <a:r>
              <a:rPr lang="en-IN" sz="5700" b="1" dirty="0" smtClean="0">
                <a:latin typeface="Times New Roman" pitchFamily="18" charset="0"/>
                <a:cs typeface="Times New Roman" pitchFamily="18" charset="0"/>
              </a:rPr>
              <a:t>SRAM DESIGN for NANOSCALE TECHNOLOGY with DYNAMIC V</a:t>
            </a:r>
            <a:r>
              <a:rPr lang="en-IN" sz="5700" b="1" baseline="-25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5700" b="1" dirty="0" smtClean="0">
                <a:latin typeface="Times New Roman" pitchFamily="18" charset="0"/>
                <a:cs typeface="Times New Roman" pitchFamily="18" charset="0"/>
              </a:rPr>
              <a:t> and DYNAMIC STANDBY VOLTAGE for LEAKAGE REDUCTION</a:t>
            </a:r>
            <a:endParaRPr lang="en-GB" altLang="zh-CN" sz="5700" b="1" dirty="0" smtClean="0">
              <a:solidFill>
                <a:schemeClr val="tx1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58850" y="0"/>
            <a:ext cx="19659600" cy="68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2015 International Conference on Signal Processing and Communication</a:t>
            </a:r>
            <a:endParaRPr lang="en-IN" dirty="0"/>
          </a:p>
        </p:txBody>
      </p:sp>
      <p:sp>
        <p:nvSpPr>
          <p:cNvPr id="7171" name="Rectangle 12"/>
          <p:cNvSpPr>
            <a:spLocks noChangeArrowheads="1"/>
          </p:cNvSpPr>
          <p:nvPr/>
        </p:nvSpPr>
        <p:spPr bwMode="auto">
          <a:xfrm>
            <a:off x="4075112" y="3507581"/>
            <a:ext cx="13274675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5214" tIns="147606" rIns="295214" bIns="147606" anchor="ctr"/>
          <a:lstStyle>
            <a:lvl1pPr defTabSz="2951163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95116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951163">
              <a:spcBef>
                <a:spcPct val="20000"/>
              </a:spcBef>
              <a:buChar char="•"/>
              <a:defRPr sz="7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951163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951163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IN" sz="4200" b="1" dirty="0" smtClean="0"/>
              <a:t>YASHWANT SINGH</a:t>
            </a:r>
            <a:r>
              <a:rPr lang="en-GB" altLang="zh-CN" sz="4200" b="1" dirty="0" smtClean="0">
                <a:ea typeface="SimSun" panose="02010600030101010101" pitchFamily="2" charset="-122"/>
              </a:rPr>
              <a:t>, </a:t>
            </a:r>
            <a:r>
              <a:rPr lang="en-IN" sz="4200" b="1" dirty="0" smtClean="0"/>
              <a:t>D. BOOLCHANDANI</a:t>
            </a:r>
            <a:endParaRPr lang="en-GB" altLang="zh-CN" sz="4200" b="1" dirty="0">
              <a:ea typeface="SimSun" panose="02010600030101010101" pitchFamily="2" charset="-122"/>
            </a:endParaRPr>
          </a:p>
          <a:p>
            <a:pPr algn="ctr">
              <a:buNone/>
            </a:pPr>
            <a:r>
              <a:rPr lang="en-IN" sz="3800" i="1" dirty="0" smtClean="0"/>
              <a:t>Electronics and Communication </a:t>
            </a:r>
            <a:r>
              <a:rPr lang="en-IN" sz="3800" i="1" dirty="0" err="1" smtClean="0"/>
              <a:t>Engg</a:t>
            </a:r>
            <a:r>
              <a:rPr lang="en-IN" sz="3800" i="1" dirty="0" smtClean="0"/>
              <a:t>. Dept.</a:t>
            </a:r>
          </a:p>
          <a:p>
            <a:pPr algn="ctr">
              <a:buNone/>
            </a:pPr>
            <a:r>
              <a:rPr lang="en-IN" sz="3800" i="1" dirty="0" err="1" smtClean="0"/>
              <a:t>Malaviya</a:t>
            </a:r>
            <a:r>
              <a:rPr lang="en-IN" sz="3800" i="1" dirty="0" smtClean="0"/>
              <a:t> National Institute of Technology, Jaipur, India</a:t>
            </a:r>
          </a:p>
        </p:txBody>
      </p:sp>
      <p:sp>
        <p:nvSpPr>
          <p:cNvPr id="7172" name="Text Box 109"/>
          <p:cNvSpPr txBox="1">
            <a:spLocks noChangeArrowheads="1"/>
          </p:cNvSpPr>
          <p:nvPr/>
        </p:nvSpPr>
        <p:spPr bwMode="auto">
          <a:xfrm>
            <a:off x="554038" y="29611638"/>
            <a:ext cx="12493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170" tIns="30585" rIns="61170" bIns="30585">
            <a:spAutoFit/>
          </a:bodyPr>
          <a:lstStyle>
            <a:lvl1pPr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zh-CN" sz="3000" b="1" dirty="0">
                <a:ea typeface="SimSun" panose="02010600030101010101" pitchFamily="2" charset="-122"/>
              </a:rPr>
              <a:t>Paper ID</a:t>
            </a:r>
            <a:r>
              <a:rPr lang="en-GB" altLang="zh-CN" sz="3000" b="1" dirty="0" smtClean="0">
                <a:ea typeface="SimSun" panose="02010600030101010101" pitchFamily="2" charset="-122"/>
              </a:rPr>
              <a:t>: 3024995</a:t>
            </a:r>
            <a:endParaRPr lang="en-GB" altLang="zh-CN" sz="3000" b="1" dirty="0">
              <a:ea typeface="SimSun" panose="02010600030101010101" pitchFamily="2" charset="-122"/>
            </a:endParaRPr>
          </a:p>
        </p:txBody>
      </p:sp>
      <p:sp>
        <p:nvSpPr>
          <p:cNvPr id="7173" name="Text Box 378"/>
          <p:cNvSpPr txBox="1">
            <a:spLocks noChangeArrowheads="1"/>
          </p:cNvSpPr>
          <p:nvPr/>
        </p:nvSpPr>
        <p:spPr bwMode="auto">
          <a:xfrm>
            <a:off x="5119192" y="29611638"/>
            <a:ext cx="10374808" cy="52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5" rIns="61170" bIns="30585">
            <a:spAutoFit/>
          </a:bodyPr>
          <a:lstStyle>
            <a:lvl1pPr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zh-CN" sz="3000" b="1" dirty="0">
                <a:ea typeface="SimSun" panose="02010600030101010101" pitchFamily="2" charset="-122"/>
              </a:rPr>
              <a:t>Contact email</a:t>
            </a:r>
            <a:r>
              <a:rPr lang="en-GB" altLang="zh-CN" sz="3000" b="1" dirty="0" smtClean="0">
                <a:ea typeface="SimSun" panose="02010600030101010101" pitchFamily="2" charset="-122"/>
              </a:rPr>
              <a:t>: rajput.yashwant@gmail.com</a:t>
            </a:r>
            <a:endParaRPr lang="en-GB" altLang="zh-CN" sz="3000" dirty="0">
              <a:ea typeface="SimSun" panose="02010600030101010101" pitchFamily="2" charset="-122"/>
            </a:endParaRPr>
          </a:p>
        </p:txBody>
      </p:sp>
      <p:grpSp>
        <p:nvGrpSpPr>
          <p:cNvPr id="7174" name="Group 427"/>
          <p:cNvGrpSpPr>
            <a:grpSpLocks/>
          </p:cNvGrpSpPr>
          <p:nvPr/>
        </p:nvGrpSpPr>
        <p:grpSpPr bwMode="auto">
          <a:xfrm>
            <a:off x="482600" y="5716119"/>
            <a:ext cx="20462646" cy="23646910"/>
            <a:chOff x="276" y="4032"/>
            <a:chExt cx="13640" cy="15168"/>
          </a:xfrm>
        </p:grpSpPr>
        <p:sp>
          <p:nvSpPr>
            <p:cNvPr id="7184" name="Rectangle 386"/>
            <p:cNvSpPr>
              <a:spLocks noChangeArrowheads="1"/>
            </p:cNvSpPr>
            <p:nvPr/>
          </p:nvSpPr>
          <p:spPr bwMode="auto">
            <a:xfrm>
              <a:off x="327" y="4032"/>
              <a:ext cx="6840" cy="549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85" name="Rectangle 391"/>
            <p:cNvSpPr>
              <a:spLocks noChangeArrowheads="1"/>
            </p:cNvSpPr>
            <p:nvPr/>
          </p:nvSpPr>
          <p:spPr bwMode="auto">
            <a:xfrm>
              <a:off x="340" y="4032"/>
              <a:ext cx="6827" cy="547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86" name="Rectangle 411"/>
            <p:cNvSpPr>
              <a:spLocks noChangeArrowheads="1"/>
            </p:cNvSpPr>
            <p:nvPr/>
          </p:nvSpPr>
          <p:spPr bwMode="auto">
            <a:xfrm>
              <a:off x="7301" y="4032"/>
              <a:ext cx="6615" cy="1000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88" name="Rectangle 415"/>
            <p:cNvSpPr>
              <a:spLocks noChangeArrowheads="1"/>
            </p:cNvSpPr>
            <p:nvPr/>
          </p:nvSpPr>
          <p:spPr bwMode="auto">
            <a:xfrm>
              <a:off x="7315" y="14230"/>
              <a:ext cx="6540" cy="497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89" name="Rectangle 425"/>
            <p:cNvSpPr>
              <a:spLocks noChangeArrowheads="1"/>
            </p:cNvSpPr>
            <p:nvPr/>
          </p:nvSpPr>
          <p:spPr bwMode="auto">
            <a:xfrm>
              <a:off x="276" y="9620"/>
              <a:ext cx="6925" cy="956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</p:grpSp>
      <p:sp>
        <p:nvSpPr>
          <p:cNvPr id="7175" name="Text Box 484"/>
          <p:cNvSpPr txBox="1">
            <a:spLocks noChangeArrowheads="1"/>
          </p:cNvSpPr>
          <p:nvPr/>
        </p:nvSpPr>
        <p:spPr bwMode="auto">
          <a:xfrm>
            <a:off x="663574" y="14483881"/>
            <a:ext cx="10233025" cy="1387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3000" b="1" dirty="0">
                <a:ea typeface="SimSun" panose="02010600030101010101" pitchFamily="2" charset="-122"/>
              </a:rPr>
              <a:t>2. </a:t>
            </a:r>
            <a:r>
              <a:rPr lang="en-GB" altLang="zh-CN" sz="3000" b="1" dirty="0" smtClean="0">
                <a:ea typeface="SimSun" panose="02010600030101010101" pitchFamily="2" charset="-122"/>
              </a:rPr>
              <a:t>Literature Review</a:t>
            </a:r>
          </a:p>
          <a:p>
            <a:pPr marL="514350" indent="-514350">
              <a:spcBef>
                <a:spcPct val="50000"/>
              </a:spcBef>
              <a:buAutoNum type="alphaLcParenBoth"/>
            </a:pPr>
            <a:r>
              <a:rPr lang="en-GB" altLang="zh-CN" sz="3000" b="1" dirty="0" smtClean="0">
                <a:ea typeface="SimSun" panose="02010600030101010101" pitchFamily="2" charset="-122"/>
              </a:rPr>
              <a:t>Conventional 6T SRAM cell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Group of six transistors along with a number of other peripheral devices such as row decoder, column decoder, sense amplifier, and write circuitry.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Read Operation</a:t>
            </a:r>
          </a:p>
          <a:p>
            <a:pPr lvl="1" algn="just">
              <a:spcBef>
                <a:spcPts val="1380"/>
              </a:spcBef>
              <a:buFont typeface="Arial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Row decoder and column decoder decode the address of the SRAM cell from where data has to read.</a:t>
            </a:r>
          </a:p>
          <a:p>
            <a:pPr lvl="1" algn="just">
              <a:spcBef>
                <a:spcPts val="1380"/>
              </a:spcBef>
              <a:buFont typeface="Arial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The bit lines are pre charged to </a:t>
            </a:r>
            <a:r>
              <a:rPr lang="en-US" sz="2400" dirty="0" err="1" smtClean="0">
                <a:cs typeface="Times New Roman" pitchFamily="18" charset="0"/>
              </a:rPr>
              <a:t>V</a:t>
            </a:r>
            <a:r>
              <a:rPr lang="en-US" sz="2400" baseline="-25000" dirty="0" err="1" smtClean="0">
                <a:cs typeface="Times New Roman" pitchFamily="18" charset="0"/>
              </a:rPr>
              <a:t>dd</a:t>
            </a:r>
            <a:r>
              <a:rPr lang="en-US" sz="2400" baseline="-25000" dirty="0" smtClean="0">
                <a:cs typeface="Times New Roman" pitchFamily="18" charset="0"/>
              </a:rPr>
              <a:t>.</a:t>
            </a:r>
          </a:p>
          <a:p>
            <a:pPr lvl="1" algn="just">
              <a:spcBef>
                <a:spcPts val="1380"/>
              </a:spcBef>
              <a:buFont typeface="Arial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Enabling of the word line discharges one of the bit line through an NMOS transistor connected to a “0” node of the cell.</a:t>
            </a:r>
          </a:p>
          <a:p>
            <a:pPr lvl="1" algn="just">
              <a:spcBef>
                <a:spcPts val="1380"/>
              </a:spcBef>
              <a:buFont typeface="Arial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Sense amplifier detects  and amplify the small voltage difference between bit lines.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Write Operation</a:t>
            </a:r>
          </a:p>
          <a:p>
            <a:pPr lvl="1"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Row decoder and column decoder provide the address of a cell where data has to be written.</a:t>
            </a:r>
          </a:p>
          <a:p>
            <a:pPr lvl="1"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External devices provides the data to be written.</a:t>
            </a:r>
          </a:p>
          <a:p>
            <a:pPr lvl="1"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After enabling the word line, the write circuitry will write the data into the cell depending upon the condition of the column gate.</a:t>
            </a:r>
          </a:p>
          <a:p>
            <a:pPr lvl="1" algn="just"/>
            <a:endParaRPr lang="en-US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Constantia" pitchFamily="18" charset="0"/>
              </a:rPr>
              <a:t>(</a:t>
            </a:r>
            <a:r>
              <a:rPr lang="en-US" sz="3000" b="1" dirty="0" smtClean="0">
                <a:cs typeface="Times New Roman" pitchFamily="18" charset="0"/>
              </a:rPr>
              <a:t>b) Drowsy Scheme</a:t>
            </a:r>
            <a:r>
              <a:rPr lang="en-US" sz="2400" dirty="0" smtClean="0">
                <a:latin typeface="Constantia" pitchFamily="18" charset="0"/>
              </a:rPr>
              <a:t>  </a:t>
            </a:r>
          </a:p>
          <a:p>
            <a:pPr algn="just">
              <a:spcBef>
                <a:spcPts val="1380"/>
              </a:spcBef>
              <a:buFontTx/>
              <a:buChar char="•"/>
            </a:pPr>
            <a:r>
              <a:rPr lang="en-GB" altLang="zh-CN" dirty="0" smtClean="0">
                <a:ea typeface="SimSun" panose="02010600030101010101" pitchFamily="2" charset="-122"/>
              </a:rPr>
              <a:t>Two mode of operations of SRAM cell – active and drowsy.</a:t>
            </a:r>
          </a:p>
          <a:p>
            <a:pPr algn="just">
              <a:spcBef>
                <a:spcPts val="1380"/>
              </a:spcBef>
              <a:buFontTx/>
              <a:buChar char="•"/>
            </a:pPr>
            <a:r>
              <a:rPr lang="en-GB" altLang="zh-CN" dirty="0" smtClean="0">
                <a:ea typeface="SimSun" panose="02010600030101010101" pitchFamily="2" charset="-122"/>
              </a:rPr>
              <a:t> Drowsy mode of operation require low supply voltage for data retention and normal supply voltage is required for active mode.</a:t>
            </a:r>
          </a:p>
          <a:p>
            <a:pPr algn="just">
              <a:spcBef>
                <a:spcPts val="1380"/>
              </a:spcBef>
              <a:buFontTx/>
              <a:buChar char="•"/>
            </a:pPr>
            <a:r>
              <a:rPr lang="en-GB" altLang="zh-CN" dirty="0" smtClean="0">
                <a:ea typeface="SimSun" panose="02010600030101010101" pitchFamily="2" charset="-122"/>
              </a:rPr>
              <a:t> Multiple supply voltage is used for leakage reduction.</a:t>
            </a:r>
          </a:p>
          <a:p>
            <a:pPr algn="just">
              <a:spcBef>
                <a:spcPct val="50000"/>
              </a:spcBef>
            </a:pPr>
            <a:r>
              <a:rPr lang="en-GB" altLang="zh-CN" sz="3000" b="1" dirty="0" smtClean="0">
                <a:ea typeface="SimSun" panose="02010600030101010101" pitchFamily="2" charset="-122"/>
              </a:rPr>
              <a:t>(c) Dynamic V</a:t>
            </a:r>
            <a:r>
              <a:rPr lang="en-GB" altLang="zh-CN" sz="3000" b="1" baseline="-25000" dirty="0" smtClean="0">
                <a:ea typeface="SimSun" panose="02010600030101010101" pitchFamily="2" charset="-122"/>
              </a:rPr>
              <a:t>th</a:t>
            </a:r>
            <a:r>
              <a:rPr lang="en-GB" altLang="zh-CN" sz="3000" b="1" dirty="0" smtClean="0">
                <a:ea typeface="SimSun" panose="02010600030101010101" pitchFamily="2" charset="-122"/>
              </a:rPr>
              <a:t> SRAM 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Body biasing is used to reduce the sub threshold leakage current.</a:t>
            </a:r>
          </a:p>
          <a:p>
            <a:pPr>
              <a:spcBef>
                <a:spcPts val="138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High V</a:t>
            </a:r>
            <a:r>
              <a:rPr lang="en-US" baseline="-25000" dirty="0" smtClean="0">
                <a:cs typeface="Times New Roman" pitchFamily="18" charset="0"/>
              </a:rPr>
              <a:t>th</a:t>
            </a:r>
            <a:r>
              <a:rPr lang="en-US" dirty="0" smtClean="0">
                <a:cs typeface="Times New Roman" pitchFamily="18" charset="0"/>
              </a:rPr>
              <a:t> for unused cells and low V</a:t>
            </a:r>
            <a:r>
              <a:rPr lang="en-US" baseline="-25000" dirty="0" smtClean="0">
                <a:cs typeface="Times New Roman" pitchFamily="18" charset="0"/>
              </a:rPr>
              <a:t>th</a:t>
            </a:r>
            <a:r>
              <a:rPr lang="en-US" dirty="0" smtClean="0">
                <a:cs typeface="Times New Roman" pitchFamily="18" charset="0"/>
              </a:rPr>
              <a:t> for cells which are in use.</a:t>
            </a:r>
          </a:p>
          <a:p>
            <a:pPr>
              <a:spcBef>
                <a:spcPts val="138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Negative bias increases the discharge  time of bit lines.</a:t>
            </a:r>
            <a:endParaRPr lang="en-GB" altLang="zh-CN" sz="3000" b="1" dirty="0">
              <a:ea typeface="SimSun" panose="02010600030101010101" pitchFamily="2" charset="-122"/>
            </a:endParaRPr>
          </a:p>
        </p:txBody>
      </p:sp>
      <p:sp>
        <p:nvSpPr>
          <p:cNvPr id="7176" name="Text Box 485"/>
          <p:cNvSpPr txBox="1">
            <a:spLocks noChangeArrowheads="1"/>
          </p:cNvSpPr>
          <p:nvPr/>
        </p:nvSpPr>
        <p:spPr bwMode="auto">
          <a:xfrm>
            <a:off x="11212513" y="5815624"/>
            <a:ext cx="9648825" cy="1508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3000" b="1" dirty="0">
                <a:ea typeface="SimSun" panose="02010600030101010101" pitchFamily="2" charset="-122"/>
              </a:rPr>
              <a:t>3. </a:t>
            </a:r>
            <a:r>
              <a:rPr lang="en-GB" altLang="zh-CN" sz="3000" b="1" dirty="0" smtClean="0">
                <a:ea typeface="SimSun" panose="02010600030101010101" pitchFamily="2" charset="-122"/>
              </a:rPr>
              <a:t>Proposed Work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GB" altLang="zh-CN" dirty="0" smtClean="0">
                <a:ea typeface="SimSun" panose="02010600030101010101" pitchFamily="2" charset="-122"/>
              </a:rPr>
              <a:t>Includes benefits of both drowsy and dynamic v</a:t>
            </a:r>
            <a:r>
              <a:rPr lang="en-GB" altLang="zh-CN" baseline="-25000" dirty="0" smtClean="0">
                <a:ea typeface="SimSun" panose="02010600030101010101" pitchFamily="2" charset="-122"/>
              </a:rPr>
              <a:t>th</a:t>
            </a:r>
            <a:r>
              <a:rPr lang="en-GB" altLang="zh-CN" dirty="0" smtClean="0">
                <a:ea typeface="SimSun" panose="02010600030101010101" pitchFamily="2" charset="-122"/>
              </a:rPr>
              <a:t> SRAM.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GB" altLang="zh-CN" dirty="0" smtClean="0">
                <a:ea typeface="SimSun" panose="02010600030101010101" pitchFamily="2" charset="-122"/>
              </a:rPr>
              <a:t>Time based scheme.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GB" altLang="zh-CN" dirty="0" smtClean="0">
                <a:ea typeface="SimSun" panose="02010600030101010101" pitchFamily="2" charset="-122"/>
              </a:rPr>
              <a:t>SRAM cells which are not accessed for a certain time period are assigned with high v</a:t>
            </a:r>
            <a:r>
              <a:rPr lang="en-GB" altLang="zh-CN" baseline="-25000" dirty="0" smtClean="0">
                <a:ea typeface="SimSun" panose="02010600030101010101" pitchFamily="2" charset="-122"/>
              </a:rPr>
              <a:t>th</a:t>
            </a:r>
            <a:r>
              <a:rPr lang="en-GB" altLang="zh-CN" dirty="0" smtClean="0">
                <a:ea typeface="SimSun" panose="02010600030101010101" pitchFamily="2" charset="-122"/>
              </a:rPr>
              <a:t> and reduced standby voltage.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GB" altLang="zh-CN" dirty="0" smtClean="0">
                <a:ea typeface="SimSun" panose="02010600030101010101" pitchFamily="2" charset="-122"/>
              </a:rPr>
              <a:t>SRAM cells which are in frequent use are assigned with low v</a:t>
            </a:r>
            <a:r>
              <a:rPr lang="en-GB" altLang="zh-CN" baseline="-25000" dirty="0" smtClean="0">
                <a:ea typeface="SimSun" panose="02010600030101010101" pitchFamily="2" charset="-122"/>
              </a:rPr>
              <a:t>th</a:t>
            </a:r>
            <a:r>
              <a:rPr lang="en-GB" altLang="zh-CN" dirty="0" smtClean="0">
                <a:ea typeface="SimSun" panose="02010600030101010101" pitchFamily="2" charset="-122"/>
              </a:rPr>
              <a:t> and normal v</a:t>
            </a:r>
            <a:r>
              <a:rPr lang="en-GB" altLang="zh-CN" baseline="-25000" dirty="0" smtClean="0">
                <a:ea typeface="SimSun" panose="02010600030101010101" pitchFamily="2" charset="-122"/>
              </a:rPr>
              <a:t>dd</a:t>
            </a:r>
            <a:r>
              <a:rPr lang="en-GB" altLang="zh-CN" dirty="0" smtClean="0">
                <a:ea typeface="SimSun" panose="02010600030101010101" pitchFamily="2" charset="-122"/>
              </a:rPr>
              <a:t>.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GB" altLang="zh-CN" dirty="0" smtClean="0">
                <a:ea typeface="SimSun" panose="02010600030101010101" pitchFamily="2" charset="-122"/>
              </a:rPr>
              <a:t>RC decay circuit is used to determine that certain time period.</a:t>
            </a: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 algn="ctr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ctr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ctr"/>
            <a:r>
              <a:rPr lang="en-GB" altLang="zh-CN" sz="2100" dirty="0" smtClean="0">
                <a:ea typeface="SimSun" panose="02010600030101010101" pitchFamily="2" charset="-122"/>
              </a:rPr>
              <a:t>Fig. 1. Schematic of proposed scheme</a:t>
            </a:r>
          </a:p>
          <a:p>
            <a:pPr algn="ctr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GB" altLang="zh-CN" sz="2100" dirty="0" smtClean="0">
                <a:ea typeface="SimSun" panose="02010600030101010101" pitchFamily="2" charset="-122"/>
              </a:rPr>
              <a:t>Negative body biasing is used to convert MOSFETs to high V</a:t>
            </a:r>
            <a:r>
              <a:rPr lang="en-GB" altLang="zh-CN" sz="2100" baseline="-25000" dirty="0" smtClean="0">
                <a:ea typeface="SimSun" panose="02010600030101010101" pitchFamily="2" charset="-122"/>
              </a:rPr>
              <a:t>th </a:t>
            </a:r>
            <a:r>
              <a:rPr lang="en-GB" altLang="zh-CN" sz="2100" dirty="0" smtClean="0">
                <a:ea typeface="SimSun" panose="02010600030101010101" pitchFamily="2" charset="-122"/>
              </a:rPr>
              <a:t>MOSFETs.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GB" altLang="zh-CN" sz="2100" dirty="0" smtClean="0">
                <a:ea typeface="SimSun" panose="02010600030101010101" pitchFamily="2" charset="-122"/>
              </a:rPr>
              <a:t>Switch capacitor technique is used for on chip conversion of V</a:t>
            </a:r>
            <a:r>
              <a:rPr lang="en-GB" altLang="zh-CN" sz="2100" baseline="-25000" dirty="0" smtClean="0">
                <a:ea typeface="SimSun" panose="02010600030101010101" pitchFamily="2" charset="-122"/>
              </a:rPr>
              <a:t>dd</a:t>
            </a:r>
            <a:r>
              <a:rPr lang="en-GB" altLang="zh-CN" sz="2100" dirty="0" smtClean="0">
                <a:ea typeface="SimSun" panose="02010600030101010101" pitchFamily="2" charset="-122"/>
              </a:rPr>
              <a:t> to reduced V</a:t>
            </a:r>
            <a:r>
              <a:rPr lang="en-GB" altLang="zh-CN" sz="2100" baseline="-25000" dirty="0" smtClean="0">
                <a:ea typeface="SimSun" panose="02010600030101010101" pitchFamily="2" charset="-122"/>
              </a:rPr>
              <a:t>dd</a:t>
            </a:r>
            <a:r>
              <a:rPr lang="en-GB" altLang="zh-CN" sz="2100" dirty="0" smtClean="0">
                <a:ea typeface="SimSun" panose="02010600030101010101" pitchFamily="2" charset="-122"/>
              </a:rPr>
              <a:t>.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GB" altLang="zh-CN" sz="2100" dirty="0" smtClean="0">
                <a:ea typeface="SimSun" panose="02010600030101010101" pitchFamily="2" charset="-122"/>
              </a:rPr>
              <a:t>Depending upon number of stages value of reduced Vdd can be changed.</a:t>
            </a:r>
          </a:p>
          <a:p>
            <a:pPr algn="just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just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just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just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just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just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just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just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just"/>
            <a:endParaRPr lang="en-GB" altLang="zh-CN" dirty="0" smtClean="0">
              <a:ea typeface="SimSun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GB" altLang="zh-CN" dirty="0">
              <a:ea typeface="SimSun" panose="02010600030101010101" pitchFamily="2" charset="-122"/>
            </a:endParaRPr>
          </a:p>
          <a:p>
            <a:endParaRPr lang="en-GB" altLang="zh-CN" dirty="0" smtClean="0">
              <a:ea typeface="SimSun" panose="02010600030101010101" pitchFamily="2" charset="-122"/>
            </a:endParaRPr>
          </a:p>
          <a:p>
            <a:endParaRPr lang="en-GB" altLang="zh-CN" dirty="0" smtClean="0">
              <a:ea typeface="SimSun" panose="02010600030101010101" pitchFamily="2" charset="-122"/>
            </a:endParaRPr>
          </a:p>
          <a:p>
            <a:pPr algn="ctr"/>
            <a:endParaRPr lang="en-GB" altLang="zh-CN" sz="2100" dirty="0" smtClean="0">
              <a:ea typeface="SimSun" panose="02010600030101010101" pitchFamily="2" charset="-122"/>
            </a:endParaRPr>
          </a:p>
          <a:p>
            <a:pPr algn="ctr"/>
            <a:r>
              <a:rPr lang="en-GB" altLang="zh-CN" sz="2100" dirty="0" smtClean="0">
                <a:ea typeface="SimSun" panose="02010600030101010101" pitchFamily="2" charset="-122"/>
              </a:rPr>
              <a:t>Fig. 2. </a:t>
            </a:r>
            <a:r>
              <a:rPr lang="en-IN" sz="2100" dirty="0" smtClean="0"/>
              <a:t>Schematic of five stage switch capacitor DC to DC converter</a:t>
            </a:r>
            <a:endParaRPr lang="en-GB" altLang="zh-CN" sz="2100" dirty="0">
              <a:ea typeface="SimSun" panose="02010600030101010101" pitchFamily="2" charset="-122"/>
            </a:endParaRPr>
          </a:p>
        </p:txBody>
      </p:sp>
      <p:sp>
        <p:nvSpPr>
          <p:cNvPr id="7178" name="Text Box 6243"/>
          <p:cNvSpPr txBox="1">
            <a:spLocks noChangeArrowheads="1"/>
          </p:cNvSpPr>
          <p:nvPr/>
        </p:nvSpPr>
        <p:spPr bwMode="auto">
          <a:xfrm>
            <a:off x="11614150" y="22083244"/>
            <a:ext cx="174625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700">
              <a:ea typeface="SimSun" panose="02010600030101010101" pitchFamily="2" charset="-122"/>
            </a:endParaRPr>
          </a:p>
        </p:txBody>
      </p:sp>
      <p:sp>
        <p:nvSpPr>
          <p:cNvPr id="7179" name="Text Box 7273"/>
          <p:cNvSpPr txBox="1">
            <a:spLocks noChangeArrowheads="1"/>
          </p:cNvSpPr>
          <p:nvPr/>
        </p:nvSpPr>
        <p:spPr bwMode="auto">
          <a:xfrm>
            <a:off x="604838" y="5696977"/>
            <a:ext cx="10190162" cy="868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spcAft>
                <a:spcPts val="1138"/>
              </a:spcAft>
            </a:pPr>
            <a:r>
              <a:rPr lang="en-GB" altLang="zh-CN" sz="3000" b="1" dirty="0">
                <a:ea typeface="SimSun" panose="02010600030101010101" pitchFamily="2" charset="-122"/>
              </a:rPr>
              <a:t>1. Introduction   </a:t>
            </a:r>
            <a:endParaRPr lang="en-GB" altLang="zh-CN" b="1" dirty="0">
              <a:ea typeface="SimSun" panose="02010600030101010101" pitchFamily="2" charset="-122"/>
            </a:endParaRP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Today’s battery mobile applications demand for devices with low power and high speed.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To achieve high dense, high speed and low power devices, VLSI industry is continuously following a down path for CMOS devices technology.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Reduction in Size of  transistor also reduces the delay of transistor which satisfies the high performance need.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With scaling down of the supply voltage threshold voltage of the devices has also scaled down to meet the performance.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Scaling down of technology has resulted in devices with very thin oxide layer and very low threshold voltage.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Leakage current increases both in active and standby mode of operation.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Future prospects shows memory chip will occupy will most of the chip area in future. </a:t>
            </a:r>
          </a:p>
          <a:p>
            <a:pPr algn="just">
              <a:spcBef>
                <a:spcPts val="1380"/>
              </a:spcBef>
              <a:buFont typeface="Arial" charset="0"/>
              <a:buChar char="•"/>
            </a:pPr>
            <a:r>
              <a:rPr lang="en-US" dirty="0" smtClean="0">
                <a:cs typeface="Times New Roman" pitchFamily="18" charset="0"/>
              </a:rPr>
              <a:t> Major leakage currents in SRAM cell</a:t>
            </a:r>
          </a:p>
          <a:p>
            <a:pPr lvl="1"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US" dirty="0" err="1" smtClean="0">
                <a:cs typeface="Times New Roman" pitchFamily="18" charset="0"/>
              </a:rPr>
              <a:t>Subthreshold</a:t>
            </a:r>
            <a:r>
              <a:rPr lang="en-US" dirty="0" smtClean="0">
                <a:cs typeface="Times New Roman" pitchFamily="18" charset="0"/>
              </a:rPr>
              <a:t> leakage current</a:t>
            </a:r>
          </a:p>
          <a:p>
            <a:pPr lvl="1"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Junction leakage current</a:t>
            </a:r>
          </a:p>
          <a:p>
            <a:pPr lvl="1"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Gate leakage current</a:t>
            </a:r>
            <a:endParaRPr lang="en-GB" altLang="zh-CN" dirty="0">
              <a:ea typeface="SimSun" panose="02010600030101010101" pitchFamily="2" charset="-122"/>
            </a:endParaRPr>
          </a:p>
        </p:txBody>
      </p:sp>
      <p:sp>
        <p:nvSpPr>
          <p:cNvPr id="7182" name="Text Box 7329"/>
          <p:cNvSpPr txBox="1">
            <a:spLocks noChangeArrowheads="1"/>
          </p:cNvSpPr>
          <p:nvPr/>
        </p:nvSpPr>
        <p:spPr bwMode="auto">
          <a:xfrm>
            <a:off x="11288713" y="21945599"/>
            <a:ext cx="9594850" cy="268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3000" b="1" dirty="0" smtClean="0">
                <a:ea typeface="SimSun" panose="02010600030101010101" pitchFamily="2" charset="-122"/>
              </a:rPr>
              <a:t>4. Simulation Setup and Results</a:t>
            </a:r>
            <a:endParaRPr lang="en-GB" altLang="zh-CN" dirty="0">
              <a:ea typeface="SimSun" panose="02010600030101010101" pitchFamily="2" charset="-122"/>
            </a:endParaRP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IN" dirty="0" smtClean="0"/>
              <a:t>90nm technology model file and simulation was done on Cadence virtuoso.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Read, write, and data retention operations are happened to be correctly.</a:t>
            </a:r>
          </a:p>
          <a:p>
            <a:pPr algn="just">
              <a:spcBef>
                <a:spcPts val="1380"/>
              </a:spcBef>
              <a:buFont typeface="Arial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Switching of power supply introduced the memory wake up delay.</a:t>
            </a:r>
          </a:p>
          <a:p>
            <a:pPr>
              <a:spcBef>
                <a:spcPts val="1380"/>
              </a:spcBef>
            </a:pPr>
            <a:r>
              <a:rPr lang="en-US" altLang="zh-CN" dirty="0" smtClean="0">
                <a:ea typeface="SimSun" panose="02010600030101010101" pitchFamily="2" charset="-122"/>
              </a:rPr>
              <a:t>Table 1. Co</a:t>
            </a:r>
            <a:r>
              <a:rPr lang="en-IN" dirty="0" err="1" smtClean="0"/>
              <a:t>mparison</a:t>
            </a:r>
            <a:r>
              <a:rPr lang="en-IN" dirty="0" smtClean="0"/>
              <a:t> of leakage reduction techniques</a:t>
            </a:r>
            <a:endParaRPr lang="en-GB" altLang="zh-CN" dirty="0">
              <a:ea typeface="SimSun" panose="02010600030101010101" pitchFamily="2" charset="-122"/>
            </a:endParaRPr>
          </a:p>
        </p:txBody>
      </p:sp>
      <p:pic>
        <p:nvPicPr>
          <p:cNvPr id="19" name="Picture 18" descr="C:\Documents and Settings\yashwant\Desktop\schematic of Dynamic +vd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53800" y="9950926"/>
            <a:ext cx="9321800" cy="38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C:\Documents and Settings\yashwant\Desktop\schematic of S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3800" y="16178212"/>
            <a:ext cx="9245600" cy="401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277599" y="24889269"/>
          <a:ext cx="8991600" cy="4346448"/>
        </p:xfrm>
        <a:graphic>
          <a:graphicData uri="http://schemas.openxmlformats.org/drawingml/2006/table">
            <a:tbl>
              <a:tblPr/>
              <a:tblGrid>
                <a:gridCol w="2997200"/>
                <a:gridCol w="2997200"/>
                <a:gridCol w="2997200"/>
              </a:tblGrid>
              <a:tr h="413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Techniques</a:t>
                      </a:r>
                      <a:endParaRPr lang="en-IN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Average Power Dissipation(W)</a:t>
                      </a:r>
                      <a:endParaRPr lang="en-IN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49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3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“0” Case</a:t>
                      </a:r>
                      <a:endParaRPr lang="en-IN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“1” Case</a:t>
                      </a:r>
                      <a:endParaRPr lang="en-IN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3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Simple 6T SRAM</a:t>
                      </a:r>
                      <a:endParaRPr lang="en-IN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4.19e-08</a:t>
                      </a:r>
                      <a:endParaRPr lang="en-IN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1.23e-06</a:t>
                      </a:r>
                      <a:endParaRPr lang="en-IN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2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Dynamic V</a:t>
                      </a:r>
                      <a:r>
                        <a:rPr lang="en-IN" sz="3100" baseline="-25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</a:t>
                      </a:r>
                      <a:r>
                        <a:rPr lang="en-IN" sz="3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SRAM</a:t>
                      </a:r>
                      <a:endParaRPr lang="en-IN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4.07e-08</a:t>
                      </a:r>
                      <a:endParaRPr lang="en-IN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1.08e-06</a:t>
                      </a:r>
                      <a:endParaRPr lang="en-IN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3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Drowsy Scheme</a:t>
                      </a:r>
                      <a:endParaRPr lang="en-IN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3.45e-08</a:t>
                      </a:r>
                      <a:endParaRPr lang="en-IN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2.13e-07</a:t>
                      </a:r>
                      <a:endParaRPr lang="en-IN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2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Proposed technique</a:t>
                      </a:r>
                      <a:endParaRPr lang="en-IN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2.38e-08</a:t>
                      </a:r>
                      <a:endParaRPr lang="en-IN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6.87e-08</a:t>
                      </a:r>
                      <a:endParaRPr lang="en-IN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362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345</TotalTime>
  <Words>662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Basis</vt:lpstr>
      <vt:lpstr>Default Design</vt:lpstr>
      <vt:lpstr>SRAM DESIGN for NANOSCALE TECHNOLOGY with DYNAMIC Vth and DYNAMIC STANDBY VOLTAGE for LEAKAGE REDUCTION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of the Paper in Bold Letters</dc:title>
  <dc:creator>Naveen Srivastava</dc:creator>
  <cp:lastModifiedBy>alok.joshi</cp:lastModifiedBy>
  <cp:revision>43</cp:revision>
  <dcterms:created xsi:type="dcterms:W3CDTF">2013-11-11T11:58:59Z</dcterms:created>
  <dcterms:modified xsi:type="dcterms:W3CDTF">2015-02-09T04:06:42Z</dcterms:modified>
</cp:coreProperties>
</file>