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58" r:id="rId7"/>
    <p:sldId id="276" r:id="rId8"/>
    <p:sldId id="299" r:id="rId9"/>
    <p:sldId id="298" r:id="rId10"/>
    <p:sldId id="277" r:id="rId11"/>
    <p:sldId id="295" r:id="rId12"/>
    <p:sldId id="260" r:id="rId13"/>
    <p:sldId id="261" r:id="rId14"/>
    <p:sldId id="279" r:id="rId15"/>
    <p:sldId id="281" r:id="rId16"/>
    <p:sldId id="282" r:id="rId17"/>
    <p:sldId id="285" r:id="rId18"/>
    <p:sldId id="286" r:id="rId19"/>
    <p:sldId id="288" r:id="rId20"/>
    <p:sldId id="296" r:id="rId21"/>
    <p:sldId id="300" r:id="rId22"/>
    <p:sldId id="297" r:id="rId23"/>
    <p:sldId id="289" r:id="rId24"/>
    <p:sldId id="265" r:id="rId25"/>
    <p:sldId id="293" r:id="rId26"/>
    <p:sldId id="292" r:id="rId27"/>
    <p:sldId id="290" r:id="rId28"/>
    <p:sldId id="267" r:id="rId29"/>
    <p:sldId id="275" r:id="rId30"/>
    <p:sldId id="291" r:id="rId3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Dark Ray" initials="DR" lastIdx="3" clrIdx="3">
    <p:extLst>
      <p:ext uri="{19B8F6BF-5375-455C-9EA6-DF929625EA0E}">
        <p15:presenceInfo xmlns:p15="http://schemas.microsoft.com/office/powerpoint/2012/main" userId="Dark R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8"/>
  </p:normalViewPr>
  <p:slideViewPr>
    <p:cSldViewPr snapToGrid="0">
      <p:cViewPr varScale="1">
        <p:scale>
          <a:sx n="83" d="100"/>
          <a:sy n="83" d="100"/>
        </p:scale>
        <p:origin x="686" y="86"/>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5-01-05T19:27:27.977" idx="3">
    <p:pos x="10" y="10"/>
    <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FE4C1-6A5B-45EF-B717-BDCBCD5132FF}"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A3A870C7-C0F1-4307-A4D1-BC5AFDCE070A}">
      <dgm:prSet/>
      <dgm:spPr/>
      <dgm:t>
        <a:bodyPr/>
        <a:lstStyle/>
        <a:p>
          <a:r>
            <a:rPr lang="en-US" b="1" dirty="0">
              <a:solidFill>
                <a:schemeClr val="tx1"/>
              </a:solidFill>
            </a:rPr>
            <a:t>Types of Intrusion Detection System (IDS):</a:t>
          </a:r>
          <a:endParaRPr lang="en-US" dirty="0">
            <a:solidFill>
              <a:schemeClr val="tx1"/>
            </a:solidFill>
          </a:endParaRPr>
        </a:p>
      </dgm:t>
    </dgm:pt>
    <dgm:pt modelId="{3813307E-ED45-40AD-8CE0-ABC88882097F}" type="parTrans" cxnId="{373CC509-BE39-4922-856A-252C9A874ED2}">
      <dgm:prSet/>
      <dgm:spPr/>
      <dgm:t>
        <a:bodyPr/>
        <a:lstStyle/>
        <a:p>
          <a:endParaRPr lang="en-US"/>
        </a:p>
      </dgm:t>
    </dgm:pt>
    <dgm:pt modelId="{F57462A8-B37D-433C-94F1-489B636A74C2}" type="sibTrans" cxnId="{373CC509-BE39-4922-856A-252C9A874ED2}">
      <dgm:prSet/>
      <dgm:spPr/>
      <dgm:t>
        <a:bodyPr/>
        <a:lstStyle/>
        <a:p>
          <a:endParaRPr lang="en-US"/>
        </a:p>
      </dgm:t>
    </dgm:pt>
    <dgm:pt modelId="{FD539A55-1DF0-4838-9133-36767AB615DF}">
      <dgm:prSet/>
      <dgm:spPr/>
      <dgm:t>
        <a:bodyPr/>
        <a:lstStyle/>
        <a:p>
          <a:r>
            <a:rPr lang="en-US" b="1" dirty="0"/>
            <a:t>Network-Based IDS (NIDS): NIDS monitors network traffic for suspicious activities.</a:t>
          </a:r>
          <a:endParaRPr lang="en-US" dirty="0"/>
        </a:p>
      </dgm:t>
    </dgm:pt>
    <dgm:pt modelId="{7FCA559B-1C7C-4E19-95C9-002B434D6610}" type="parTrans" cxnId="{0BF04EE1-CF84-43A9-80AB-93F087D55E6E}">
      <dgm:prSet/>
      <dgm:spPr/>
      <dgm:t>
        <a:bodyPr/>
        <a:lstStyle/>
        <a:p>
          <a:endParaRPr lang="en-US"/>
        </a:p>
      </dgm:t>
    </dgm:pt>
    <dgm:pt modelId="{04D4F4EC-956E-46F6-AE1D-02541195B0FE}" type="sibTrans" cxnId="{0BF04EE1-CF84-43A9-80AB-93F087D55E6E}">
      <dgm:prSet/>
      <dgm:spPr/>
      <dgm:t>
        <a:bodyPr/>
        <a:lstStyle/>
        <a:p>
          <a:endParaRPr lang="en-US"/>
        </a:p>
      </dgm:t>
    </dgm:pt>
    <dgm:pt modelId="{581FC28F-95F0-4B0A-A4D6-E65B3CC42A1F}">
      <dgm:prSet/>
      <dgm:spPr/>
      <dgm:t>
        <a:bodyPr/>
        <a:lstStyle/>
        <a:p>
          <a:r>
            <a:rPr lang="en-GB" b="1" dirty="0"/>
            <a:t>Host-Based IDS (HIDS): HIDS works on host devices and monitors system activities.</a:t>
          </a:r>
          <a:endParaRPr lang="en-US" dirty="0"/>
        </a:p>
      </dgm:t>
    </dgm:pt>
    <dgm:pt modelId="{E369B9D5-E2C0-420F-B453-CAF2A43E00DA}" type="parTrans" cxnId="{D5A73133-F5ED-4987-9195-5DF90F56424F}">
      <dgm:prSet/>
      <dgm:spPr/>
      <dgm:t>
        <a:bodyPr/>
        <a:lstStyle/>
        <a:p>
          <a:endParaRPr lang="en-US"/>
        </a:p>
      </dgm:t>
    </dgm:pt>
    <dgm:pt modelId="{05471FDA-A759-4EFA-9F02-516DEA2FB5B9}" type="sibTrans" cxnId="{D5A73133-F5ED-4987-9195-5DF90F56424F}">
      <dgm:prSet/>
      <dgm:spPr/>
      <dgm:t>
        <a:bodyPr/>
        <a:lstStyle/>
        <a:p>
          <a:endParaRPr lang="en-US"/>
        </a:p>
      </dgm:t>
    </dgm:pt>
    <dgm:pt modelId="{966BC19B-D23E-4EE8-97BA-5C2DE2474324}">
      <dgm:prSet/>
      <dgm:spPr/>
      <dgm:t>
        <a:bodyPr/>
        <a:lstStyle/>
        <a:p>
          <a:r>
            <a:rPr lang="en-GB" b="1" dirty="0"/>
            <a:t>Hybrid IDS: Combines NIDS and HIDS to leverage each of their strengths.</a:t>
          </a:r>
          <a:endParaRPr lang="en-US" dirty="0"/>
        </a:p>
      </dgm:t>
    </dgm:pt>
    <dgm:pt modelId="{BCA41AFC-FFF7-4FFA-97ED-57AAE24EE0E8}" type="parTrans" cxnId="{5934FC02-A5B8-435F-9531-ACA39E5BF4D4}">
      <dgm:prSet/>
      <dgm:spPr/>
      <dgm:t>
        <a:bodyPr/>
        <a:lstStyle/>
        <a:p>
          <a:endParaRPr lang="en-US"/>
        </a:p>
      </dgm:t>
    </dgm:pt>
    <dgm:pt modelId="{447D03C3-2E9A-4575-8D80-10143A51A872}" type="sibTrans" cxnId="{5934FC02-A5B8-435F-9531-ACA39E5BF4D4}">
      <dgm:prSet/>
      <dgm:spPr/>
      <dgm:t>
        <a:bodyPr/>
        <a:lstStyle/>
        <a:p>
          <a:endParaRPr lang="en-US"/>
        </a:p>
      </dgm:t>
    </dgm:pt>
    <dgm:pt modelId="{739655BD-737F-4681-9352-7EFAE73D9800}">
      <dgm:prSet/>
      <dgm:spPr/>
      <dgm:t>
        <a:bodyPr/>
        <a:lstStyle/>
        <a:p>
          <a:r>
            <a:rPr lang="en-GB" b="1" dirty="0">
              <a:solidFill>
                <a:schemeClr val="tx1"/>
              </a:solidFill>
            </a:rPr>
            <a:t>Detection Methods:</a:t>
          </a:r>
          <a:endParaRPr lang="en-US" dirty="0">
            <a:solidFill>
              <a:schemeClr val="tx1"/>
            </a:solidFill>
          </a:endParaRPr>
        </a:p>
      </dgm:t>
    </dgm:pt>
    <dgm:pt modelId="{78B02C17-25AA-4158-9667-B0E6B22C1711}" type="parTrans" cxnId="{67F4F655-F329-4891-8983-0ED59F9A2E07}">
      <dgm:prSet/>
      <dgm:spPr/>
      <dgm:t>
        <a:bodyPr/>
        <a:lstStyle/>
        <a:p>
          <a:endParaRPr lang="en-US"/>
        </a:p>
      </dgm:t>
    </dgm:pt>
    <dgm:pt modelId="{F4F54D7E-EAC5-4CE1-8D62-A1390F09A32B}" type="sibTrans" cxnId="{67F4F655-F329-4891-8983-0ED59F9A2E07}">
      <dgm:prSet/>
      <dgm:spPr/>
      <dgm:t>
        <a:bodyPr/>
        <a:lstStyle/>
        <a:p>
          <a:endParaRPr lang="en-US"/>
        </a:p>
      </dgm:t>
    </dgm:pt>
    <dgm:pt modelId="{CF4833C7-1B2F-4F5F-90FB-8F1DBC6738C6}">
      <dgm:prSet/>
      <dgm:spPr/>
      <dgm:t>
        <a:bodyPr/>
        <a:lstStyle/>
        <a:p>
          <a:r>
            <a:rPr lang="en-GB" b="1" dirty="0"/>
            <a:t>Signature-based Detection: It depends on a predefined pattern for threat identification, Effective for identifying known attacks but limited against new attack patterns.</a:t>
          </a:r>
          <a:endParaRPr lang="en-US" dirty="0"/>
        </a:p>
      </dgm:t>
    </dgm:pt>
    <dgm:pt modelId="{74B73931-3E4D-4CCB-ACE7-00C5BF1D0015}" type="parTrans" cxnId="{A1AA0F1B-F0CD-4D57-A5A7-D97107B636FB}">
      <dgm:prSet/>
      <dgm:spPr/>
      <dgm:t>
        <a:bodyPr/>
        <a:lstStyle/>
        <a:p>
          <a:endParaRPr lang="en-US"/>
        </a:p>
      </dgm:t>
    </dgm:pt>
    <dgm:pt modelId="{C2785A29-0D21-41EB-A9EB-0B4FCBB88AD2}" type="sibTrans" cxnId="{A1AA0F1B-F0CD-4D57-A5A7-D97107B636FB}">
      <dgm:prSet/>
      <dgm:spPr/>
      <dgm:t>
        <a:bodyPr/>
        <a:lstStyle/>
        <a:p>
          <a:endParaRPr lang="en-US"/>
        </a:p>
      </dgm:t>
    </dgm:pt>
    <dgm:pt modelId="{29B96DF6-38CD-4141-A6FE-7261B2FFE185}">
      <dgm:prSet/>
      <dgm:spPr/>
      <dgm:t>
        <a:bodyPr/>
        <a:lstStyle/>
        <a:p>
          <a:r>
            <a:rPr lang="en-GB" b="1" dirty="0"/>
            <a:t>Anomaly-based Detection: It differentiates suspicious activity from normal activities. It is effective for detecting unknown threats but gives out a lot of false positives.</a:t>
          </a:r>
          <a:endParaRPr lang="en-US" dirty="0"/>
        </a:p>
      </dgm:t>
    </dgm:pt>
    <dgm:pt modelId="{238EDE0D-FCA9-4769-AD22-15B2BD987095}" type="parTrans" cxnId="{B04980ED-B41E-4F87-879D-878F4D4AD459}">
      <dgm:prSet/>
      <dgm:spPr/>
      <dgm:t>
        <a:bodyPr/>
        <a:lstStyle/>
        <a:p>
          <a:endParaRPr lang="en-US"/>
        </a:p>
      </dgm:t>
    </dgm:pt>
    <dgm:pt modelId="{EE980622-27E4-452D-9A86-CB699B502015}" type="sibTrans" cxnId="{B04980ED-B41E-4F87-879D-878F4D4AD459}">
      <dgm:prSet/>
      <dgm:spPr/>
      <dgm:t>
        <a:bodyPr/>
        <a:lstStyle/>
        <a:p>
          <a:endParaRPr lang="en-US"/>
        </a:p>
      </dgm:t>
    </dgm:pt>
    <dgm:pt modelId="{18D04024-D571-4442-95A7-C41CFFDDA41E}" type="pres">
      <dgm:prSet presAssocID="{04AFE4C1-6A5B-45EF-B717-BDCBCD5132FF}" presName="linear" presStyleCnt="0">
        <dgm:presLayoutVars>
          <dgm:dir/>
          <dgm:animLvl val="lvl"/>
          <dgm:resizeHandles val="exact"/>
        </dgm:presLayoutVars>
      </dgm:prSet>
      <dgm:spPr/>
      <dgm:t>
        <a:bodyPr/>
        <a:lstStyle/>
        <a:p>
          <a:endParaRPr lang="en-US"/>
        </a:p>
      </dgm:t>
    </dgm:pt>
    <dgm:pt modelId="{9AFABC24-4F98-4DC8-87C1-074E12760493}" type="pres">
      <dgm:prSet presAssocID="{A3A870C7-C0F1-4307-A4D1-BC5AFDCE070A}" presName="parentLin" presStyleCnt="0"/>
      <dgm:spPr/>
    </dgm:pt>
    <dgm:pt modelId="{46611713-E5BB-4828-A0E9-5013757D6822}" type="pres">
      <dgm:prSet presAssocID="{A3A870C7-C0F1-4307-A4D1-BC5AFDCE070A}" presName="parentLeftMargin" presStyleLbl="node1" presStyleIdx="0" presStyleCnt="2"/>
      <dgm:spPr/>
      <dgm:t>
        <a:bodyPr/>
        <a:lstStyle/>
        <a:p>
          <a:endParaRPr lang="en-US"/>
        </a:p>
      </dgm:t>
    </dgm:pt>
    <dgm:pt modelId="{36069932-D238-4A4A-8F90-6AEBE8928CF4}" type="pres">
      <dgm:prSet presAssocID="{A3A870C7-C0F1-4307-A4D1-BC5AFDCE070A}" presName="parentText" presStyleLbl="node1" presStyleIdx="0" presStyleCnt="2">
        <dgm:presLayoutVars>
          <dgm:chMax val="0"/>
          <dgm:bulletEnabled val="1"/>
        </dgm:presLayoutVars>
      </dgm:prSet>
      <dgm:spPr/>
      <dgm:t>
        <a:bodyPr/>
        <a:lstStyle/>
        <a:p>
          <a:endParaRPr lang="en-US"/>
        </a:p>
      </dgm:t>
    </dgm:pt>
    <dgm:pt modelId="{9609FF95-C9AB-43A8-A7F8-F90E81AADB08}" type="pres">
      <dgm:prSet presAssocID="{A3A870C7-C0F1-4307-A4D1-BC5AFDCE070A}" presName="negativeSpace" presStyleCnt="0"/>
      <dgm:spPr/>
    </dgm:pt>
    <dgm:pt modelId="{0500415F-4C73-4D2C-B6F3-0D9B7FC1B279}" type="pres">
      <dgm:prSet presAssocID="{A3A870C7-C0F1-4307-A4D1-BC5AFDCE070A}" presName="childText" presStyleLbl="conFgAcc1" presStyleIdx="0" presStyleCnt="2">
        <dgm:presLayoutVars>
          <dgm:bulletEnabled val="1"/>
        </dgm:presLayoutVars>
      </dgm:prSet>
      <dgm:spPr/>
      <dgm:t>
        <a:bodyPr/>
        <a:lstStyle/>
        <a:p>
          <a:endParaRPr lang="en-US"/>
        </a:p>
      </dgm:t>
    </dgm:pt>
    <dgm:pt modelId="{C1586163-C0CF-4C2D-BC83-318766D12A74}" type="pres">
      <dgm:prSet presAssocID="{F57462A8-B37D-433C-94F1-489B636A74C2}" presName="spaceBetweenRectangles" presStyleCnt="0"/>
      <dgm:spPr/>
    </dgm:pt>
    <dgm:pt modelId="{DAB94CB5-F96B-4861-AD7A-E7FC7E8DCBC3}" type="pres">
      <dgm:prSet presAssocID="{739655BD-737F-4681-9352-7EFAE73D9800}" presName="parentLin" presStyleCnt="0"/>
      <dgm:spPr/>
    </dgm:pt>
    <dgm:pt modelId="{72674656-4C15-48AF-A246-073A6E2D03E1}" type="pres">
      <dgm:prSet presAssocID="{739655BD-737F-4681-9352-7EFAE73D9800}" presName="parentLeftMargin" presStyleLbl="node1" presStyleIdx="0" presStyleCnt="2"/>
      <dgm:spPr/>
      <dgm:t>
        <a:bodyPr/>
        <a:lstStyle/>
        <a:p>
          <a:endParaRPr lang="en-US"/>
        </a:p>
      </dgm:t>
    </dgm:pt>
    <dgm:pt modelId="{92A4222F-AA8B-43D5-BA06-0A7D9E033B88}" type="pres">
      <dgm:prSet presAssocID="{739655BD-737F-4681-9352-7EFAE73D9800}" presName="parentText" presStyleLbl="node1" presStyleIdx="1" presStyleCnt="2">
        <dgm:presLayoutVars>
          <dgm:chMax val="0"/>
          <dgm:bulletEnabled val="1"/>
        </dgm:presLayoutVars>
      </dgm:prSet>
      <dgm:spPr/>
      <dgm:t>
        <a:bodyPr/>
        <a:lstStyle/>
        <a:p>
          <a:endParaRPr lang="en-US"/>
        </a:p>
      </dgm:t>
    </dgm:pt>
    <dgm:pt modelId="{92209680-BDAD-440E-8921-31C07957130B}" type="pres">
      <dgm:prSet presAssocID="{739655BD-737F-4681-9352-7EFAE73D9800}" presName="negativeSpace" presStyleCnt="0"/>
      <dgm:spPr/>
    </dgm:pt>
    <dgm:pt modelId="{823968DA-20F5-4385-A785-AD728004A842}" type="pres">
      <dgm:prSet presAssocID="{739655BD-737F-4681-9352-7EFAE73D9800}" presName="childText" presStyleLbl="conFgAcc1" presStyleIdx="1" presStyleCnt="2">
        <dgm:presLayoutVars>
          <dgm:bulletEnabled val="1"/>
        </dgm:presLayoutVars>
      </dgm:prSet>
      <dgm:spPr/>
      <dgm:t>
        <a:bodyPr/>
        <a:lstStyle/>
        <a:p>
          <a:endParaRPr lang="en-US"/>
        </a:p>
      </dgm:t>
    </dgm:pt>
  </dgm:ptLst>
  <dgm:cxnLst>
    <dgm:cxn modelId="{6E16D030-CEA3-41ED-940B-4CB3F62585DF}" type="presOf" srcId="{A3A870C7-C0F1-4307-A4D1-BC5AFDCE070A}" destId="{46611713-E5BB-4828-A0E9-5013757D6822}" srcOrd="0" destOrd="0" presId="urn:microsoft.com/office/officeart/2005/8/layout/list1"/>
    <dgm:cxn modelId="{67F4F655-F329-4891-8983-0ED59F9A2E07}" srcId="{04AFE4C1-6A5B-45EF-B717-BDCBCD5132FF}" destId="{739655BD-737F-4681-9352-7EFAE73D9800}" srcOrd="1" destOrd="0" parTransId="{78B02C17-25AA-4158-9667-B0E6B22C1711}" sibTransId="{F4F54D7E-EAC5-4CE1-8D62-A1390F09A32B}"/>
    <dgm:cxn modelId="{D0D13E0D-21D0-4EDE-8F0B-C8234884982C}" type="presOf" srcId="{739655BD-737F-4681-9352-7EFAE73D9800}" destId="{92A4222F-AA8B-43D5-BA06-0A7D9E033B88}" srcOrd="1" destOrd="0" presId="urn:microsoft.com/office/officeart/2005/8/layout/list1"/>
    <dgm:cxn modelId="{97DBEA7E-018C-4FB3-8A09-116D7226D893}" type="presOf" srcId="{966BC19B-D23E-4EE8-97BA-5C2DE2474324}" destId="{0500415F-4C73-4D2C-B6F3-0D9B7FC1B279}" srcOrd="0" destOrd="2" presId="urn:microsoft.com/office/officeart/2005/8/layout/list1"/>
    <dgm:cxn modelId="{9603EBFF-F770-4E04-AD45-1FEF9D541EBF}" type="presOf" srcId="{04AFE4C1-6A5B-45EF-B717-BDCBCD5132FF}" destId="{18D04024-D571-4442-95A7-C41CFFDDA41E}" srcOrd="0" destOrd="0" presId="urn:microsoft.com/office/officeart/2005/8/layout/list1"/>
    <dgm:cxn modelId="{373CC509-BE39-4922-856A-252C9A874ED2}" srcId="{04AFE4C1-6A5B-45EF-B717-BDCBCD5132FF}" destId="{A3A870C7-C0F1-4307-A4D1-BC5AFDCE070A}" srcOrd="0" destOrd="0" parTransId="{3813307E-ED45-40AD-8CE0-ABC88882097F}" sibTransId="{F57462A8-B37D-433C-94F1-489B636A74C2}"/>
    <dgm:cxn modelId="{E2C7C65E-5016-449E-BC38-A91CD1DF9654}" type="presOf" srcId="{FD539A55-1DF0-4838-9133-36767AB615DF}" destId="{0500415F-4C73-4D2C-B6F3-0D9B7FC1B279}" srcOrd="0" destOrd="0" presId="urn:microsoft.com/office/officeart/2005/8/layout/list1"/>
    <dgm:cxn modelId="{474E2D40-D43A-4D9A-B9A7-6CE2C2503C66}" type="presOf" srcId="{A3A870C7-C0F1-4307-A4D1-BC5AFDCE070A}" destId="{36069932-D238-4A4A-8F90-6AEBE8928CF4}" srcOrd="1" destOrd="0" presId="urn:microsoft.com/office/officeart/2005/8/layout/list1"/>
    <dgm:cxn modelId="{C3BBA3FF-61C8-4C2B-8B82-EE6D82B94244}" type="presOf" srcId="{739655BD-737F-4681-9352-7EFAE73D9800}" destId="{72674656-4C15-48AF-A246-073A6E2D03E1}" srcOrd="0" destOrd="0" presId="urn:microsoft.com/office/officeart/2005/8/layout/list1"/>
    <dgm:cxn modelId="{9121BE8C-BCBE-48A0-8F7B-96C9D2C0B5FC}" type="presOf" srcId="{CF4833C7-1B2F-4F5F-90FB-8F1DBC6738C6}" destId="{823968DA-20F5-4385-A785-AD728004A842}" srcOrd="0" destOrd="0" presId="urn:microsoft.com/office/officeart/2005/8/layout/list1"/>
    <dgm:cxn modelId="{225B5C72-8018-41A7-8369-16D7AE53C2C8}" type="presOf" srcId="{581FC28F-95F0-4B0A-A4D6-E65B3CC42A1F}" destId="{0500415F-4C73-4D2C-B6F3-0D9B7FC1B279}" srcOrd="0" destOrd="1" presId="urn:microsoft.com/office/officeart/2005/8/layout/list1"/>
    <dgm:cxn modelId="{B04980ED-B41E-4F87-879D-878F4D4AD459}" srcId="{739655BD-737F-4681-9352-7EFAE73D9800}" destId="{29B96DF6-38CD-4141-A6FE-7261B2FFE185}" srcOrd="1" destOrd="0" parTransId="{238EDE0D-FCA9-4769-AD22-15B2BD987095}" sibTransId="{EE980622-27E4-452D-9A86-CB699B502015}"/>
    <dgm:cxn modelId="{5934FC02-A5B8-435F-9531-ACA39E5BF4D4}" srcId="{A3A870C7-C0F1-4307-A4D1-BC5AFDCE070A}" destId="{966BC19B-D23E-4EE8-97BA-5C2DE2474324}" srcOrd="2" destOrd="0" parTransId="{BCA41AFC-FFF7-4FFA-97ED-57AAE24EE0E8}" sibTransId="{447D03C3-2E9A-4575-8D80-10143A51A872}"/>
    <dgm:cxn modelId="{6685B925-6B6F-4668-BF94-8B3F64D1D934}" type="presOf" srcId="{29B96DF6-38CD-4141-A6FE-7261B2FFE185}" destId="{823968DA-20F5-4385-A785-AD728004A842}" srcOrd="0" destOrd="1" presId="urn:microsoft.com/office/officeart/2005/8/layout/list1"/>
    <dgm:cxn modelId="{A1AA0F1B-F0CD-4D57-A5A7-D97107B636FB}" srcId="{739655BD-737F-4681-9352-7EFAE73D9800}" destId="{CF4833C7-1B2F-4F5F-90FB-8F1DBC6738C6}" srcOrd="0" destOrd="0" parTransId="{74B73931-3E4D-4CCB-ACE7-00C5BF1D0015}" sibTransId="{C2785A29-0D21-41EB-A9EB-0B4FCBB88AD2}"/>
    <dgm:cxn modelId="{D5A73133-F5ED-4987-9195-5DF90F56424F}" srcId="{A3A870C7-C0F1-4307-A4D1-BC5AFDCE070A}" destId="{581FC28F-95F0-4B0A-A4D6-E65B3CC42A1F}" srcOrd="1" destOrd="0" parTransId="{E369B9D5-E2C0-420F-B453-CAF2A43E00DA}" sibTransId="{05471FDA-A759-4EFA-9F02-516DEA2FB5B9}"/>
    <dgm:cxn modelId="{0BF04EE1-CF84-43A9-80AB-93F087D55E6E}" srcId="{A3A870C7-C0F1-4307-A4D1-BC5AFDCE070A}" destId="{FD539A55-1DF0-4838-9133-36767AB615DF}" srcOrd="0" destOrd="0" parTransId="{7FCA559B-1C7C-4E19-95C9-002B434D6610}" sibTransId="{04D4F4EC-956E-46F6-AE1D-02541195B0FE}"/>
    <dgm:cxn modelId="{6F5CA5E2-1E68-486A-BB8A-D5C9A7EB5E8B}" type="presParOf" srcId="{18D04024-D571-4442-95A7-C41CFFDDA41E}" destId="{9AFABC24-4F98-4DC8-87C1-074E12760493}" srcOrd="0" destOrd="0" presId="urn:microsoft.com/office/officeart/2005/8/layout/list1"/>
    <dgm:cxn modelId="{90F58D70-39A5-4CAB-AE38-149CED9DC4D0}" type="presParOf" srcId="{9AFABC24-4F98-4DC8-87C1-074E12760493}" destId="{46611713-E5BB-4828-A0E9-5013757D6822}" srcOrd="0" destOrd="0" presId="urn:microsoft.com/office/officeart/2005/8/layout/list1"/>
    <dgm:cxn modelId="{1EB985B6-26AE-4928-A15B-EA99DDC45E73}" type="presParOf" srcId="{9AFABC24-4F98-4DC8-87C1-074E12760493}" destId="{36069932-D238-4A4A-8F90-6AEBE8928CF4}" srcOrd="1" destOrd="0" presId="urn:microsoft.com/office/officeart/2005/8/layout/list1"/>
    <dgm:cxn modelId="{86432925-49CF-403A-B766-D36F13D9B14E}" type="presParOf" srcId="{18D04024-D571-4442-95A7-C41CFFDDA41E}" destId="{9609FF95-C9AB-43A8-A7F8-F90E81AADB08}" srcOrd="1" destOrd="0" presId="urn:microsoft.com/office/officeart/2005/8/layout/list1"/>
    <dgm:cxn modelId="{8BEDFC0E-086A-459F-AC6E-3424E7532A65}" type="presParOf" srcId="{18D04024-D571-4442-95A7-C41CFFDDA41E}" destId="{0500415F-4C73-4D2C-B6F3-0D9B7FC1B279}" srcOrd="2" destOrd="0" presId="urn:microsoft.com/office/officeart/2005/8/layout/list1"/>
    <dgm:cxn modelId="{80F31B3F-4134-4144-AFB8-4A848F359CE0}" type="presParOf" srcId="{18D04024-D571-4442-95A7-C41CFFDDA41E}" destId="{C1586163-C0CF-4C2D-BC83-318766D12A74}" srcOrd="3" destOrd="0" presId="urn:microsoft.com/office/officeart/2005/8/layout/list1"/>
    <dgm:cxn modelId="{E72BD68E-227F-49FF-AF42-28B817EDF8E4}" type="presParOf" srcId="{18D04024-D571-4442-95A7-C41CFFDDA41E}" destId="{DAB94CB5-F96B-4861-AD7A-E7FC7E8DCBC3}" srcOrd="4" destOrd="0" presId="urn:microsoft.com/office/officeart/2005/8/layout/list1"/>
    <dgm:cxn modelId="{8BE20C52-CCDA-4559-9C55-7EEC179646F6}" type="presParOf" srcId="{DAB94CB5-F96B-4861-AD7A-E7FC7E8DCBC3}" destId="{72674656-4C15-48AF-A246-073A6E2D03E1}" srcOrd="0" destOrd="0" presId="urn:microsoft.com/office/officeart/2005/8/layout/list1"/>
    <dgm:cxn modelId="{B72B8A49-78EC-479E-A52D-8310EF2530C8}" type="presParOf" srcId="{DAB94CB5-F96B-4861-AD7A-E7FC7E8DCBC3}" destId="{92A4222F-AA8B-43D5-BA06-0A7D9E033B88}" srcOrd="1" destOrd="0" presId="urn:microsoft.com/office/officeart/2005/8/layout/list1"/>
    <dgm:cxn modelId="{C801F252-0F00-40F6-A705-767FEAE6F6F5}" type="presParOf" srcId="{18D04024-D571-4442-95A7-C41CFFDDA41E}" destId="{92209680-BDAD-440E-8921-31C07957130B}" srcOrd="5" destOrd="0" presId="urn:microsoft.com/office/officeart/2005/8/layout/list1"/>
    <dgm:cxn modelId="{A07CAB9A-F447-437D-A2EF-1EC63C06ABBC}" type="presParOf" srcId="{18D04024-D571-4442-95A7-C41CFFDDA41E}" destId="{823968DA-20F5-4385-A785-AD728004A84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AFE4C1-6A5B-45EF-B717-BDCBCD5132FF}"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A3A870C7-C0F1-4307-A4D1-BC5AFDCE070A}">
      <dgm:prSet custT="1"/>
      <dgm:spPr/>
      <dgm:t>
        <a:bodyPr/>
        <a:lstStyle/>
        <a:p>
          <a:r>
            <a:rPr lang="en-US" sz="2800" b="1" dirty="0">
              <a:solidFill>
                <a:schemeClr val="tx1"/>
              </a:solidFill>
            </a:rPr>
            <a:t>      Related works:</a:t>
          </a:r>
          <a:endParaRPr lang="en-US" sz="2800" dirty="0">
            <a:solidFill>
              <a:schemeClr val="tx1"/>
            </a:solidFill>
          </a:endParaRPr>
        </a:p>
      </dgm:t>
    </dgm:pt>
    <dgm:pt modelId="{3813307E-ED45-40AD-8CE0-ABC88882097F}" type="parTrans" cxnId="{373CC509-BE39-4922-856A-252C9A874ED2}">
      <dgm:prSet/>
      <dgm:spPr/>
      <dgm:t>
        <a:bodyPr/>
        <a:lstStyle/>
        <a:p>
          <a:endParaRPr lang="en-US"/>
        </a:p>
      </dgm:t>
    </dgm:pt>
    <dgm:pt modelId="{F57462A8-B37D-433C-94F1-489B636A74C2}" type="sibTrans" cxnId="{373CC509-BE39-4922-856A-252C9A874ED2}">
      <dgm:prSet/>
      <dgm:spPr/>
      <dgm:t>
        <a:bodyPr/>
        <a:lstStyle/>
        <a:p>
          <a:endParaRPr lang="en-US"/>
        </a:p>
      </dgm:t>
    </dgm:pt>
    <dgm:pt modelId="{30D14C7B-D45F-426B-9BDC-3AB462184244}">
      <dgm:prSet custT="1"/>
      <dgm:spPr/>
      <dgm:t>
        <a:bodyPr/>
        <a:lstStyle/>
        <a:p>
          <a:r>
            <a:rPr lang="en-US" sz="1800" b="1" i="0" dirty="0" err="1"/>
            <a:t>Paté</a:t>
          </a:r>
          <a:r>
            <a:rPr lang="en-US" sz="1800" b="1" i="0" dirty="0"/>
            <a:t>-Cornell et al. (2018) conducted a systematic review discussing the </a:t>
          </a:r>
          <a:r>
            <a:rPr lang="en-US" sz="1800" b="1" i="0" dirty="0" smtClean="0"/>
            <a:t>‘‘probabilistic </a:t>
          </a:r>
          <a:r>
            <a:rPr lang="en-US" sz="1800" b="1" i="0" dirty="0"/>
            <a:t>risk analysis </a:t>
          </a:r>
          <a:r>
            <a:rPr lang="en-US" sz="1800" b="1" i="0" dirty="0" smtClean="0"/>
            <a:t>framework’’ </a:t>
          </a:r>
          <a:r>
            <a:rPr lang="en-US" sz="1800" b="1" i="0" dirty="0"/>
            <a:t>for cybersecurity</a:t>
          </a:r>
          <a:endParaRPr lang="en-US" sz="1800" b="1" dirty="0"/>
        </a:p>
      </dgm:t>
    </dgm:pt>
    <dgm:pt modelId="{C025D467-ED4F-42D9-A3F4-0A817F6DE19B}" type="sibTrans" cxnId="{6E67E863-9198-4853-95C1-FE985B998E82}">
      <dgm:prSet/>
      <dgm:spPr/>
      <dgm:t>
        <a:bodyPr/>
        <a:lstStyle/>
        <a:p>
          <a:endParaRPr lang="en-US"/>
        </a:p>
      </dgm:t>
    </dgm:pt>
    <dgm:pt modelId="{8D7F32B9-1F7E-4ADC-AA6B-A7EC57EAD719}" type="parTrans" cxnId="{6E67E863-9198-4853-95C1-FE985B998E82}">
      <dgm:prSet/>
      <dgm:spPr/>
      <dgm:t>
        <a:bodyPr/>
        <a:lstStyle/>
        <a:p>
          <a:endParaRPr lang="en-US"/>
        </a:p>
      </dgm:t>
    </dgm:pt>
    <dgm:pt modelId="{66F5E0AC-AC0D-4CEC-86F0-A3B9D666BC40}">
      <dgm:prSet custT="1"/>
      <dgm:spPr/>
      <dgm:t>
        <a:bodyPr/>
        <a:lstStyle/>
        <a:p>
          <a:r>
            <a:rPr lang="en-US" sz="1800" b="1" i="0" dirty="0"/>
            <a:t>Anderson's pioneering work, _“Computer Security Threat Monitoring and Surveillance”_ (Anderson, 1980), laid the foundational framework for Intrusion Detection Systems (IDS)”</a:t>
          </a:r>
          <a:endParaRPr lang="en-US" sz="1800" b="1" dirty="0"/>
        </a:p>
      </dgm:t>
    </dgm:pt>
    <dgm:pt modelId="{FB1B7BC9-3812-4465-B9E9-F76F8022B5DA}" type="parTrans" cxnId="{E3447E2C-BDAA-431F-84D4-D48A4160085A}">
      <dgm:prSet/>
      <dgm:spPr/>
      <dgm:t>
        <a:bodyPr/>
        <a:lstStyle/>
        <a:p>
          <a:endParaRPr lang="en-US"/>
        </a:p>
      </dgm:t>
    </dgm:pt>
    <dgm:pt modelId="{5DE301FC-DC08-4521-A235-0F12F7DBA690}" type="sibTrans" cxnId="{E3447E2C-BDAA-431F-84D4-D48A4160085A}">
      <dgm:prSet/>
      <dgm:spPr/>
      <dgm:t>
        <a:bodyPr/>
        <a:lstStyle/>
        <a:p>
          <a:endParaRPr lang="en-US"/>
        </a:p>
      </dgm:t>
    </dgm:pt>
    <dgm:pt modelId="{2E4A4456-3B0A-41EA-8C7C-8E2A5D327809}">
      <dgm:prSet/>
      <dgm:spPr/>
      <dgm:t>
        <a:bodyPr/>
        <a:lstStyle/>
        <a:p>
          <a:endParaRPr lang="en-US" sz="1600" dirty="0"/>
        </a:p>
      </dgm:t>
    </dgm:pt>
    <dgm:pt modelId="{2F827634-3F84-4567-95CE-71F46AD84E53}" type="parTrans" cxnId="{0FD140DD-DE05-47CC-AEAA-823C0DB405CE}">
      <dgm:prSet/>
      <dgm:spPr/>
      <dgm:t>
        <a:bodyPr/>
        <a:lstStyle/>
        <a:p>
          <a:endParaRPr lang="en-US"/>
        </a:p>
      </dgm:t>
    </dgm:pt>
    <dgm:pt modelId="{4D485232-54A7-461E-83AD-5291D0872C08}" type="sibTrans" cxnId="{0FD140DD-DE05-47CC-AEAA-823C0DB405CE}">
      <dgm:prSet/>
      <dgm:spPr/>
      <dgm:t>
        <a:bodyPr/>
        <a:lstStyle/>
        <a:p>
          <a:endParaRPr lang="en-US"/>
        </a:p>
      </dgm:t>
    </dgm:pt>
    <dgm:pt modelId="{DB048128-BB70-40C9-A711-0456243B4F23}">
      <dgm:prSet custT="1"/>
      <dgm:spPr/>
      <dgm:t>
        <a:bodyPr/>
        <a:lstStyle/>
        <a:p>
          <a:r>
            <a:rPr lang="en-US" sz="1800" b="1" i="0" dirty="0"/>
            <a:t>In the study, </a:t>
          </a:r>
          <a:r>
            <a:rPr lang="en-US" sz="1800" b="1" i="0" dirty="0" err="1"/>
            <a:t>Mukhopadhyay</a:t>
          </a:r>
          <a:r>
            <a:rPr lang="en-US" sz="1800" b="1" i="0" dirty="0"/>
            <a:t> et al. (2019) explored the financial implications of </a:t>
          </a:r>
          <a:r>
            <a:rPr lang="en-US" sz="1800" b="1" i="0" dirty="0" smtClean="0"/>
            <a:t>‘‘Intrusion </a:t>
          </a:r>
          <a:r>
            <a:rPr lang="en-US" sz="1800" b="1" i="0" dirty="0"/>
            <a:t>Detection </a:t>
          </a:r>
          <a:r>
            <a:rPr lang="en-US" sz="1800" b="1" i="0" dirty="0" smtClean="0"/>
            <a:t>Systems’’ </a:t>
          </a:r>
          <a:r>
            <a:rPr lang="en-US" sz="1800" b="1" i="0" dirty="0"/>
            <a:t>for organizations</a:t>
          </a:r>
          <a:endParaRPr lang="en-US" sz="1800" b="1" dirty="0"/>
        </a:p>
      </dgm:t>
    </dgm:pt>
    <dgm:pt modelId="{A5883562-47AD-4EFA-A877-404D798F8CE2}" type="parTrans" cxnId="{3EEA3DEE-2788-4103-B9E3-43BEBE241A23}">
      <dgm:prSet/>
      <dgm:spPr/>
      <dgm:t>
        <a:bodyPr/>
        <a:lstStyle/>
        <a:p>
          <a:endParaRPr lang="en-US"/>
        </a:p>
      </dgm:t>
    </dgm:pt>
    <dgm:pt modelId="{470657C5-8E92-42B9-9941-0518376CD85C}" type="sibTrans" cxnId="{3EEA3DEE-2788-4103-B9E3-43BEBE241A23}">
      <dgm:prSet/>
      <dgm:spPr/>
      <dgm:t>
        <a:bodyPr/>
        <a:lstStyle/>
        <a:p>
          <a:endParaRPr lang="en-US"/>
        </a:p>
      </dgm:t>
    </dgm:pt>
    <dgm:pt modelId="{0B4A5FC7-FCAC-4F18-AB83-2099C3941BFE}">
      <dgm:prSet/>
      <dgm:spPr/>
      <dgm:t>
        <a:bodyPr/>
        <a:lstStyle/>
        <a:p>
          <a:endParaRPr lang="en-US" sz="1600" dirty="0"/>
        </a:p>
      </dgm:t>
    </dgm:pt>
    <dgm:pt modelId="{721B61C1-9C16-4962-AC46-4B5C5306636F}" type="parTrans" cxnId="{7235160C-8B2C-4BD1-A235-B50F919349E5}">
      <dgm:prSet/>
      <dgm:spPr/>
      <dgm:t>
        <a:bodyPr/>
        <a:lstStyle/>
        <a:p>
          <a:endParaRPr lang="en-US"/>
        </a:p>
      </dgm:t>
    </dgm:pt>
    <dgm:pt modelId="{C32BC0FE-BE4C-485A-B9DC-22220673241D}" type="sibTrans" cxnId="{7235160C-8B2C-4BD1-A235-B50F919349E5}">
      <dgm:prSet/>
      <dgm:spPr/>
      <dgm:t>
        <a:bodyPr/>
        <a:lstStyle/>
        <a:p>
          <a:endParaRPr lang="en-US"/>
        </a:p>
      </dgm:t>
    </dgm:pt>
    <dgm:pt modelId="{18D04024-D571-4442-95A7-C41CFFDDA41E}" type="pres">
      <dgm:prSet presAssocID="{04AFE4C1-6A5B-45EF-B717-BDCBCD5132FF}" presName="linear" presStyleCnt="0">
        <dgm:presLayoutVars>
          <dgm:dir/>
          <dgm:animLvl val="lvl"/>
          <dgm:resizeHandles val="exact"/>
        </dgm:presLayoutVars>
      </dgm:prSet>
      <dgm:spPr/>
      <dgm:t>
        <a:bodyPr/>
        <a:lstStyle/>
        <a:p>
          <a:endParaRPr lang="en-US"/>
        </a:p>
      </dgm:t>
    </dgm:pt>
    <dgm:pt modelId="{9AFABC24-4F98-4DC8-87C1-074E12760493}" type="pres">
      <dgm:prSet presAssocID="{A3A870C7-C0F1-4307-A4D1-BC5AFDCE070A}" presName="parentLin" presStyleCnt="0"/>
      <dgm:spPr/>
    </dgm:pt>
    <dgm:pt modelId="{46611713-E5BB-4828-A0E9-5013757D6822}" type="pres">
      <dgm:prSet presAssocID="{A3A870C7-C0F1-4307-A4D1-BC5AFDCE070A}" presName="parentLeftMargin" presStyleLbl="node1" presStyleIdx="0" presStyleCnt="1"/>
      <dgm:spPr/>
      <dgm:t>
        <a:bodyPr/>
        <a:lstStyle/>
        <a:p>
          <a:endParaRPr lang="en-US"/>
        </a:p>
      </dgm:t>
    </dgm:pt>
    <dgm:pt modelId="{36069932-D238-4A4A-8F90-6AEBE8928CF4}" type="pres">
      <dgm:prSet presAssocID="{A3A870C7-C0F1-4307-A4D1-BC5AFDCE070A}" presName="parentText" presStyleLbl="node1" presStyleIdx="0" presStyleCnt="1" custScaleY="280865" custLinFactNeighborX="-87660" custLinFactNeighborY="-76518">
        <dgm:presLayoutVars>
          <dgm:chMax val="0"/>
          <dgm:bulletEnabled val="1"/>
        </dgm:presLayoutVars>
      </dgm:prSet>
      <dgm:spPr/>
      <dgm:t>
        <a:bodyPr/>
        <a:lstStyle/>
        <a:p>
          <a:endParaRPr lang="en-US"/>
        </a:p>
      </dgm:t>
    </dgm:pt>
    <dgm:pt modelId="{9609FF95-C9AB-43A8-A7F8-F90E81AADB08}" type="pres">
      <dgm:prSet presAssocID="{A3A870C7-C0F1-4307-A4D1-BC5AFDCE070A}" presName="negativeSpace" presStyleCnt="0"/>
      <dgm:spPr/>
    </dgm:pt>
    <dgm:pt modelId="{0500415F-4C73-4D2C-B6F3-0D9B7FC1B279}" type="pres">
      <dgm:prSet presAssocID="{A3A870C7-C0F1-4307-A4D1-BC5AFDCE070A}" presName="childText" presStyleLbl="conFgAcc1" presStyleIdx="0" presStyleCnt="1" custScaleX="100000" custScaleY="186858" custLinFactY="6175" custLinFactNeighborX="639" custLinFactNeighborY="100000">
        <dgm:presLayoutVars>
          <dgm:bulletEnabled val="1"/>
        </dgm:presLayoutVars>
      </dgm:prSet>
      <dgm:spPr/>
      <dgm:t>
        <a:bodyPr/>
        <a:lstStyle/>
        <a:p>
          <a:endParaRPr lang="en-US"/>
        </a:p>
      </dgm:t>
    </dgm:pt>
  </dgm:ptLst>
  <dgm:cxnLst>
    <dgm:cxn modelId="{373CC509-BE39-4922-856A-252C9A874ED2}" srcId="{04AFE4C1-6A5B-45EF-B717-BDCBCD5132FF}" destId="{A3A870C7-C0F1-4307-A4D1-BC5AFDCE070A}" srcOrd="0" destOrd="0" parTransId="{3813307E-ED45-40AD-8CE0-ABC88882097F}" sibTransId="{F57462A8-B37D-433C-94F1-489B636A74C2}"/>
    <dgm:cxn modelId="{3B21A234-CDCB-4E09-9582-5BA700D515A0}" type="presOf" srcId="{DB048128-BB70-40C9-A711-0456243B4F23}" destId="{0500415F-4C73-4D2C-B6F3-0D9B7FC1B279}" srcOrd="0" destOrd="2" presId="urn:microsoft.com/office/officeart/2005/8/layout/list1"/>
    <dgm:cxn modelId="{6E67E863-9198-4853-95C1-FE985B998E82}" srcId="{A3A870C7-C0F1-4307-A4D1-BC5AFDCE070A}" destId="{30D14C7B-D45F-426B-9BDC-3AB462184244}" srcOrd="0" destOrd="0" parTransId="{8D7F32B9-1F7E-4ADC-AA6B-A7EC57EAD719}" sibTransId="{C025D467-ED4F-42D9-A3F4-0A817F6DE19B}"/>
    <dgm:cxn modelId="{0FD140DD-DE05-47CC-AEAA-823C0DB405CE}" srcId="{A3A870C7-C0F1-4307-A4D1-BC5AFDCE070A}" destId="{2E4A4456-3B0A-41EA-8C7C-8E2A5D327809}" srcOrd="4" destOrd="0" parTransId="{2F827634-3F84-4567-95CE-71F46AD84E53}" sibTransId="{4D485232-54A7-461E-83AD-5291D0872C08}"/>
    <dgm:cxn modelId="{3EEA3DEE-2788-4103-B9E3-43BEBE241A23}" srcId="{A3A870C7-C0F1-4307-A4D1-BC5AFDCE070A}" destId="{DB048128-BB70-40C9-A711-0456243B4F23}" srcOrd="2" destOrd="0" parTransId="{A5883562-47AD-4EFA-A877-404D798F8CE2}" sibTransId="{470657C5-8E92-42B9-9941-0518376CD85C}"/>
    <dgm:cxn modelId="{D804A88C-F8AE-4E75-845A-D4FC9E59AF0D}" type="presOf" srcId="{66F5E0AC-AC0D-4CEC-86F0-A3B9D666BC40}" destId="{0500415F-4C73-4D2C-B6F3-0D9B7FC1B279}" srcOrd="0" destOrd="1" presId="urn:microsoft.com/office/officeart/2005/8/layout/list1"/>
    <dgm:cxn modelId="{9603EBFF-F770-4E04-AD45-1FEF9D541EBF}" type="presOf" srcId="{04AFE4C1-6A5B-45EF-B717-BDCBCD5132FF}" destId="{18D04024-D571-4442-95A7-C41CFFDDA41E}" srcOrd="0" destOrd="0" presId="urn:microsoft.com/office/officeart/2005/8/layout/list1"/>
    <dgm:cxn modelId="{4B772D8F-6853-4C58-B111-D43E06EFAE9C}" type="presOf" srcId="{2E4A4456-3B0A-41EA-8C7C-8E2A5D327809}" destId="{0500415F-4C73-4D2C-B6F3-0D9B7FC1B279}" srcOrd="0" destOrd="4" presId="urn:microsoft.com/office/officeart/2005/8/layout/list1"/>
    <dgm:cxn modelId="{6E16D030-CEA3-41ED-940B-4CB3F62585DF}" type="presOf" srcId="{A3A870C7-C0F1-4307-A4D1-BC5AFDCE070A}" destId="{46611713-E5BB-4828-A0E9-5013757D6822}" srcOrd="0" destOrd="0" presId="urn:microsoft.com/office/officeart/2005/8/layout/list1"/>
    <dgm:cxn modelId="{474E2D40-D43A-4D9A-B9A7-6CE2C2503C66}" type="presOf" srcId="{A3A870C7-C0F1-4307-A4D1-BC5AFDCE070A}" destId="{36069932-D238-4A4A-8F90-6AEBE8928CF4}" srcOrd="1" destOrd="0" presId="urn:microsoft.com/office/officeart/2005/8/layout/list1"/>
    <dgm:cxn modelId="{64A5AEBD-36D4-4A80-BEC5-593FFA27719F}" type="presOf" srcId="{30D14C7B-D45F-426B-9BDC-3AB462184244}" destId="{0500415F-4C73-4D2C-B6F3-0D9B7FC1B279}" srcOrd="0" destOrd="0" presId="urn:microsoft.com/office/officeart/2005/8/layout/list1"/>
    <dgm:cxn modelId="{E6E7D08D-94DE-4E37-857E-DF39D1D78864}" type="presOf" srcId="{0B4A5FC7-FCAC-4F18-AB83-2099C3941BFE}" destId="{0500415F-4C73-4D2C-B6F3-0D9B7FC1B279}" srcOrd="0" destOrd="3" presId="urn:microsoft.com/office/officeart/2005/8/layout/list1"/>
    <dgm:cxn modelId="{7235160C-8B2C-4BD1-A235-B50F919349E5}" srcId="{A3A870C7-C0F1-4307-A4D1-BC5AFDCE070A}" destId="{0B4A5FC7-FCAC-4F18-AB83-2099C3941BFE}" srcOrd="3" destOrd="0" parTransId="{721B61C1-9C16-4962-AC46-4B5C5306636F}" sibTransId="{C32BC0FE-BE4C-485A-B9DC-22220673241D}"/>
    <dgm:cxn modelId="{E3447E2C-BDAA-431F-84D4-D48A4160085A}" srcId="{A3A870C7-C0F1-4307-A4D1-BC5AFDCE070A}" destId="{66F5E0AC-AC0D-4CEC-86F0-A3B9D666BC40}" srcOrd="1" destOrd="0" parTransId="{FB1B7BC9-3812-4465-B9E9-F76F8022B5DA}" sibTransId="{5DE301FC-DC08-4521-A235-0F12F7DBA690}"/>
    <dgm:cxn modelId="{6F5CA5E2-1E68-486A-BB8A-D5C9A7EB5E8B}" type="presParOf" srcId="{18D04024-D571-4442-95A7-C41CFFDDA41E}" destId="{9AFABC24-4F98-4DC8-87C1-074E12760493}" srcOrd="0" destOrd="0" presId="urn:microsoft.com/office/officeart/2005/8/layout/list1"/>
    <dgm:cxn modelId="{90F58D70-39A5-4CAB-AE38-149CED9DC4D0}" type="presParOf" srcId="{9AFABC24-4F98-4DC8-87C1-074E12760493}" destId="{46611713-E5BB-4828-A0E9-5013757D6822}" srcOrd="0" destOrd="0" presId="urn:microsoft.com/office/officeart/2005/8/layout/list1"/>
    <dgm:cxn modelId="{1EB985B6-26AE-4928-A15B-EA99DDC45E73}" type="presParOf" srcId="{9AFABC24-4F98-4DC8-87C1-074E12760493}" destId="{36069932-D238-4A4A-8F90-6AEBE8928CF4}" srcOrd="1" destOrd="0" presId="urn:microsoft.com/office/officeart/2005/8/layout/list1"/>
    <dgm:cxn modelId="{86432925-49CF-403A-B766-D36F13D9B14E}" type="presParOf" srcId="{18D04024-D571-4442-95A7-C41CFFDDA41E}" destId="{9609FF95-C9AB-43A8-A7F8-F90E81AADB08}" srcOrd="1" destOrd="0" presId="urn:microsoft.com/office/officeart/2005/8/layout/list1"/>
    <dgm:cxn modelId="{8BEDFC0E-086A-459F-AC6E-3424E7532A65}" type="presParOf" srcId="{18D04024-D571-4442-95A7-C41CFFDDA41E}" destId="{0500415F-4C73-4D2C-B6F3-0D9B7FC1B27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AFE4C1-6A5B-45EF-B717-BDCBCD5132FF}"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A3A870C7-C0F1-4307-A4D1-BC5AFDCE070A}">
      <dgm:prSet/>
      <dgm:spPr/>
      <dgm:t>
        <a:bodyPr/>
        <a:lstStyle/>
        <a:p>
          <a:r>
            <a:rPr lang="en-US" b="1" dirty="0">
              <a:solidFill>
                <a:schemeClr val="tx1"/>
              </a:solidFill>
            </a:rPr>
            <a:t>Research Gaps:</a:t>
          </a:r>
          <a:endParaRPr lang="en-US" dirty="0">
            <a:solidFill>
              <a:schemeClr val="tx1"/>
            </a:solidFill>
          </a:endParaRPr>
        </a:p>
      </dgm:t>
    </dgm:pt>
    <dgm:pt modelId="{3813307E-ED45-40AD-8CE0-ABC88882097F}" type="parTrans" cxnId="{373CC509-BE39-4922-856A-252C9A874ED2}">
      <dgm:prSet/>
      <dgm:spPr/>
      <dgm:t>
        <a:bodyPr/>
        <a:lstStyle/>
        <a:p>
          <a:endParaRPr lang="en-US"/>
        </a:p>
      </dgm:t>
    </dgm:pt>
    <dgm:pt modelId="{F57462A8-B37D-433C-94F1-489B636A74C2}" type="sibTrans" cxnId="{373CC509-BE39-4922-856A-252C9A874ED2}">
      <dgm:prSet/>
      <dgm:spPr/>
      <dgm:t>
        <a:bodyPr/>
        <a:lstStyle/>
        <a:p>
          <a:endParaRPr lang="en-US"/>
        </a:p>
      </dgm:t>
    </dgm:pt>
    <dgm:pt modelId="{739655BD-737F-4681-9352-7EFAE73D9800}">
      <dgm:prSet/>
      <dgm:spPr/>
      <dgm:t>
        <a:bodyPr/>
        <a:lstStyle/>
        <a:p>
          <a:r>
            <a:rPr lang="en-GB" b="1" dirty="0">
              <a:solidFill>
                <a:schemeClr val="tx1"/>
              </a:solidFill>
            </a:rPr>
            <a:t>Focus of the Study:</a:t>
          </a:r>
          <a:endParaRPr lang="en-US" dirty="0">
            <a:solidFill>
              <a:schemeClr val="tx1"/>
            </a:solidFill>
          </a:endParaRPr>
        </a:p>
      </dgm:t>
    </dgm:pt>
    <dgm:pt modelId="{78B02C17-25AA-4158-9667-B0E6B22C1711}" type="parTrans" cxnId="{67F4F655-F329-4891-8983-0ED59F9A2E07}">
      <dgm:prSet/>
      <dgm:spPr/>
      <dgm:t>
        <a:bodyPr/>
        <a:lstStyle/>
        <a:p>
          <a:endParaRPr lang="en-US"/>
        </a:p>
      </dgm:t>
    </dgm:pt>
    <dgm:pt modelId="{F4F54D7E-EAC5-4CE1-8D62-A1390F09A32B}" type="sibTrans" cxnId="{67F4F655-F329-4891-8983-0ED59F9A2E07}">
      <dgm:prSet/>
      <dgm:spPr/>
      <dgm:t>
        <a:bodyPr/>
        <a:lstStyle/>
        <a:p>
          <a:endParaRPr lang="en-US"/>
        </a:p>
      </dgm:t>
    </dgm:pt>
    <dgm:pt modelId="{B160AB4D-8780-4DCB-BA07-67A8331C97C7}">
      <dgm:prSet/>
      <dgm:spPr/>
      <dgm:t>
        <a:bodyPr/>
        <a:lstStyle/>
        <a:p>
          <a:r>
            <a:rPr lang="en-US" b="1" dirty="0"/>
            <a:t>Traditional IDS lacks real-time threat detection capabilities.</a:t>
          </a:r>
        </a:p>
      </dgm:t>
    </dgm:pt>
    <dgm:pt modelId="{EBB99ECF-95AF-467E-8739-C4192BDB6A89}" type="parTrans" cxnId="{37576423-492F-49D7-89CD-A901F10B6FA8}">
      <dgm:prSet/>
      <dgm:spPr/>
      <dgm:t>
        <a:bodyPr/>
        <a:lstStyle/>
        <a:p>
          <a:endParaRPr lang="en-GB"/>
        </a:p>
      </dgm:t>
    </dgm:pt>
    <dgm:pt modelId="{8F408C66-EB4C-4CE2-AA01-33F872E00A44}" type="sibTrans" cxnId="{37576423-492F-49D7-89CD-A901F10B6FA8}">
      <dgm:prSet/>
      <dgm:spPr/>
      <dgm:t>
        <a:bodyPr/>
        <a:lstStyle/>
        <a:p>
          <a:endParaRPr lang="en-GB"/>
        </a:p>
      </dgm:t>
    </dgm:pt>
    <dgm:pt modelId="{A2BD23BE-47B6-414C-9ED5-2C47F673E4E7}">
      <dgm:prSet/>
      <dgm:spPr/>
      <dgm:t>
        <a:bodyPr/>
        <a:lstStyle/>
        <a:p>
          <a:r>
            <a:rPr lang="en-US" b="1" dirty="0"/>
            <a:t>Consistent Issue of high false positives, which can reduce the efficiency of IDS in a real environment.</a:t>
          </a:r>
        </a:p>
      </dgm:t>
    </dgm:pt>
    <dgm:pt modelId="{8E0D4037-A05A-497E-B8E5-2839CE209C98}" type="parTrans" cxnId="{BC7E5DDB-9540-4803-9D23-F69BA84B5016}">
      <dgm:prSet/>
      <dgm:spPr/>
      <dgm:t>
        <a:bodyPr/>
        <a:lstStyle/>
        <a:p>
          <a:endParaRPr lang="en-GB"/>
        </a:p>
      </dgm:t>
    </dgm:pt>
    <dgm:pt modelId="{BF3A5577-1C4A-4A8F-8A8C-8E921761DC3A}" type="sibTrans" cxnId="{BC7E5DDB-9540-4803-9D23-F69BA84B5016}">
      <dgm:prSet/>
      <dgm:spPr/>
      <dgm:t>
        <a:bodyPr/>
        <a:lstStyle/>
        <a:p>
          <a:endParaRPr lang="en-GB"/>
        </a:p>
      </dgm:t>
    </dgm:pt>
    <dgm:pt modelId="{1E1C5705-161D-421A-89AD-59AD7853A195}">
      <dgm:prSet/>
      <dgm:spPr/>
      <dgm:t>
        <a:bodyPr/>
        <a:lstStyle/>
        <a:p>
          <a:r>
            <a:rPr lang="en-US" b="1" dirty="0"/>
            <a:t>Implementation of Machine learning techniques that could address gaps in IDS and enhance detection accuracy and real-time performance, while also minimizing false positives</a:t>
          </a:r>
        </a:p>
      </dgm:t>
    </dgm:pt>
    <dgm:pt modelId="{080E7568-32DE-4B80-AB16-029E7D125513}" type="parTrans" cxnId="{2BDC3DF8-0855-4090-A9FB-511FD9D971DD}">
      <dgm:prSet/>
      <dgm:spPr/>
      <dgm:t>
        <a:bodyPr/>
        <a:lstStyle/>
        <a:p>
          <a:endParaRPr lang="en-GB"/>
        </a:p>
      </dgm:t>
    </dgm:pt>
    <dgm:pt modelId="{0AE9BA0E-1FB4-4828-A6FE-B956829B131E}" type="sibTrans" cxnId="{2BDC3DF8-0855-4090-A9FB-511FD9D971DD}">
      <dgm:prSet/>
      <dgm:spPr/>
      <dgm:t>
        <a:bodyPr/>
        <a:lstStyle/>
        <a:p>
          <a:endParaRPr lang="en-GB"/>
        </a:p>
      </dgm:t>
    </dgm:pt>
    <dgm:pt modelId="{43D011C1-ED20-4876-914D-3A1B457C9E13}" type="pres">
      <dgm:prSet presAssocID="{04AFE4C1-6A5B-45EF-B717-BDCBCD5132FF}" presName="linear" presStyleCnt="0">
        <dgm:presLayoutVars>
          <dgm:dir/>
          <dgm:animLvl val="lvl"/>
          <dgm:resizeHandles val="exact"/>
        </dgm:presLayoutVars>
      </dgm:prSet>
      <dgm:spPr/>
      <dgm:t>
        <a:bodyPr/>
        <a:lstStyle/>
        <a:p>
          <a:endParaRPr lang="en-US"/>
        </a:p>
      </dgm:t>
    </dgm:pt>
    <dgm:pt modelId="{7DD360A0-0C8B-4798-A8E0-B72D85612422}" type="pres">
      <dgm:prSet presAssocID="{A3A870C7-C0F1-4307-A4D1-BC5AFDCE070A}" presName="parentLin" presStyleCnt="0"/>
      <dgm:spPr/>
    </dgm:pt>
    <dgm:pt modelId="{CF670C03-ED72-4C09-8E49-D7312E3D8FB4}" type="pres">
      <dgm:prSet presAssocID="{A3A870C7-C0F1-4307-A4D1-BC5AFDCE070A}" presName="parentLeftMargin" presStyleLbl="node1" presStyleIdx="0" presStyleCnt="2"/>
      <dgm:spPr/>
      <dgm:t>
        <a:bodyPr/>
        <a:lstStyle/>
        <a:p>
          <a:endParaRPr lang="en-US"/>
        </a:p>
      </dgm:t>
    </dgm:pt>
    <dgm:pt modelId="{F222A888-CD73-4298-ABFF-8C31A2402551}" type="pres">
      <dgm:prSet presAssocID="{A3A870C7-C0F1-4307-A4D1-BC5AFDCE070A}" presName="parentText" presStyleLbl="node1" presStyleIdx="0" presStyleCnt="2">
        <dgm:presLayoutVars>
          <dgm:chMax val="0"/>
          <dgm:bulletEnabled val="1"/>
        </dgm:presLayoutVars>
      </dgm:prSet>
      <dgm:spPr/>
      <dgm:t>
        <a:bodyPr/>
        <a:lstStyle/>
        <a:p>
          <a:endParaRPr lang="en-US"/>
        </a:p>
      </dgm:t>
    </dgm:pt>
    <dgm:pt modelId="{34F539F7-26B1-4D7F-822B-91FC0D406B9A}" type="pres">
      <dgm:prSet presAssocID="{A3A870C7-C0F1-4307-A4D1-BC5AFDCE070A}" presName="negativeSpace" presStyleCnt="0"/>
      <dgm:spPr/>
    </dgm:pt>
    <dgm:pt modelId="{34081D4C-EAB0-4CE1-A300-A417601CB510}" type="pres">
      <dgm:prSet presAssocID="{A3A870C7-C0F1-4307-A4D1-BC5AFDCE070A}" presName="childText" presStyleLbl="conFgAcc1" presStyleIdx="0" presStyleCnt="2">
        <dgm:presLayoutVars>
          <dgm:bulletEnabled val="1"/>
        </dgm:presLayoutVars>
      </dgm:prSet>
      <dgm:spPr/>
      <dgm:t>
        <a:bodyPr/>
        <a:lstStyle/>
        <a:p>
          <a:endParaRPr lang="en-US"/>
        </a:p>
      </dgm:t>
    </dgm:pt>
    <dgm:pt modelId="{FB63C47A-4D1A-44D9-B96A-5501ADD8569C}" type="pres">
      <dgm:prSet presAssocID="{F57462A8-B37D-433C-94F1-489B636A74C2}" presName="spaceBetweenRectangles" presStyleCnt="0"/>
      <dgm:spPr/>
    </dgm:pt>
    <dgm:pt modelId="{38CF2339-14E4-4A05-AADC-E2E6049A7FB3}" type="pres">
      <dgm:prSet presAssocID="{739655BD-737F-4681-9352-7EFAE73D9800}" presName="parentLin" presStyleCnt="0"/>
      <dgm:spPr/>
    </dgm:pt>
    <dgm:pt modelId="{17CD175A-A0C5-4A63-8BDC-77850C4162EE}" type="pres">
      <dgm:prSet presAssocID="{739655BD-737F-4681-9352-7EFAE73D9800}" presName="parentLeftMargin" presStyleLbl="node1" presStyleIdx="0" presStyleCnt="2"/>
      <dgm:spPr/>
      <dgm:t>
        <a:bodyPr/>
        <a:lstStyle/>
        <a:p>
          <a:endParaRPr lang="en-US"/>
        </a:p>
      </dgm:t>
    </dgm:pt>
    <dgm:pt modelId="{86E24635-FD18-410D-AA14-ABFBF0109054}" type="pres">
      <dgm:prSet presAssocID="{739655BD-737F-4681-9352-7EFAE73D9800}" presName="parentText" presStyleLbl="node1" presStyleIdx="1" presStyleCnt="2">
        <dgm:presLayoutVars>
          <dgm:chMax val="0"/>
          <dgm:bulletEnabled val="1"/>
        </dgm:presLayoutVars>
      </dgm:prSet>
      <dgm:spPr/>
      <dgm:t>
        <a:bodyPr/>
        <a:lstStyle/>
        <a:p>
          <a:endParaRPr lang="en-US"/>
        </a:p>
      </dgm:t>
    </dgm:pt>
    <dgm:pt modelId="{2A5718F8-08AF-43DE-A486-3F633C04BC10}" type="pres">
      <dgm:prSet presAssocID="{739655BD-737F-4681-9352-7EFAE73D9800}" presName="negativeSpace" presStyleCnt="0"/>
      <dgm:spPr/>
    </dgm:pt>
    <dgm:pt modelId="{7AE325EE-1169-43C9-9BF6-A0C7438330BF}" type="pres">
      <dgm:prSet presAssocID="{739655BD-737F-4681-9352-7EFAE73D9800}" presName="childText" presStyleLbl="conFgAcc1" presStyleIdx="1" presStyleCnt="2">
        <dgm:presLayoutVars>
          <dgm:bulletEnabled val="1"/>
        </dgm:presLayoutVars>
      </dgm:prSet>
      <dgm:spPr/>
      <dgm:t>
        <a:bodyPr/>
        <a:lstStyle/>
        <a:p>
          <a:endParaRPr lang="en-US"/>
        </a:p>
      </dgm:t>
    </dgm:pt>
  </dgm:ptLst>
  <dgm:cxnLst>
    <dgm:cxn modelId="{DD4D66F5-C77C-44C9-ACCC-CC1A2BE2DF46}" type="presOf" srcId="{739655BD-737F-4681-9352-7EFAE73D9800}" destId="{17CD175A-A0C5-4A63-8BDC-77850C4162EE}" srcOrd="0" destOrd="0" presId="urn:microsoft.com/office/officeart/2005/8/layout/list1"/>
    <dgm:cxn modelId="{37576423-492F-49D7-89CD-A901F10B6FA8}" srcId="{A3A870C7-C0F1-4307-A4D1-BC5AFDCE070A}" destId="{B160AB4D-8780-4DCB-BA07-67A8331C97C7}" srcOrd="0" destOrd="0" parTransId="{EBB99ECF-95AF-467E-8739-C4192BDB6A89}" sibTransId="{8F408C66-EB4C-4CE2-AA01-33F872E00A44}"/>
    <dgm:cxn modelId="{927F5943-1D92-485D-9098-FEADFECF9E61}" type="presOf" srcId="{1E1C5705-161D-421A-89AD-59AD7853A195}" destId="{7AE325EE-1169-43C9-9BF6-A0C7438330BF}" srcOrd="0" destOrd="0" presId="urn:microsoft.com/office/officeart/2005/8/layout/list1"/>
    <dgm:cxn modelId="{67F4F655-F329-4891-8983-0ED59F9A2E07}" srcId="{04AFE4C1-6A5B-45EF-B717-BDCBCD5132FF}" destId="{739655BD-737F-4681-9352-7EFAE73D9800}" srcOrd="1" destOrd="0" parTransId="{78B02C17-25AA-4158-9667-B0E6B22C1711}" sibTransId="{F4F54D7E-EAC5-4CE1-8D62-A1390F09A32B}"/>
    <dgm:cxn modelId="{9647A356-77D3-4C1B-BBFF-5B6D61B48258}" type="presOf" srcId="{04AFE4C1-6A5B-45EF-B717-BDCBCD5132FF}" destId="{43D011C1-ED20-4876-914D-3A1B457C9E13}" srcOrd="0" destOrd="0" presId="urn:microsoft.com/office/officeart/2005/8/layout/list1"/>
    <dgm:cxn modelId="{E2B29D2A-EA86-4FF4-8A9F-07DEB427A204}" type="presOf" srcId="{739655BD-737F-4681-9352-7EFAE73D9800}" destId="{86E24635-FD18-410D-AA14-ABFBF0109054}" srcOrd="1" destOrd="0" presId="urn:microsoft.com/office/officeart/2005/8/layout/list1"/>
    <dgm:cxn modelId="{01601F28-804C-4745-80B8-5AF89A4CFDD1}" type="presOf" srcId="{B160AB4D-8780-4DCB-BA07-67A8331C97C7}" destId="{34081D4C-EAB0-4CE1-A300-A417601CB510}" srcOrd="0" destOrd="0" presId="urn:microsoft.com/office/officeart/2005/8/layout/list1"/>
    <dgm:cxn modelId="{8B9DBD90-86F6-475C-8105-1E26C51483DE}" type="presOf" srcId="{A3A870C7-C0F1-4307-A4D1-BC5AFDCE070A}" destId="{F222A888-CD73-4298-ABFF-8C31A2402551}" srcOrd="1" destOrd="0" presId="urn:microsoft.com/office/officeart/2005/8/layout/list1"/>
    <dgm:cxn modelId="{373CC509-BE39-4922-856A-252C9A874ED2}" srcId="{04AFE4C1-6A5B-45EF-B717-BDCBCD5132FF}" destId="{A3A870C7-C0F1-4307-A4D1-BC5AFDCE070A}" srcOrd="0" destOrd="0" parTransId="{3813307E-ED45-40AD-8CE0-ABC88882097F}" sibTransId="{F57462A8-B37D-433C-94F1-489B636A74C2}"/>
    <dgm:cxn modelId="{2BDC3DF8-0855-4090-A9FB-511FD9D971DD}" srcId="{739655BD-737F-4681-9352-7EFAE73D9800}" destId="{1E1C5705-161D-421A-89AD-59AD7853A195}" srcOrd="0" destOrd="0" parTransId="{080E7568-32DE-4B80-AB16-029E7D125513}" sibTransId="{0AE9BA0E-1FB4-4828-A6FE-B956829B131E}"/>
    <dgm:cxn modelId="{BC7E5DDB-9540-4803-9D23-F69BA84B5016}" srcId="{A3A870C7-C0F1-4307-A4D1-BC5AFDCE070A}" destId="{A2BD23BE-47B6-414C-9ED5-2C47F673E4E7}" srcOrd="1" destOrd="0" parTransId="{8E0D4037-A05A-497E-B8E5-2839CE209C98}" sibTransId="{BF3A5577-1C4A-4A8F-8A8C-8E921761DC3A}"/>
    <dgm:cxn modelId="{D17F0A5B-8E85-4B0E-A78B-D9DA1DFDDF60}" type="presOf" srcId="{A3A870C7-C0F1-4307-A4D1-BC5AFDCE070A}" destId="{CF670C03-ED72-4C09-8E49-D7312E3D8FB4}" srcOrd="0" destOrd="0" presId="urn:microsoft.com/office/officeart/2005/8/layout/list1"/>
    <dgm:cxn modelId="{3BDCD68C-BE72-41EE-8F90-F61AEB1C6378}" type="presOf" srcId="{A2BD23BE-47B6-414C-9ED5-2C47F673E4E7}" destId="{34081D4C-EAB0-4CE1-A300-A417601CB510}" srcOrd="0" destOrd="1" presId="urn:microsoft.com/office/officeart/2005/8/layout/list1"/>
    <dgm:cxn modelId="{8F918A13-B768-49E6-8D64-2D9CCBC708A5}" type="presParOf" srcId="{43D011C1-ED20-4876-914D-3A1B457C9E13}" destId="{7DD360A0-0C8B-4798-A8E0-B72D85612422}" srcOrd="0" destOrd="0" presId="urn:microsoft.com/office/officeart/2005/8/layout/list1"/>
    <dgm:cxn modelId="{C5091BD4-F201-40D3-B9FB-A48867372667}" type="presParOf" srcId="{7DD360A0-0C8B-4798-A8E0-B72D85612422}" destId="{CF670C03-ED72-4C09-8E49-D7312E3D8FB4}" srcOrd="0" destOrd="0" presId="urn:microsoft.com/office/officeart/2005/8/layout/list1"/>
    <dgm:cxn modelId="{51DB56E0-A8D6-44A4-9DB0-A48D6552A4FC}" type="presParOf" srcId="{7DD360A0-0C8B-4798-A8E0-B72D85612422}" destId="{F222A888-CD73-4298-ABFF-8C31A2402551}" srcOrd="1" destOrd="0" presId="urn:microsoft.com/office/officeart/2005/8/layout/list1"/>
    <dgm:cxn modelId="{475BCB53-5B44-4F4B-808B-15340FC4D3C4}" type="presParOf" srcId="{43D011C1-ED20-4876-914D-3A1B457C9E13}" destId="{34F539F7-26B1-4D7F-822B-91FC0D406B9A}" srcOrd="1" destOrd="0" presId="urn:microsoft.com/office/officeart/2005/8/layout/list1"/>
    <dgm:cxn modelId="{180962F9-7AB8-46ED-9E70-277198D565A3}" type="presParOf" srcId="{43D011C1-ED20-4876-914D-3A1B457C9E13}" destId="{34081D4C-EAB0-4CE1-A300-A417601CB510}" srcOrd="2" destOrd="0" presId="urn:microsoft.com/office/officeart/2005/8/layout/list1"/>
    <dgm:cxn modelId="{DAB8E4C7-2F0B-45A7-B064-0CDA0D7C2B72}" type="presParOf" srcId="{43D011C1-ED20-4876-914D-3A1B457C9E13}" destId="{FB63C47A-4D1A-44D9-B96A-5501ADD8569C}" srcOrd="3" destOrd="0" presId="urn:microsoft.com/office/officeart/2005/8/layout/list1"/>
    <dgm:cxn modelId="{21A315D6-6A36-452E-BB11-1F9042F3EB69}" type="presParOf" srcId="{43D011C1-ED20-4876-914D-3A1B457C9E13}" destId="{38CF2339-14E4-4A05-AADC-E2E6049A7FB3}" srcOrd="4" destOrd="0" presId="urn:microsoft.com/office/officeart/2005/8/layout/list1"/>
    <dgm:cxn modelId="{082B959B-09BD-4CCE-899A-11413075756C}" type="presParOf" srcId="{38CF2339-14E4-4A05-AADC-E2E6049A7FB3}" destId="{17CD175A-A0C5-4A63-8BDC-77850C4162EE}" srcOrd="0" destOrd="0" presId="urn:microsoft.com/office/officeart/2005/8/layout/list1"/>
    <dgm:cxn modelId="{D4FA3C9F-7213-4A3A-8688-40EBA9597D28}" type="presParOf" srcId="{38CF2339-14E4-4A05-AADC-E2E6049A7FB3}" destId="{86E24635-FD18-410D-AA14-ABFBF0109054}" srcOrd="1" destOrd="0" presId="urn:microsoft.com/office/officeart/2005/8/layout/list1"/>
    <dgm:cxn modelId="{7CCDED48-0728-4E5A-A7B9-5F47D09E8D76}" type="presParOf" srcId="{43D011C1-ED20-4876-914D-3A1B457C9E13}" destId="{2A5718F8-08AF-43DE-A486-3F633C04BC10}" srcOrd="5" destOrd="0" presId="urn:microsoft.com/office/officeart/2005/8/layout/list1"/>
    <dgm:cxn modelId="{6103BACF-90F6-4E1B-8DB7-E9D6EAD98B12}" type="presParOf" srcId="{43D011C1-ED20-4876-914D-3A1B457C9E13}" destId="{7AE325EE-1169-43C9-9BF6-A0C7438330B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0415F-4C73-4D2C-B6F3-0D9B7FC1B279}">
      <dsp:nvSpPr>
        <dsp:cNvPr id="0" name=""/>
        <dsp:cNvSpPr/>
      </dsp:nvSpPr>
      <dsp:spPr>
        <a:xfrm>
          <a:off x="0" y="473469"/>
          <a:ext cx="9779182" cy="10867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12420" rIns="758973"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dirty="0"/>
            <a:t>Network-Based IDS (NIDS): NIDS monitors network traffic for suspicious activities.</a:t>
          </a:r>
          <a:endParaRPr lang="en-US" sz="1500" kern="1200" dirty="0"/>
        </a:p>
        <a:p>
          <a:pPr marL="114300" lvl="1" indent="-114300" algn="l" defTabSz="666750">
            <a:lnSpc>
              <a:spcPct val="90000"/>
            </a:lnSpc>
            <a:spcBef>
              <a:spcPct val="0"/>
            </a:spcBef>
            <a:spcAft>
              <a:spcPct val="15000"/>
            </a:spcAft>
            <a:buChar char="••"/>
          </a:pPr>
          <a:r>
            <a:rPr lang="en-GB" sz="1500" b="1" kern="1200" dirty="0"/>
            <a:t>Host-Based IDS (HIDS): HIDS works on host devices and monitors system activities.</a:t>
          </a:r>
          <a:endParaRPr lang="en-US" sz="1500" kern="1200" dirty="0"/>
        </a:p>
        <a:p>
          <a:pPr marL="114300" lvl="1" indent="-114300" algn="l" defTabSz="666750">
            <a:lnSpc>
              <a:spcPct val="90000"/>
            </a:lnSpc>
            <a:spcBef>
              <a:spcPct val="0"/>
            </a:spcBef>
            <a:spcAft>
              <a:spcPct val="15000"/>
            </a:spcAft>
            <a:buChar char="••"/>
          </a:pPr>
          <a:r>
            <a:rPr lang="en-GB" sz="1500" b="1" kern="1200" dirty="0"/>
            <a:t>Hybrid IDS: Combines NIDS and HIDS to leverage each of their strengths.</a:t>
          </a:r>
          <a:endParaRPr lang="en-US" sz="1500" kern="1200" dirty="0"/>
        </a:p>
      </dsp:txBody>
      <dsp:txXfrm>
        <a:off x="0" y="473469"/>
        <a:ext cx="9779182" cy="1086750"/>
      </dsp:txXfrm>
    </dsp:sp>
    <dsp:sp modelId="{36069932-D238-4A4A-8F90-6AEBE8928CF4}">
      <dsp:nvSpPr>
        <dsp:cNvPr id="0" name=""/>
        <dsp:cNvSpPr/>
      </dsp:nvSpPr>
      <dsp:spPr>
        <a:xfrm>
          <a:off x="488959" y="252069"/>
          <a:ext cx="6845427"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8741" tIns="0" rIns="258741" bIns="0" numCol="1" spcCol="1270" anchor="ctr" anchorCtr="0">
          <a:noAutofit/>
        </a:bodyPr>
        <a:lstStyle/>
        <a:p>
          <a:pPr lvl="0" algn="l" defTabSz="666750">
            <a:lnSpc>
              <a:spcPct val="90000"/>
            </a:lnSpc>
            <a:spcBef>
              <a:spcPct val="0"/>
            </a:spcBef>
            <a:spcAft>
              <a:spcPct val="35000"/>
            </a:spcAft>
          </a:pPr>
          <a:r>
            <a:rPr lang="en-US" sz="1500" b="1" kern="1200" dirty="0">
              <a:solidFill>
                <a:schemeClr val="tx1"/>
              </a:solidFill>
            </a:rPr>
            <a:t>Types of Intrusion Detection System (IDS):</a:t>
          </a:r>
          <a:endParaRPr lang="en-US" sz="1500" kern="1200" dirty="0">
            <a:solidFill>
              <a:schemeClr val="tx1"/>
            </a:solidFill>
          </a:endParaRPr>
        </a:p>
      </dsp:txBody>
      <dsp:txXfrm>
        <a:off x="510575" y="273685"/>
        <a:ext cx="6802195" cy="399568"/>
      </dsp:txXfrm>
    </dsp:sp>
    <dsp:sp modelId="{823968DA-20F5-4385-A785-AD728004A842}">
      <dsp:nvSpPr>
        <dsp:cNvPr id="0" name=""/>
        <dsp:cNvSpPr/>
      </dsp:nvSpPr>
      <dsp:spPr>
        <a:xfrm>
          <a:off x="0" y="1862620"/>
          <a:ext cx="9779182" cy="12521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12420" rIns="758973"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dirty="0"/>
            <a:t>Signature-based Detection: It depends on a predefined pattern for threat identification, Effective for identifying known attacks but limited against new attack patterns.</a:t>
          </a:r>
          <a:endParaRPr lang="en-US" sz="1500" kern="1200" dirty="0"/>
        </a:p>
        <a:p>
          <a:pPr marL="114300" lvl="1" indent="-114300" algn="l" defTabSz="666750">
            <a:lnSpc>
              <a:spcPct val="90000"/>
            </a:lnSpc>
            <a:spcBef>
              <a:spcPct val="0"/>
            </a:spcBef>
            <a:spcAft>
              <a:spcPct val="15000"/>
            </a:spcAft>
            <a:buChar char="••"/>
          </a:pPr>
          <a:r>
            <a:rPr lang="en-GB" sz="1500" b="1" kern="1200" dirty="0"/>
            <a:t>Anomaly-based Detection: It differentiates suspicious activity from normal activities. It is effective for detecting unknown threats but gives out a lot of false positives.</a:t>
          </a:r>
          <a:endParaRPr lang="en-US" sz="1500" kern="1200" dirty="0"/>
        </a:p>
      </dsp:txBody>
      <dsp:txXfrm>
        <a:off x="0" y="1862620"/>
        <a:ext cx="9779182" cy="1252125"/>
      </dsp:txXfrm>
    </dsp:sp>
    <dsp:sp modelId="{92A4222F-AA8B-43D5-BA06-0A7D9E033B88}">
      <dsp:nvSpPr>
        <dsp:cNvPr id="0" name=""/>
        <dsp:cNvSpPr/>
      </dsp:nvSpPr>
      <dsp:spPr>
        <a:xfrm>
          <a:off x="488959" y="1641220"/>
          <a:ext cx="6845427"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8741" tIns="0" rIns="258741" bIns="0" numCol="1" spcCol="1270" anchor="ctr" anchorCtr="0">
          <a:noAutofit/>
        </a:bodyPr>
        <a:lstStyle/>
        <a:p>
          <a:pPr lvl="0" algn="l" defTabSz="666750">
            <a:lnSpc>
              <a:spcPct val="90000"/>
            </a:lnSpc>
            <a:spcBef>
              <a:spcPct val="0"/>
            </a:spcBef>
            <a:spcAft>
              <a:spcPct val="35000"/>
            </a:spcAft>
          </a:pPr>
          <a:r>
            <a:rPr lang="en-GB" sz="1500" b="1" kern="1200" dirty="0">
              <a:solidFill>
                <a:schemeClr val="tx1"/>
              </a:solidFill>
            </a:rPr>
            <a:t>Detection Methods:</a:t>
          </a:r>
          <a:endParaRPr lang="en-US" sz="1500" kern="1200" dirty="0">
            <a:solidFill>
              <a:schemeClr val="tx1"/>
            </a:solidFill>
          </a:endParaRPr>
        </a:p>
      </dsp:txBody>
      <dsp:txXfrm>
        <a:off x="510575" y="1662836"/>
        <a:ext cx="680219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0415F-4C73-4D2C-B6F3-0D9B7FC1B279}">
      <dsp:nvSpPr>
        <dsp:cNvPr id="0" name=""/>
        <dsp:cNvSpPr/>
      </dsp:nvSpPr>
      <dsp:spPr>
        <a:xfrm>
          <a:off x="0" y="315153"/>
          <a:ext cx="11526519" cy="335208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4586" tIns="438465" rIns="894586" bIns="128016" numCol="1" spcCol="1270" anchor="t" anchorCtr="0">
          <a:noAutofit/>
        </a:bodyPr>
        <a:lstStyle/>
        <a:p>
          <a:pPr marL="171450" lvl="1" indent="-171450" algn="l" defTabSz="800100">
            <a:lnSpc>
              <a:spcPct val="90000"/>
            </a:lnSpc>
            <a:spcBef>
              <a:spcPct val="0"/>
            </a:spcBef>
            <a:spcAft>
              <a:spcPct val="15000"/>
            </a:spcAft>
            <a:buChar char="••"/>
          </a:pPr>
          <a:r>
            <a:rPr lang="en-US" sz="1800" b="1" i="0" kern="1200" dirty="0" err="1"/>
            <a:t>Paté</a:t>
          </a:r>
          <a:r>
            <a:rPr lang="en-US" sz="1800" b="1" i="0" kern="1200" dirty="0"/>
            <a:t>-Cornell et al. (2018) conducted a systematic review discussing the </a:t>
          </a:r>
          <a:r>
            <a:rPr lang="en-US" sz="1800" b="1" i="0" kern="1200" dirty="0" smtClean="0"/>
            <a:t>‘‘probabilistic </a:t>
          </a:r>
          <a:r>
            <a:rPr lang="en-US" sz="1800" b="1" i="0" kern="1200" dirty="0"/>
            <a:t>risk analysis </a:t>
          </a:r>
          <a:r>
            <a:rPr lang="en-US" sz="1800" b="1" i="0" kern="1200" dirty="0" smtClean="0"/>
            <a:t>framework’’ </a:t>
          </a:r>
          <a:r>
            <a:rPr lang="en-US" sz="1800" b="1" i="0" kern="1200" dirty="0"/>
            <a:t>for cybersecurity</a:t>
          </a:r>
          <a:endParaRPr lang="en-US" sz="1800" b="1" kern="1200" dirty="0"/>
        </a:p>
        <a:p>
          <a:pPr marL="171450" lvl="1" indent="-171450" algn="l" defTabSz="800100">
            <a:lnSpc>
              <a:spcPct val="90000"/>
            </a:lnSpc>
            <a:spcBef>
              <a:spcPct val="0"/>
            </a:spcBef>
            <a:spcAft>
              <a:spcPct val="15000"/>
            </a:spcAft>
            <a:buChar char="••"/>
          </a:pPr>
          <a:r>
            <a:rPr lang="en-US" sz="1800" b="1" i="0" kern="1200" dirty="0"/>
            <a:t>Anderson's pioneering work, _“Computer Security Threat Monitoring and Surveillance”_ (Anderson, 1980), laid the foundational framework for Intrusion Detection Systems (IDS)”</a:t>
          </a:r>
          <a:endParaRPr lang="en-US" sz="1800" b="1" kern="1200" dirty="0"/>
        </a:p>
        <a:p>
          <a:pPr marL="171450" lvl="1" indent="-171450" algn="l" defTabSz="800100">
            <a:lnSpc>
              <a:spcPct val="90000"/>
            </a:lnSpc>
            <a:spcBef>
              <a:spcPct val="0"/>
            </a:spcBef>
            <a:spcAft>
              <a:spcPct val="15000"/>
            </a:spcAft>
            <a:buChar char="••"/>
          </a:pPr>
          <a:r>
            <a:rPr lang="en-US" sz="1800" b="1" i="0" kern="1200" dirty="0"/>
            <a:t>In the study, </a:t>
          </a:r>
          <a:r>
            <a:rPr lang="en-US" sz="1800" b="1" i="0" kern="1200" dirty="0" err="1"/>
            <a:t>Mukhopadhyay</a:t>
          </a:r>
          <a:r>
            <a:rPr lang="en-US" sz="1800" b="1" i="0" kern="1200" dirty="0"/>
            <a:t> et al. (2019) explored the financial implications of </a:t>
          </a:r>
          <a:r>
            <a:rPr lang="en-US" sz="1800" b="1" i="0" kern="1200" dirty="0" smtClean="0"/>
            <a:t>‘‘Intrusion </a:t>
          </a:r>
          <a:r>
            <a:rPr lang="en-US" sz="1800" b="1" i="0" kern="1200" dirty="0"/>
            <a:t>Detection </a:t>
          </a:r>
          <a:r>
            <a:rPr lang="en-US" sz="1800" b="1" i="0" kern="1200" dirty="0" smtClean="0"/>
            <a:t>Systems’’ </a:t>
          </a:r>
          <a:r>
            <a:rPr lang="en-US" sz="1800" b="1" i="0" kern="1200" dirty="0"/>
            <a:t>for organizations</a:t>
          </a:r>
          <a:endParaRPr lang="en-US" sz="1800" b="1"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315153"/>
        <a:ext cx="11526519" cy="3352089"/>
      </dsp:txXfrm>
    </dsp:sp>
    <dsp:sp modelId="{36069932-D238-4A4A-8F90-6AEBE8928CF4}">
      <dsp:nvSpPr>
        <dsp:cNvPr id="0" name=""/>
        <dsp:cNvSpPr/>
      </dsp:nvSpPr>
      <dsp:spPr>
        <a:xfrm>
          <a:off x="71049" y="0"/>
          <a:ext cx="8060683" cy="37893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972" tIns="0" rIns="304972" bIns="0" numCol="1" spcCol="1270" anchor="ctr" anchorCtr="0">
          <a:noAutofit/>
        </a:bodyPr>
        <a:lstStyle/>
        <a:p>
          <a:pPr lvl="0" algn="l" defTabSz="1244600">
            <a:lnSpc>
              <a:spcPct val="90000"/>
            </a:lnSpc>
            <a:spcBef>
              <a:spcPct val="0"/>
            </a:spcBef>
            <a:spcAft>
              <a:spcPct val="35000"/>
            </a:spcAft>
          </a:pPr>
          <a:r>
            <a:rPr lang="en-US" sz="2800" b="1" kern="1200" dirty="0">
              <a:solidFill>
                <a:schemeClr val="tx1"/>
              </a:solidFill>
            </a:rPr>
            <a:t>      Related works:</a:t>
          </a:r>
          <a:endParaRPr lang="en-US" sz="2800" kern="1200" dirty="0">
            <a:solidFill>
              <a:schemeClr val="tx1"/>
            </a:solidFill>
          </a:endParaRPr>
        </a:p>
      </dsp:txBody>
      <dsp:txXfrm>
        <a:off x="89547" y="18498"/>
        <a:ext cx="8023687" cy="341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81D4C-EAB0-4CE1-A300-A417601CB510}">
      <dsp:nvSpPr>
        <dsp:cNvPr id="0" name=""/>
        <dsp:cNvSpPr/>
      </dsp:nvSpPr>
      <dsp:spPr>
        <a:xfrm>
          <a:off x="0" y="315407"/>
          <a:ext cx="9779182" cy="13466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95732" rIns="758973"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Traditional IDS lacks real-time threat detection capabilities.</a:t>
          </a:r>
        </a:p>
        <a:p>
          <a:pPr marL="171450" lvl="1" indent="-171450" algn="l" defTabSz="844550">
            <a:lnSpc>
              <a:spcPct val="90000"/>
            </a:lnSpc>
            <a:spcBef>
              <a:spcPct val="0"/>
            </a:spcBef>
            <a:spcAft>
              <a:spcPct val="15000"/>
            </a:spcAft>
            <a:buChar char="••"/>
          </a:pPr>
          <a:r>
            <a:rPr lang="en-US" sz="1900" b="1" kern="1200" dirty="0"/>
            <a:t>Consistent Issue of high false positives, which can reduce the efficiency of IDS in a real environment.</a:t>
          </a:r>
        </a:p>
      </dsp:txBody>
      <dsp:txXfrm>
        <a:off x="0" y="315407"/>
        <a:ext cx="9779182" cy="1346625"/>
      </dsp:txXfrm>
    </dsp:sp>
    <dsp:sp modelId="{F222A888-CD73-4298-ABFF-8C31A2402551}">
      <dsp:nvSpPr>
        <dsp:cNvPr id="0" name=""/>
        <dsp:cNvSpPr/>
      </dsp:nvSpPr>
      <dsp:spPr>
        <a:xfrm>
          <a:off x="488959" y="34967"/>
          <a:ext cx="6845427"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741" tIns="0" rIns="258741"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Research Gaps:</a:t>
          </a:r>
          <a:endParaRPr lang="en-US" sz="1900" kern="1200" dirty="0">
            <a:solidFill>
              <a:schemeClr val="tx1"/>
            </a:solidFill>
          </a:endParaRPr>
        </a:p>
      </dsp:txBody>
      <dsp:txXfrm>
        <a:off x="516339" y="62347"/>
        <a:ext cx="6790667" cy="506120"/>
      </dsp:txXfrm>
    </dsp:sp>
    <dsp:sp modelId="{7AE325EE-1169-43C9-9BF6-A0C7438330BF}">
      <dsp:nvSpPr>
        <dsp:cNvPr id="0" name=""/>
        <dsp:cNvSpPr/>
      </dsp:nvSpPr>
      <dsp:spPr>
        <a:xfrm>
          <a:off x="0" y="2045072"/>
          <a:ext cx="9779182" cy="12867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95732" rIns="758973"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Implementation of Machine learning techniques that could address gaps in IDS and enhance detection accuracy and real-time performance, while also minimizing false positives</a:t>
          </a:r>
        </a:p>
      </dsp:txBody>
      <dsp:txXfrm>
        <a:off x="0" y="2045072"/>
        <a:ext cx="9779182" cy="1286775"/>
      </dsp:txXfrm>
    </dsp:sp>
    <dsp:sp modelId="{86E24635-FD18-410D-AA14-ABFBF0109054}">
      <dsp:nvSpPr>
        <dsp:cNvPr id="0" name=""/>
        <dsp:cNvSpPr/>
      </dsp:nvSpPr>
      <dsp:spPr>
        <a:xfrm>
          <a:off x="488959" y="1764632"/>
          <a:ext cx="6845427"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741" tIns="0" rIns="258741" bIns="0" numCol="1" spcCol="1270" anchor="ctr" anchorCtr="0">
          <a:noAutofit/>
        </a:bodyPr>
        <a:lstStyle/>
        <a:p>
          <a:pPr lvl="0" algn="l" defTabSz="844550">
            <a:lnSpc>
              <a:spcPct val="90000"/>
            </a:lnSpc>
            <a:spcBef>
              <a:spcPct val="0"/>
            </a:spcBef>
            <a:spcAft>
              <a:spcPct val="35000"/>
            </a:spcAft>
          </a:pPr>
          <a:r>
            <a:rPr lang="en-GB" sz="1900" b="1" kern="1200" dirty="0">
              <a:solidFill>
                <a:schemeClr val="tx1"/>
              </a:solidFill>
            </a:rPr>
            <a:t>Focus of the Study:</a:t>
          </a:r>
          <a:endParaRPr lang="en-US" sz="1900" kern="1200" dirty="0">
            <a:solidFill>
              <a:schemeClr val="tx1"/>
            </a:solidFill>
          </a:endParaRPr>
        </a:p>
      </dsp:txBody>
      <dsp:txXfrm>
        <a:off x="516339" y="1792012"/>
        <a:ext cx="6790667"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28/01/2025</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28/01/2025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10</a:t>
            </a:fld>
            <a:endParaRPr lang="en-GB"/>
          </a:p>
        </p:txBody>
      </p:sp>
    </p:spTree>
    <p:extLst>
      <p:ext uri="{BB962C8B-B14F-4D97-AF65-F5344CB8AC3E}">
        <p14:creationId xmlns:p14="http://schemas.microsoft.com/office/powerpoint/2010/main" val="3278226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A3B8F-8E05-4AD0-2069-9F7A625B50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73AA7-D822-B016-9581-673DD2B212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B64280-4C1C-FF0C-6A8C-155E299EF642}"/>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ADAEBC19-C722-37D3-0778-0C0EE141166A}"/>
              </a:ext>
            </a:extLst>
          </p:cNvPr>
          <p:cNvSpPr>
            <a:spLocks noGrp="1"/>
          </p:cNvSpPr>
          <p:nvPr>
            <p:ph type="sldNum" sz="quarter" idx="5"/>
          </p:nvPr>
        </p:nvSpPr>
        <p:spPr/>
        <p:txBody>
          <a:bodyPr/>
          <a:lstStyle/>
          <a:p>
            <a:pPr rtl="0"/>
            <a:fld id="{F97DC217-DF71-1A49-B3EA-559F1F43B0FF}" type="slidenum">
              <a:rPr lang="en-GB" smtClean="0"/>
              <a:t>11</a:t>
            </a:fld>
            <a:endParaRPr lang="en-GB"/>
          </a:p>
        </p:txBody>
      </p:sp>
    </p:spTree>
    <p:extLst>
      <p:ext uri="{BB962C8B-B14F-4D97-AF65-F5344CB8AC3E}">
        <p14:creationId xmlns:p14="http://schemas.microsoft.com/office/powerpoint/2010/main" val="1063585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12</a:t>
            </a:fld>
            <a:endParaRPr lang="en-GB" noProof="0"/>
          </a:p>
        </p:txBody>
      </p:sp>
    </p:spTree>
    <p:extLst>
      <p:ext uri="{BB962C8B-B14F-4D97-AF65-F5344CB8AC3E}">
        <p14:creationId xmlns:p14="http://schemas.microsoft.com/office/powerpoint/2010/main" val="327076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B1B64-9717-AC5C-2B9E-66B59E1D1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B26E29-2BAA-EFF2-7F9A-7E88B1FA2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FD0626-8A98-901D-3EF5-1BC7CDCC84C5}"/>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5340429E-A574-A119-9727-DEF6416FEB11}"/>
              </a:ext>
            </a:extLst>
          </p:cNvPr>
          <p:cNvSpPr>
            <a:spLocks noGrp="1"/>
          </p:cNvSpPr>
          <p:nvPr>
            <p:ph type="sldNum" sz="quarter" idx="5"/>
          </p:nvPr>
        </p:nvSpPr>
        <p:spPr/>
        <p:txBody>
          <a:bodyPr/>
          <a:lstStyle/>
          <a:p>
            <a:pPr rtl="0"/>
            <a:fld id="{F97DC217-DF71-1A49-B3EA-559F1F43B0FF}" type="slidenum">
              <a:rPr lang="en-GB" smtClean="0"/>
              <a:t>14</a:t>
            </a:fld>
            <a:endParaRPr lang="en-GB"/>
          </a:p>
        </p:txBody>
      </p:sp>
    </p:spTree>
    <p:extLst>
      <p:ext uri="{BB962C8B-B14F-4D97-AF65-F5344CB8AC3E}">
        <p14:creationId xmlns:p14="http://schemas.microsoft.com/office/powerpoint/2010/main" val="2245256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AB4E8-DA33-4578-C66C-E616CBE7B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3161A-DAF4-126C-F930-26470A78C4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9B975E-54C8-92C6-AF5C-27BB405F6991}"/>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9CEAB0F2-CDDE-4247-7AD7-02482EBD4149}"/>
              </a:ext>
            </a:extLst>
          </p:cNvPr>
          <p:cNvSpPr>
            <a:spLocks noGrp="1"/>
          </p:cNvSpPr>
          <p:nvPr>
            <p:ph type="sldNum" sz="quarter" idx="5"/>
          </p:nvPr>
        </p:nvSpPr>
        <p:spPr/>
        <p:txBody>
          <a:bodyPr/>
          <a:lstStyle/>
          <a:p>
            <a:pPr rtl="0"/>
            <a:fld id="{F97DC217-DF71-1A49-B3EA-559F1F43B0FF}" type="slidenum">
              <a:rPr lang="en-GB" smtClean="0"/>
              <a:t>15</a:t>
            </a:fld>
            <a:endParaRPr lang="en-GB"/>
          </a:p>
        </p:txBody>
      </p:sp>
    </p:spTree>
    <p:extLst>
      <p:ext uri="{BB962C8B-B14F-4D97-AF65-F5344CB8AC3E}">
        <p14:creationId xmlns:p14="http://schemas.microsoft.com/office/powerpoint/2010/main" val="1249848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A975A-8F4A-2975-7E4F-D0EE61D023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DDDAA-E7C3-FF5C-2F5B-B976D1C4C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89C68F-4B6A-ED97-2C09-9780D5CB4811}"/>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D2331374-8639-139D-BC6A-A270357E0861}"/>
              </a:ext>
            </a:extLst>
          </p:cNvPr>
          <p:cNvSpPr>
            <a:spLocks noGrp="1"/>
          </p:cNvSpPr>
          <p:nvPr>
            <p:ph type="sldNum" sz="quarter" idx="5"/>
          </p:nvPr>
        </p:nvSpPr>
        <p:spPr/>
        <p:txBody>
          <a:bodyPr/>
          <a:lstStyle/>
          <a:p>
            <a:pPr rtl="0"/>
            <a:fld id="{F97DC217-DF71-1A49-B3EA-559F1F43B0FF}" type="slidenum">
              <a:rPr lang="en-GB" smtClean="0"/>
              <a:t>16</a:t>
            </a:fld>
            <a:endParaRPr lang="en-GB"/>
          </a:p>
        </p:txBody>
      </p:sp>
    </p:spTree>
    <p:extLst>
      <p:ext uri="{BB962C8B-B14F-4D97-AF65-F5344CB8AC3E}">
        <p14:creationId xmlns:p14="http://schemas.microsoft.com/office/powerpoint/2010/main" val="3367004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57768-3B5D-678D-DA48-6BCBF3CFF3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05939F-80B1-2FE9-F811-81152FADC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01BA4-695A-2072-3CE8-CBA18AC0849F}"/>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91F46E34-9CFB-E6CE-5265-93A706B38A54}"/>
              </a:ext>
            </a:extLst>
          </p:cNvPr>
          <p:cNvSpPr>
            <a:spLocks noGrp="1"/>
          </p:cNvSpPr>
          <p:nvPr>
            <p:ph type="sldNum" sz="quarter" idx="5"/>
          </p:nvPr>
        </p:nvSpPr>
        <p:spPr/>
        <p:txBody>
          <a:bodyPr/>
          <a:lstStyle/>
          <a:p>
            <a:pPr rtl="0"/>
            <a:fld id="{F97DC217-DF71-1A49-B3EA-559F1F43B0FF}" type="slidenum">
              <a:rPr lang="en-GB" smtClean="0"/>
              <a:t>17</a:t>
            </a:fld>
            <a:endParaRPr lang="en-GB"/>
          </a:p>
        </p:txBody>
      </p:sp>
    </p:spTree>
    <p:extLst>
      <p:ext uri="{BB962C8B-B14F-4D97-AF65-F5344CB8AC3E}">
        <p14:creationId xmlns:p14="http://schemas.microsoft.com/office/powerpoint/2010/main" val="2515821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57768-3B5D-678D-DA48-6BCBF3CFF3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05939F-80B1-2FE9-F811-81152FADC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01BA4-695A-2072-3CE8-CBA18AC0849F}"/>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91F46E34-9CFB-E6CE-5265-93A706B38A54}"/>
              </a:ext>
            </a:extLst>
          </p:cNvPr>
          <p:cNvSpPr>
            <a:spLocks noGrp="1"/>
          </p:cNvSpPr>
          <p:nvPr>
            <p:ph type="sldNum" sz="quarter" idx="5"/>
          </p:nvPr>
        </p:nvSpPr>
        <p:spPr/>
        <p:txBody>
          <a:bodyPr/>
          <a:lstStyle/>
          <a:p>
            <a:pPr rtl="0"/>
            <a:fld id="{F97DC217-DF71-1A49-B3EA-559F1F43B0FF}" type="slidenum">
              <a:rPr lang="en-GB" smtClean="0"/>
              <a:t>18</a:t>
            </a:fld>
            <a:endParaRPr lang="en-GB"/>
          </a:p>
        </p:txBody>
      </p:sp>
    </p:spTree>
    <p:extLst>
      <p:ext uri="{BB962C8B-B14F-4D97-AF65-F5344CB8AC3E}">
        <p14:creationId xmlns:p14="http://schemas.microsoft.com/office/powerpoint/2010/main" val="3768888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B28E3-4D78-4CC0-EF8F-1CE61D3FC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23F3BA-FD6E-92E3-43A2-7C7F1CFD1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BD90F9-6841-8768-D44C-24DA027831C3}"/>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1589D0F6-7C89-6317-6CD7-60AAE18E876D}"/>
              </a:ext>
            </a:extLst>
          </p:cNvPr>
          <p:cNvSpPr>
            <a:spLocks noGrp="1"/>
          </p:cNvSpPr>
          <p:nvPr>
            <p:ph type="sldNum" sz="quarter" idx="5"/>
          </p:nvPr>
        </p:nvSpPr>
        <p:spPr/>
        <p:txBody>
          <a:bodyPr/>
          <a:lstStyle/>
          <a:p>
            <a:pPr rtl="0"/>
            <a:fld id="{F97DC217-DF71-1A49-B3EA-559F1F43B0FF}" type="slidenum">
              <a:rPr lang="en-GB" smtClean="0"/>
              <a:t>19</a:t>
            </a:fld>
            <a:endParaRPr lang="en-GB"/>
          </a:p>
        </p:txBody>
      </p:sp>
    </p:spTree>
    <p:extLst>
      <p:ext uri="{BB962C8B-B14F-4D97-AF65-F5344CB8AC3E}">
        <p14:creationId xmlns:p14="http://schemas.microsoft.com/office/powerpoint/2010/main" val="319197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7BBCF-A910-03CC-1247-206B22661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79180-D137-5457-A03A-ADB907878F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3BFC6-CB5A-1D93-B671-CAAAAC9D0D30}"/>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B7036552-235B-31F2-362A-4642A607A260}"/>
              </a:ext>
            </a:extLst>
          </p:cNvPr>
          <p:cNvSpPr>
            <a:spLocks noGrp="1"/>
          </p:cNvSpPr>
          <p:nvPr>
            <p:ph type="sldNum" sz="quarter" idx="5"/>
          </p:nvPr>
        </p:nvSpPr>
        <p:spPr/>
        <p:txBody>
          <a:bodyPr/>
          <a:lstStyle/>
          <a:p>
            <a:pPr rtl="0"/>
            <a:fld id="{F97DC217-DF71-1A49-B3EA-559F1F43B0FF}" type="slidenum">
              <a:rPr lang="en-GB" smtClean="0"/>
              <a:t>20</a:t>
            </a:fld>
            <a:endParaRPr lang="en-GB"/>
          </a:p>
        </p:txBody>
      </p:sp>
    </p:spTree>
    <p:extLst>
      <p:ext uri="{BB962C8B-B14F-4D97-AF65-F5344CB8AC3E}">
        <p14:creationId xmlns:p14="http://schemas.microsoft.com/office/powerpoint/2010/main" val="279022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527809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21</a:t>
            </a:fld>
            <a:endParaRPr lang="en-GB"/>
          </a:p>
        </p:txBody>
      </p:sp>
    </p:spTree>
    <p:extLst>
      <p:ext uri="{BB962C8B-B14F-4D97-AF65-F5344CB8AC3E}">
        <p14:creationId xmlns:p14="http://schemas.microsoft.com/office/powerpoint/2010/main" val="338239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A9435-3F35-7756-4006-6E093954A3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6C5DC8-7DB7-E929-8476-4E91FD7638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6AA833-29B9-3F33-4093-D598FEB8339B}"/>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0EC7F569-DBF5-9B1F-F758-EE795F39F78D}"/>
              </a:ext>
            </a:extLst>
          </p:cNvPr>
          <p:cNvSpPr>
            <a:spLocks noGrp="1"/>
          </p:cNvSpPr>
          <p:nvPr>
            <p:ph type="sldNum" sz="quarter" idx="5"/>
          </p:nvPr>
        </p:nvSpPr>
        <p:spPr/>
        <p:txBody>
          <a:bodyPr/>
          <a:lstStyle/>
          <a:p>
            <a:pPr rtl="0"/>
            <a:fld id="{F97DC217-DF71-1A49-B3EA-559F1F43B0FF}" type="slidenum">
              <a:rPr lang="en-GB" smtClean="0"/>
              <a:t>22</a:t>
            </a:fld>
            <a:endParaRPr lang="en-GB"/>
          </a:p>
        </p:txBody>
      </p:sp>
    </p:spTree>
    <p:extLst>
      <p:ext uri="{BB962C8B-B14F-4D97-AF65-F5344CB8AC3E}">
        <p14:creationId xmlns:p14="http://schemas.microsoft.com/office/powerpoint/2010/main" val="2639963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89069-9D9D-47B2-3DAD-3F7124A63A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FCC616-BB87-6F98-49FE-F9C2A444B1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4B67EB-AF85-C9D5-8953-AA3623F5DF63}"/>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21B13DD9-4C28-9BA1-07DE-1BA6807DDB3C}"/>
              </a:ext>
            </a:extLst>
          </p:cNvPr>
          <p:cNvSpPr>
            <a:spLocks noGrp="1"/>
          </p:cNvSpPr>
          <p:nvPr>
            <p:ph type="sldNum" sz="quarter" idx="5"/>
          </p:nvPr>
        </p:nvSpPr>
        <p:spPr/>
        <p:txBody>
          <a:bodyPr/>
          <a:lstStyle/>
          <a:p>
            <a:pPr rtl="0"/>
            <a:fld id="{F97DC217-DF71-1A49-B3EA-559F1F43B0FF}" type="slidenum">
              <a:rPr lang="en-GB" smtClean="0"/>
              <a:t>23</a:t>
            </a:fld>
            <a:endParaRPr lang="en-GB"/>
          </a:p>
        </p:txBody>
      </p:sp>
    </p:spTree>
    <p:extLst>
      <p:ext uri="{BB962C8B-B14F-4D97-AF65-F5344CB8AC3E}">
        <p14:creationId xmlns:p14="http://schemas.microsoft.com/office/powerpoint/2010/main" val="330218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2D077-6460-04C9-AD7C-73F132765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2D30C3-981B-1561-F5C9-F1AEC50345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82BA3-4D27-9E9E-D8F4-9AF9B2DF6D67}"/>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BBC71800-EDA9-286C-9E0B-A17F0A810202}"/>
              </a:ext>
            </a:extLst>
          </p:cNvPr>
          <p:cNvSpPr>
            <a:spLocks noGrp="1"/>
          </p:cNvSpPr>
          <p:nvPr>
            <p:ph type="sldNum" sz="quarter" idx="5"/>
          </p:nvPr>
        </p:nvSpPr>
        <p:spPr/>
        <p:txBody>
          <a:bodyPr/>
          <a:lstStyle/>
          <a:p>
            <a:pPr rtl="0"/>
            <a:fld id="{F97DC217-DF71-1A49-B3EA-559F1F43B0FF}" type="slidenum">
              <a:rPr lang="en-GB" smtClean="0"/>
              <a:t>24</a:t>
            </a:fld>
            <a:endParaRPr lang="en-GB"/>
          </a:p>
        </p:txBody>
      </p:sp>
    </p:spTree>
    <p:extLst>
      <p:ext uri="{BB962C8B-B14F-4D97-AF65-F5344CB8AC3E}">
        <p14:creationId xmlns:p14="http://schemas.microsoft.com/office/powerpoint/2010/main" val="1262115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25</a:t>
            </a:fld>
            <a:endParaRPr lang="en-GB"/>
          </a:p>
        </p:txBody>
      </p:sp>
    </p:spTree>
    <p:extLst>
      <p:ext uri="{BB962C8B-B14F-4D97-AF65-F5344CB8AC3E}">
        <p14:creationId xmlns:p14="http://schemas.microsoft.com/office/powerpoint/2010/main" val="1935013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26</a:t>
            </a:fld>
            <a:endParaRPr lang="en-GB"/>
          </a:p>
        </p:txBody>
      </p:sp>
    </p:spTree>
    <p:extLst>
      <p:ext uri="{BB962C8B-B14F-4D97-AF65-F5344CB8AC3E}">
        <p14:creationId xmlns:p14="http://schemas.microsoft.com/office/powerpoint/2010/main" val="1700717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976D1-760B-0A4D-82BC-19F57CBA63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81EB9-F3FE-367E-B59F-A2F8E52FD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AF65FE-8EFB-AB45-AF6F-62FD3FEDD034}"/>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8FE68FE8-B23A-EE77-635B-B604677B6072}"/>
              </a:ext>
            </a:extLst>
          </p:cNvPr>
          <p:cNvSpPr>
            <a:spLocks noGrp="1"/>
          </p:cNvSpPr>
          <p:nvPr>
            <p:ph type="sldNum" sz="quarter" idx="5"/>
          </p:nvPr>
        </p:nvSpPr>
        <p:spPr/>
        <p:txBody>
          <a:bodyPr/>
          <a:lstStyle/>
          <a:p>
            <a:pPr rtl="0"/>
            <a:fld id="{F97DC217-DF71-1A49-B3EA-559F1F43B0FF}" type="slidenum">
              <a:rPr lang="en-GB" smtClean="0"/>
              <a:t>27</a:t>
            </a:fld>
            <a:endParaRPr lang="en-GB"/>
          </a:p>
        </p:txBody>
      </p:sp>
    </p:spTree>
    <p:extLst>
      <p:ext uri="{BB962C8B-B14F-4D97-AF65-F5344CB8AC3E}">
        <p14:creationId xmlns:p14="http://schemas.microsoft.com/office/powerpoint/2010/main" val="1547704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96424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8D6B-CD81-D28D-0E23-C617525A9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6BB6D-A8F5-4F08-A982-E2D2D06D2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951EA8-8206-E60F-F389-7478CF462A76}"/>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840D4E03-14EC-0F9E-4016-894914C38BF0}"/>
              </a:ext>
            </a:extLst>
          </p:cNvPr>
          <p:cNvSpPr>
            <a:spLocks noGrp="1"/>
          </p:cNvSpPr>
          <p:nvPr>
            <p:ph type="sldNum" sz="quarter" idx="5"/>
          </p:nvPr>
        </p:nvSpPr>
        <p:spPr/>
        <p:txBody>
          <a:bodyPr/>
          <a:lstStyle/>
          <a:p>
            <a:pPr rtl="0"/>
            <a:fld id="{F97DC217-DF71-1A49-B3EA-559F1F43B0FF}" type="slidenum">
              <a:rPr lang="en-GB" smtClean="0"/>
              <a:t>4</a:t>
            </a:fld>
            <a:endParaRPr lang="en-GB"/>
          </a:p>
        </p:txBody>
      </p:sp>
    </p:spTree>
    <p:extLst>
      <p:ext uri="{BB962C8B-B14F-4D97-AF65-F5344CB8AC3E}">
        <p14:creationId xmlns:p14="http://schemas.microsoft.com/office/powerpoint/2010/main" val="101929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8D6B-CD81-D28D-0E23-C617525A9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6BB6D-A8F5-4F08-A982-E2D2D06D2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951EA8-8206-E60F-F389-7478CF462A76}"/>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840D4E03-14EC-0F9E-4016-894914C38BF0}"/>
              </a:ext>
            </a:extLst>
          </p:cNvPr>
          <p:cNvSpPr>
            <a:spLocks noGrp="1"/>
          </p:cNvSpPr>
          <p:nvPr>
            <p:ph type="sldNum" sz="quarter" idx="5"/>
          </p:nvPr>
        </p:nvSpPr>
        <p:spPr/>
        <p:txBody>
          <a:bodyPr/>
          <a:lstStyle/>
          <a:p>
            <a:pPr rtl="0"/>
            <a:fld id="{F97DC217-DF71-1A49-B3EA-559F1F43B0FF}" type="slidenum">
              <a:rPr lang="en-GB" smtClean="0"/>
              <a:t>5</a:t>
            </a:fld>
            <a:endParaRPr lang="en-GB"/>
          </a:p>
        </p:txBody>
      </p:sp>
    </p:spTree>
    <p:extLst>
      <p:ext uri="{BB962C8B-B14F-4D97-AF65-F5344CB8AC3E}">
        <p14:creationId xmlns:p14="http://schemas.microsoft.com/office/powerpoint/2010/main" val="3273604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ED70E-DAFC-C054-0A0E-6E3F2BBB77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66510B-66D0-4EE9-1849-AD75767CC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5C51EB-35EE-97D1-E896-D454E2D29EBC}"/>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D5D9688A-721F-6CE4-5A9B-36CA6D173EB0}"/>
              </a:ext>
            </a:extLst>
          </p:cNvPr>
          <p:cNvSpPr>
            <a:spLocks noGrp="1"/>
          </p:cNvSpPr>
          <p:nvPr>
            <p:ph type="sldNum" sz="quarter" idx="5"/>
          </p:nvPr>
        </p:nvSpPr>
        <p:spPr/>
        <p:txBody>
          <a:bodyPr/>
          <a:lstStyle/>
          <a:p>
            <a:pPr rtl="0"/>
            <a:fld id="{F97DC217-DF71-1A49-B3EA-559F1F43B0FF}" type="slidenum">
              <a:rPr lang="en-GB" smtClean="0"/>
              <a:t>6</a:t>
            </a:fld>
            <a:endParaRPr lang="en-GB"/>
          </a:p>
        </p:txBody>
      </p:sp>
    </p:spTree>
    <p:extLst>
      <p:ext uri="{BB962C8B-B14F-4D97-AF65-F5344CB8AC3E}">
        <p14:creationId xmlns:p14="http://schemas.microsoft.com/office/powerpoint/2010/main" val="228730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3AC75-64D5-0688-F4E5-567FA37FE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8B1FE9-63EC-8501-213E-CDEFA7C0E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5B0E4D-3BEF-A000-5725-91E14E988B6F}"/>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2722811D-658B-5991-AFF6-FF421C6ECD1A}"/>
              </a:ext>
            </a:extLst>
          </p:cNvPr>
          <p:cNvSpPr>
            <a:spLocks noGrp="1"/>
          </p:cNvSpPr>
          <p:nvPr>
            <p:ph type="sldNum" sz="quarter" idx="5"/>
          </p:nvPr>
        </p:nvSpPr>
        <p:spPr/>
        <p:txBody>
          <a:bodyPr/>
          <a:lstStyle/>
          <a:p>
            <a:pPr rtl="0"/>
            <a:fld id="{F97DC217-DF71-1A49-B3EA-559F1F43B0FF}" type="slidenum">
              <a:rPr lang="en-GB" smtClean="0"/>
              <a:t>7</a:t>
            </a:fld>
            <a:endParaRPr lang="en-GB"/>
          </a:p>
        </p:txBody>
      </p:sp>
    </p:spTree>
    <p:extLst>
      <p:ext uri="{BB962C8B-B14F-4D97-AF65-F5344CB8AC3E}">
        <p14:creationId xmlns:p14="http://schemas.microsoft.com/office/powerpoint/2010/main" val="284217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4A0D1-DC86-448D-758E-87E57235E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E7765-F415-4E9F-5FF1-F25B434FF6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485B31-4CEF-A097-E2CB-E28A43A752E7}"/>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AB7256E3-3053-FD84-A43C-E8812010BA22}"/>
              </a:ext>
            </a:extLst>
          </p:cNvPr>
          <p:cNvSpPr>
            <a:spLocks noGrp="1"/>
          </p:cNvSpPr>
          <p:nvPr>
            <p:ph type="sldNum" sz="quarter" idx="5"/>
          </p:nvPr>
        </p:nvSpPr>
        <p:spPr/>
        <p:txBody>
          <a:bodyPr/>
          <a:lstStyle/>
          <a:p>
            <a:pPr rtl="0"/>
            <a:fld id="{F97DC217-DF71-1A49-B3EA-559F1F43B0FF}" type="slidenum">
              <a:rPr lang="en-GB" smtClean="0"/>
              <a:t>8</a:t>
            </a:fld>
            <a:endParaRPr lang="en-GB"/>
          </a:p>
        </p:txBody>
      </p:sp>
    </p:spTree>
    <p:extLst>
      <p:ext uri="{BB962C8B-B14F-4D97-AF65-F5344CB8AC3E}">
        <p14:creationId xmlns:p14="http://schemas.microsoft.com/office/powerpoint/2010/main" val="1464693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9</a:t>
            </a:fld>
            <a:endParaRPr lang="en-GB"/>
          </a:p>
        </p:txBody>
      </p:sp>
    </p:spTree>
    <p:extLst>
      <p:ext uri="{BB962C8B-B14F-4D97-AF65-F5344CB8AC3E}">
        <p14:creationId xmlns:p14="http://schemas.microsoft.com/office/powerpoint/2010/main" val="270669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US" noProof="0"/>
              <a:t>Click to edit Master title style</a:t>
            </a:r>
            <a:endParaRPr lang="en-GB" noProof="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US"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4" y="1122363"/>
            <a:ext cx="6220278" cy="2387600"/>
          </a:xfrm>
        </p:spPr>
        <p:txBody>
          <a:bodyPr rtlCol="0" anchor="b">
            <a:normAutofit fontScale="90000"/>
          </a:bodyPr>
          <a:lstStyle/>
          <a:p>
            <a:r>
              <a:rPr lang="en-GB" sz="3800"/>
              <a:t>Prevention of cyber-attack using Intrusion detection system with Machine Learning Algorithm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6220277" cy="2247219"/>
          </a:xfrm>
        </p:spPr>
        <p:txBody>
          <a:bodyPr rtlCol="0">
            <a:normAutofit/>
          </a:bodyPr>
          <a:lstStyle/>
          <a:p>
            <a:r>
              <a:rPr lang="en-US" sz="2600" dirty="0"/>
              <a:t>Presented by: Ayush Ale/</a:t>
            </a:r>
            <a:r>
              <a:rPr lang="en-US" sz="2600" dirty="0" err="1"/>
              <a:t>Msc</a:t>
            </a:r>
            <a:r>
              <a:rPr lang="en-US" sz="2600" dirty="0"/>
              <a:t> computer science</a:t>
            </a:r>
            <a:br>
              <a:rPr lang="en-US" sz="2600" dirty="0"/>
            </a:br>
            <a:r>
              <a:rPr lang="en-US" sz="2600" dirty="0"/>
              <a:t>Supervisor: Dr. </a:t>
            </a:r>
            <a:r>
              <a:rPr lang="en-US" sz="2600" dirty="0" err="1"/>
              <a:t>Soonleh</a:t>
            </a:r>
            <a:r>
              <a:rPr lang="en-US" sz="2600" dirty="0"/>
              <a:t> Ling </a:t>
            </a:r>
            <a:br>
              <a:rPr lang="en-US" sz="2600" dirty="0"/>
            </a:br>
            <a:r>
              <a:rPr lang="en-US" sz="2600" dirty="0"/>
              <a:t>York St John University</a:t>
            </a:r>
            <a:br>
              <a:rPr lang="en-US" sz="2600" dirty="0"/>
            </a:br>
            <a:r>
              <a:rPr lang="en-US" sz="2600" dirty="0"/>
              <a:t>2025/01/06</a:t>
            </a:r>
            <a:br>
              <a:rPr lang="en-US" sz="2600" dirty="0"/>
            </a:br>
            <a:endParaRPr lang="en-GB" sz="2600" dirty="0"/>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rtlCol="0" anchor="b">
            <a:normAutofit/>
          </a:bodyPr>
          <a:lstStyle/>
          <a:p>
            <a:pPr rtl="0"/>
            <a:r>
              <a:rPr lang="en-GB" dirty="0"/>
              <a:t>System Diagram</a:t>
            </a:r>
          </a:p>
        </p:txBody>
      </p:sp>
      <p:pic>
        <p:nvPicPr>
          <p:cNvPr id="15" name="Picture 14" descr="A black background with white rectangles">
            <a:extLst>
              <a:ext uri="{FF2B5EF4-FFF2-40B4-BE49-F238E27FC236}">
                <a16:creationId xmlns:a16="http://schemas.microsoft.com/office/drawing/2014/main" id="{460EE29D-3F6D-C9DE-4E84-DAE0CE4349EE}"/>
              </a:ext>
            </a:extLst>
          </p:cNvPr>
          <p:cNvPicPr>
            <a:picLocks noChangeAspect="1"/>
          </p:cNvPicPr>
          <p:nvPr/>
        </p:nvPicPr>
        <p:blipFill>
          <a:blip r:embed="rId3"/>
          <a:stretch>
            <a:fillRect/>
          </a:stretch>
        </p:blipFill>
        <p:spPr>
          <a:xfrm>
            <a:off x="1476384" y="2087563"/>
            <a:ext cx="9161399" cy="3366813"/>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rtlCol="0" anchor="ctr">
            <a:normAutofit/>
          </a:bodyPr>
          <a:lstStyle/>
          <a:p>
            <a:pPr>
              <a:spcBef>
                <a:spcPts val="1200"/>
              </a:spcBef>
              <a:spcAft>
                <a:spcPts val="1200"/>
              </a:spcAft>
            </a:pPr>
            <a:r>
              <a:rPr lang="en-GB"/>
              <a:t>Intrusion Detection System Using Machine learning</a:t>
            </a:r>
            <a:endParaRPr lang="en-GB" b="0" i="0">
              <a:effectLst/>
            </a:endParaRP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10</a:t>
            </a:fld>
            <a:endParaRPr lang="en-GB"/>
          </a:p>
        </p:txBody>
      </p:sp>
      <p:sp>
        <p:nvSpPr>
          <p:cNvPr id="4" name="Rectangle 3"/>
          <p:cNvSpPr/>
          <p:nvPr/>
        </p:nvSpPr>
        <p:spPr>
          <a:xfrm>
            <a:off x="9578109" y="3990109"/>
            <a:ext cx="1059674" cy="3694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t>Logistic Regression</a:t>
            </a:r>
            <a:endParaRPr lang="en-US" sz="1050" dirty="0"/>
          </a:p>
        </p:txBody>
      </p:sp>
      <p:cxnSp>
        <p:nvCxnSpPr>
          <p:cNvPr id="8" name="Straight Connector 7"/>
          <p:cNvCxnSpPr/>
          <p:nvPr/>
        </p:nvCxnSpPr>
        <p:spPr>
          <a:xfrm flipH="1">
            <a:off x="9125527" y="4211782"/>
            <a:ext cx="452582"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9125527" y="3482109"/>
            <a:ext cx="0" cy="7481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7386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21A86-019D-EAC3-2660-E304D5F7BD7A}"/>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2E02F529-C301-8FA7-D0BF-9B75E439AC76}"/>
              </a:ext>
            </a:extLst>
          </p:cNvPr>
          <p:cNvSpPr>
            <a:spLocks noGrp="1"/>
          </p:cNvSpPr>
          <p:nvPr>
            <p:ph type="title"/>
          </p:nvPr>
        </p:nvSpPr>
        <p:spPr>
          <a:xfrm>
            <a:off x="381000" y="2137368"/>
            <a:ext cx="3093009" cy="2583264"/>
          </a:xfrm>
        </p:spPr>
        <p:txBody>
          <a:bodyPr/>
          <a:lstStyle/>
          <a:p>
            <a:r>
              <a:rPr lang="en-GB" dirty="0"/>
              <a:t>Model Training Flowchart</a:t>
            </a:r>
            <a:endParaRPr lang="en-US" dirty="0"/>
          </a:p>
        </p:txBody>
      </p:sp>
      <p:pic>
        <p:nvPicPr>
          <p:cNvPr id="9" name="Content Placeholder 8" descr="A white diamond with black text&#10;&#10;Description automatically generated">
            <a:extLst>
              <a:ext uri="{FF2B5EF4-FFF2-40B4-BE49-F238E27FC236}">
                <a16:creationId xmlns:a16="http://schemas.microsoft.com/office/drawing/2014/main" id="{48E4EA0A-8239-0EBC-58E2-0D0E57069256}"/>
              </a:ext>
            </a:extLst>
          </p:cNvPr>
          <p:cNvPicPr>
            <a:picLocks noGrp="1" noChangeAspect="1"/>
          </p:cNvPicPr>
          <p:nvPr>
            <p:ph idx="1"/>
          </p:nvPr>
        </p:nvPicPr>
        <p:blipFill>
          <a:blip r:embed="rId3"/>
          <a:stretch>
            <a:fillRect/>
          </a:stretch>
        </p:blipFill>
        <p:spPr>
          <a:xfrm>
            <a:off x="5304504" y="136525"/>
            <a:ext cx="1407795" cy="6063744"/>
          </a:xfrm>
        </p:spPr>
      </p:pic>
      <p:sp>
        <p:nvSpPr>
          <p:cNvPr id="4" name="Date Placeholder 3">
            <a:extLst>
              <a:ext uri="{FF2B5EF4-FFF2-40B4-BE49-F238E27FC236}">
                <a16:creationId xmlns:a16="http://schemas.microsoft.com/office/drawing/2014/main" id="{7428B260-8580-C9A1-01B4-648963CD1EE6}"/>
              </a:ext>
            </a:extLst>
          </p:cNvPr>
          <p:cNvSpPr>
            <a:spLocks noGrp="1"/>
          </p:cNvSpPr>
          <p:nvPr>
            <p:ph type="dt" sz="half" idx="2"/>
          </p:nvPr>
        </p:nvSpPr>
        <p:spPr>
          <a:xfrm>
            <a:off x="381000" y="6356350"/>
            <a:ext cx="1701018" cy="365125"/>
          </a:xfrm>
        </p:spPr>
        <p:txBody>
          <a:bodyPr rtlCol="0"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E1B04E96-A0B0-8548-2A11-AB26C2F18590}"/>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8D7BEC45-51AC-B451-1EE4-C049568E1870}"/>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11</a:t>
            </a:fld>
            <a:endParaRPr lang="en-GB"/>
          </a:p>
        </p:txBody>
      </p:sp>
    </p:spTree>
    <p:extLst>
      <p:ext uri="{BB962C8B-B14F-4D97-AF65-F5344CB8AC3E}">
        <p14:creationId xmlns:p14="http://schemas.microsoft.com/office/powerpoint/2010/main" val="2364878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71FCC2-F785-316A-8FF8-3A6856EF01C2}"/>
              </a:ext>
            </a:extLst>
          </p:cNvPr>
          <p:cNvSpPr>
            <a:spLocks noGrp="1"/>
          </p:cNvSpPr>
          <p:nvPr>
            <p:ph type="title"/>
          </p:nvPr>
        </p:nvSpPr>
        <p:spPr>
          <a:xfrm>
            <a:off x="1167492" y="381000"/>
            <a:ext cx="9779183" cy="1325563"/>
          </a:xfrm>
        </p:spPr>
        <p:txBody>
          <a:bodyPr anchor="b">
            <a:normAutofit/>
          </a:bodyPr>
          <a:lstStyle/>
          <a:p>
            <a:r>
              <a:rPr lang="en-US" dirty="0"/>
              <a:t>Modules Used in our system</a:t>
            </a:r>
          </a:p>
        </p:txBody>
      </p:sp>
      <p:sp>
        <p:nvSpPr>
          <p:cNvPr id="13" name="Content Placeholder 2">
            <a:extLst>
              <a:ext uri="{FF2B5EF4-FFF2-40B4-BE49-F238E27FC236}">
                <a16:creationId xmlns:a16="http://schemas.microsoft.com/office/drawing/2014/main" id="{BE3FDE70-A555-36F5-E7E7-826878B6F0B8}"/>
              </a:ext>
            </a:extLst>
          </p:cNvPr>
          <p:cNvSpPr>
            <a:spLocks noGrp="1"/>
          </p:cNvSpPr>
          <p:nvPr>
            <p:ph idx="1"/>
          </p:nvPr>
        </p:nvSpPr>
        <p:spPr>
          <a:xfrm>
            <a:off x="1167493" y="2017467"/>
            <a:ext cx="9779182" cy="3366815"/>
          </a:xfrm>
        </p:spPr>
        <p:txBody>
          <a:bodyPr>
            <a:normAutofit/>
          </a:bodyPr>
          <a:lstStyle/>
          <a:p>
            <a:r>
              <a:rPr lang="en-US" sz="1800" dirty="0"/>
              <a:t>We have used four modules in our system.</a:t>
            </a:r>
          </a:p>
          <a:p>
            <a:pPr marL="514350" indent="-514350">
              <a:buFont typeface="+mj-lt"/>
              <a:buAutoNum type="arabicPeriod"/>
            </a:pPr>
            <a:r>
              <a:rPr lang="en-US" sz="1800" dirty="0"/>
              <a:t>Data Processing Module</a:t>
            </a:r>
          </a:p>
          <a:p>
            <a:pPr marL="971550" lvl="1" indent="-514350">
              <a:buFont typeface="Arial" panose="020B0604020202020204" pitchFamily="34" charset="0"/>
              <a:buChar char="•"/>
            </a:pPr>
            <a:r>
              <a:rPr lang="en-US" sz="1800" dirty="0"/>
              <a:t>Data is cleaned and raw network traffic is prepared for analysis.</a:t>
            </a:r>
          </a:p>
          <a:p>
            <a:pPr marL="971550" lvl="1" indent="-514350">
              <a:buFont typeface="Arial" panose="020B0604020202020204" pitchFamily="34" charset="0"/>
              <a:buChar char="•"/>
            </a:pPr>
            <a:r>
              <a:rPr lang="en-US" sz="1800" dirty="0"/>
              <a:t>Module handles missing or inconsistent data.</a:t>
            </a:r>
          </a:p>
          <a:p>
            <a:pPr marL="971550" lvl="1" indent="-514350">
              <a:buFont typeface="Arial" panose="020B0604020202020204" pitchFamily="34" charset="0"/>
              <a:buChar char="•"/>
            </a:pPr>
            <a:r>
              <a:rPr lang="en-US" sz="1800" dirty="0"/>
              <a:t>Normalizing numerical features such as byte counts, and duration and removing irrelevant columns.</a:t>
            </a:r>
          </a:p>
          <a:p>
            <a:pPr marL="514350" indent="-514350">
              <a:buAutoNum type="arabicPeriod" startAt="2"/>
            </a:pPr>
            <a:r>
              <a:rPr lang="en-US" sz="1800" dirty="0"/>
              <a:t>Feature Engineering Module</a:t>
            </a:r>
          </a:p>
          <a:p>
            <a:pPr marL="971550" lvl="1" indent="-514350">
              <a:buFont typeface="Arial" panose="020B0604020202020204" pitchFamily="34" charset="0"/>
              <a:buChar char="•"/>
            </a:pPr>
            <a:r>
              <a:rPr lang="en-GB" sz="1800" dirty="0"/>
              <a:t>Extracting and selecting the most important feature for intrusion detection.</a:t>
            </a:r>
          </a:p>
          <a:p>
            <a:pPr marL="971550" lvl="1" indent="-514350">
              <a:buFont typeface="Arial" panose="020B0604020202020204" pitchFamily="34" charset="0"/>
              <a:buChar char="•"/>
            </a:pPr>
            <a:r>
              <a:rPr lang="en-GB" sz="1800" dirty="0"/>
              <a:t>Extracting features like </a:t>
            </a:r>
            <a:r>
              <a:rPr lang="en-GB" sz="1800" dirty="0" err="1"/>
              <a:t>bytes_in</a:t>
            </a:r>
            <a:r>
              <a:rPr lang="en-GB" sz="1800" dirty="0"/>
              <a:t>, </a:t>
            </a:r>
            <a:r>
              <a:rPr lang="en-GB" sz="1800" dirty="0" err="1"/>
              <a:t>bytes_out</a:t>
            </a:r>
            <a:r>
              <a:rPr lang="en-GB" sz="1800" dirty="0"/>
              <a:t>, entropy, </a:t>
            </a:r>
            <a:r>
              <a:rPr lang="en-GB" sz="1800" dirty="0" err="1"/>
              <a:t>num_pkts_in</a:t>
            </a:r>
            <a:r>
              <a:rPr lang="en-GB" sz="1800" dirty="0"/>
              <a:t>, </a:t>
            </a:r>
            <a:r>
              <a:rPr lang="en-GB" sz="1800" dirty="0" err="1"/>
              <a:t>num_pkts_out</a:t>
            </a:r>
            <a:r>
              <a:rPr lang="en-GB" sz="1800" dirty="0"/>
              <a:t>.</a:t>
            </a:r>
            <a:endParaRPr lang="en-US" sz="1800" dirty="0"/>
          </a:p>
        </p:txBody>
      </p:sp>
      <p:sp>
        <p:nvSpPr>
          <p:cNvPr id="4" name="Date Placeholder 3">
            <a:extLst>
              <a:ext uri="{FF2B5EF4-FFF2-40B4-BE49-F238E27FC236}">
                <a16:creationId xmlns:a16="http://schemas.microsoft.com/office/drawing/2014/main" id="{5683FE11-A762-7180-0504-F3764CB6F8CE}"/>
              </a:ext>
            </a:extLst>
          </p:cNvPr>
          <p:cNvSpPr>
            <a:spLocks noGrp="1"/>
          </p:cNvSpPr>
          <p:nvPr>
            <p:ph type="dt" sz="half" idx="2"/>
          </p:nvPr>
        </p:nvSpPr>
        <p:spPr>
          <a:xfrm>
            <a:off x="381000" y="6356350"/>
            <a:ext cx="2743200" cy="365125"/>
          </a:xfrm>
        </p:spPr>
        <p:txBody>
          <a:bodyPr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9826D85B-B010-E881-D7ED-040F8BD2A496}"/>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a:t>Intrusion Detection System Using Machine learning</a:t>
            </a:r>
          </a:p>
        </p:txBody>
      </p:sp>
      <p:sp>
        <p:nvSpPr>
          <p:cNvPr id="6" name="Slide Number Placeholder 5">
            <a:extLst>
              <a:ext uri="{FF2B5EF4-FFF2-40B4-BE49-F238E27FC236}">
                <a16:creationId xmlns:a16="http://schemas.microsoft.com/office/drawing/2014/main" id="{2567D949-4BCA-8F61-55BC-8E2891DA2081}"/>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12</a:t>
            </a:fld>
            <a:endParaRPr lang="en-GB" noProof="0"/>
          </a:p>
        </p:txBody>
      </p:sp>
    </p:spTree>
    <p:extLst>
      <p:ext uri="{BB962C8B-B14F-4D97-AF65-F5344CB8AC3E}">
        <p14:creationId xmlns:p14="http://schemas.microsoft.com/office/powerpoint/2010/main" val="2475859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52A2A-AE89-842D-C9A1-285402FA4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0D030-F7F3-BB03-CF07-5EDA659412AE}"/>
              </a:ext>
            </a:extLst>
          </p:cNvPr>
          <p:cNvSpPr>
            <a:spLocks noGrp="1"/>
          </p:cNvSpPr>
          <p:nvPr>
            <p:ph type="title"/>
          </p:nvPr>
        </p:nvSpPr>
        <p:spPr>
          <a:xfrm>
            <a:off x="1167492" y="381000"/>
            <a:ext cx="9779183" cy="1325563"/>
          </a:xfrm>
        </p:spPr>
        <p:txBody>
          <a:bodyPr anchor="b">
            <a:normAutofit fontScale="90000"/>
          </a:bodyPr>
          <a:lstStyle/>
          <a:p>
            <a:r>
              <a:rPr lang="en-US" dirty="0"/>
              <a:t>Modules Used in our system contd.</a:t>
            </a:r>
          </a:p>
        </p:txBody>
      </p:sp>
      <p:sp>
        <p:nvSpPr>
          <p:cNvPr id="13" name="Content Placeholder 2">
            <a:extLst>
              <a:ext uri="{FF2B5EF4-FFF2-40B4-BE49-F238E27FC236}">
                <a16:creationId xmlns:a16="http://schemas.microsoft.com/office/drawing/2014/main" id="{FFFE4C34-0006-70B4-A792-1B6CCB33EE25}"/>
              </a:ext>
            </a:extLst>
          </p:cNvPr>
          <p:cNvSpPr>
            <a:spLocks noGrp="1"/>
          </p:cNvSpPr>
          <p:nvPr>
            <p:ph idx="1"/>
          </p:nvPr>
        </p:nvSpPr>
        <p:spPr>
          <a:xfrm>
            <a:off x="1167493" y="2017467"/>
            <a:ext cx="9779182" cy="3366815"/>
          </a:xfrm>
        </p:spPr>
        <p:txBody>
          <a:bodyPr>
            <a:normAutofit/>
          </a:bodyPr>
          <a:lstStyle/>
          <a:p>
            <a:r>
              <a:rPr lang="en-US" sz="2000" dirty="0"/>
              <a:t>3.  Machine Learning Module</a:t>
            </a:r>
          </a:p>
          <a:p>
            <a:pPr marL="971550" lvl="1" indent="-514350">
              <a:buFont typeface="Arial" panose="020B0604020202020204" pitchFamily="34" charset="0"/>
              <a:buChar char="•"/>
            </a:pPr>
            <a:r>
              <a:rPr lang="en-US" sz="2000" dirty="0"/>
              <a:t>Machine learning algorithms are used to train models and evaluate machine learning models for detecting anomalies and intrusion.</a:t>
            </a:r>
          </a:p>
          <a:p>
            <a:pPr marL="971550" lvl="1" indent="-514350">
              <a:buFont typeface="Arial" panose="020B0604020202020204" pitchFamily="34" charset="0"/>
              <a:buChar char="•"/>
            </a:pPr>
            <a:r>
              <a:rPr lang="en-US" sz="2000" dirty="0"/>
              <a:t>Algorithm used: Random Forest, Decision Tree</a:t>
            </a:r>
            <a:r>
              <a:rPr lang="en-US" sz="2000" dirty="0" smtClean="0"/>
              <a:t>, Logistic Regression </a:t>
            </a:r>
            <a:r>
              <a:rPr lang="en-US" sz="2000" dirty="0"/>
              <a:t>and K-Nearest Neighbors.</a:t>
            </a:r>
          </a:p>
          <a:p>
            <a:pPr marL="514350" indent="-514350">
              <a:buAutoNum type="arabicPeriod" startAt="4"/>
            </a:pPr>
            <a:r>
              <a:rPr lang="en-US" sz="2000" dirty="0"/>
              <a:t>Detection and Reporting Module</a:t>
            </a:r>
          </a:p>
          <a:p>
            <a:pPr marL="971550" lvl="1" indent="-514350">
              <a:buFont typeface="Arial" panose="020B0604020202020204" pitchFamily="34" charset="0"/>
              <a:buChar char="•"/>
            </a:pPr>
            <a:r>
              <a:rPr lang="en-US" sz="2000" dirty="0"/>
              <a:t>A trained model </a:t>
            </a:r>
            <a:r>
              <a:rPr lang="en-GB" sz="2000" dirty="0"/>
              <a:t>differentiates network traffic and generates</a:t>
            </a:r>
            <a:r>
              <a:rPr lang="en-US" sz="2000" dirty="0"/>
              <a:t> discrete results.</a:t>
            </a:r>
          </a:p>
          <a:p>
            <a:pPr marL="971550" lvl="1" indent="-514350">
              <a:buFont typeface="Arial" panose="020B0604020202020204" pitchFamily="34" charset="0"/>
              <a:buChar char="•"/>
            </a:pPr>
            <a:r>
              <a:rPr lang="en-US" sz="2000" dirty="0"/>
              <a:t>Classifying traffic into benign, outliner, or malicious classes.</a:t>
            </a:r>
          </a:p>
          <a:p>
            <a:pPr marL="971550" lvl="1" indent="-514350">
              <a:buFont typeface="Arial" panose="020B0604020202020204" pitchFamily="34" charset="0"/>
              <a:buChar char="•"/>
            </a:pPr>
            <a:r>
              <a:rPr lang="en-US" sz="2000" dirty="0"/>
              <a:t>Generating alerts or reports to identify threats.</a:t>
            </a:r>
          </a:p>
          <a:p>
            <a:pPr marL="971550" lvl="1" indent="-514350">
              <a:buFont typeface="Arial" panose="020B0604020202020204" pitchFamily="34" charset="0"/>
              <a:buChar char="•"/>
            </a:pPr>
            <a:r>
              <a:rPr lang="en-US" sz="2000" dirty="0"/>
              <a:t>Providing visualization of detection results.</a:t>
            </a:r>
          </a:p>
          <a:p>
            <a:pPr marL="971550" lvl="1" indent="-514350">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id="{94E9C6C6-C788-CB98-32E0-EA56DDE8ED1D}"/>
              </a:ext>
            </a:extLst>
          </p:cNvPr>
          <p:cNvSpPr>
            <a:spLocks noGrp="1"/>
          </p:cNvSpPr>
          <p:nvPr>
            <p:ph type="dt" sz="half" idx="2"/>
          </p:nvPr>
        </p:nvSpPr>
        <p:spPr>
          <a:xfrm>
            <a:off x="381000" y="6356350"/>
            <a:ext cx="2743200" cy="365125"/>
          </a:xfrm>
        </p:spPr>
        <p:txBody>
          <a:bodyPr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2EE34C15-6C53-93BE-B1D4-3185E64F3EA8}"/>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a:t>Intrusion Detection System Using Machine learning</a:t>
            </a:r>
          </a:p>
        </p:txBody>
      </p:sp>
      <p:sp>
        <p:nvSpPr>
          <p:cNvPr id="6" name="Slide Number Placeholder 5">
            <a:extLst>
              <a:ext uri="{FF2B5EF4-FFF2-40B4-BE49-F238E27FC236}">
                <a16:creationId xmlns:a16="http://schemas.microsoft.com/office/drawing/2014/main" id="{BC33845E-5A11-6E75-1945-A0723A06B482}"/>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13</a:t>
            </a:fld>
            <a:endParaRPr lang="en-GB" noProof="0"/>
          </a:p>
        </p:txBody>
      </p:sp>
    </p:spTree>
    <p:extLst>
      <p:ext uri="{BB962C8B-B14F-4D97-AF65-F5344CB8AC3E}">
        <p14:creationId xmlns:p14="http://schemas.microsoft.com/office/powerpoint/2010/main" val="2254401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38CFF-D26C-F5A9-0510-97FECFA3FC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41C91-66E3-1B26-7B76-9F384217DE3C}"/>
              </a:ext>
            </a:extLst>
          </p:cNvPr>
          <p:cNvSpPr>
            <a:spLocks noGrp="1"/>
          </p:cNvSpPr>
          <p:nvPr>
            <p:ph type="title"/>
          </p:nvPr>
        </p:nvSpPr>
        <p:spPr>
          <a:xfrm>
            <a:off x="1167492" y="381000"/>
            <a:ext cx="9779183" cy="1325563"/>
          </a:xfrm>
        </p:spPr>
        <p:txBody>
          <a:bodyPr rtlCol="0" anchor="b">
            <a:normAutofit/>
          </a:bodyPr>
          <a:lstStyle/>
          <a:p>
            <a:pPr rtl="0"/>
            <a:r>
              <a:rPr lang="en-GB" dirty="0"/>
              <a:t>System Evaluation</a:t>
            </a:r>
          </a:p>
        </p:txBody>
      </p:sp>
      <p:sp>
        <p:nvSpPr>
          <p:cNvPr id="8" name="Content Placeholder 7">
            <a:extLst>
              <a:ext uri="{FF2B5EF4-FFF2-40B4-BE49-F238E27FC236}">
                <a16:creationId xmlns:a16="http://schemas.microsoft.com/office/drawing/2014/main" id="{57BA90A9-C5BA-37C2-1FA0-E5C1CBDC9615}"/>
              </a:ext>
            </a:extLst>
          </p:cNvPr>
          <p:cNvSpPr>
            <a:spLocks noGrp="1"/>
          </p:cNvSpPr>
          <p:nvPr>
            <p:ph idx="1"/>
          </p:nvPr>
        </p:nvSpPr>
        <p:spPr>
          <a:xfrm>
            <a:off x="1167493" y="2017467"/>
            <a:ext cx="9779182" cy="3366815"/>
          </a:xfrm>
        </p:spPr>
        <p:txBody>
          <a:bodyPr>
            <a:normAutofit/>
          </a:bodyPr>
          <a:lstStyle/>
          <a:p>
            <a:pPr marL="514350" indent="-514350">
              <a:buFont typeface="Arial" panose="020B0604020202020204" pitchFamily="34" charset="0"/>
              <a:buChar char="•"/>
            </a:pPr>
            <a:r>
              <a:rPr lang="en-GB" sz="2400" dirty="0"/>
              <a:t>Precision: Ratio of true positive prediction to all positive prediction. It highlights the ability to minimize false positives.</a:t>
            </a:r>
          </a:p>
          <a:p>
            <a:pPr marL="514350" indent="-514350">
              <a:buFont typeface="Arial" panose="020B0604020202020204" pitchFamily="34" charset="0"/>
              <a:buChar char="•"/>
            </a:pPr>
            <a:r>
              <a:rPr lang="en-GB" sz="2400" dirty="0"/>
              <a:t>Accuracy: It measures the ratio of correctly predicted instances to the total number of instances.</a:t>
            </a:r>
          </a:p>
          <a:p>
            <a:pPr marL="514350" indent="-514350">
              <a:buFont typeface="Arial" panose="020B0604020202020204" pitchFamily="34" charset="0"/>
              <a:buChar char="•"/>
            </a:pPr>
            <a:r>
              <a:rPr lang="en-GB" sz="2400" dirty="0"/>
              <a:t>Recall: Ratio of true positive prediction to total actual positives (intrusions). It evaluates how well IDS detects actual intrusion.</a:t>
            </a:r>
          </a:p>
          <a:p>
            <a:pPr marL="514350" indent="-514350">
              <a:buFont typeface="Arial" panose="020B0604020202020204" pitchFamily="34" charset="0"/>
              <a:buChar char="•"/>
            </a:pPr>
            <a:r>
              <a:rPr lang="en-GB" sz="2400" dirty="0"/>
              <a:t>F1-score: Harmonic mean of precision and recall, balancing both metrics. Formula: F1 = 2* (precision * recall)/(precision + recall).</a:t>
            </a:r>
          </a:p>
          <a:p>
            <a:pPr marL="514350" indent="-514350">
              <a:buFont typeface="Arial" panose="020B0604020202020204" pitchFamily="34" charset="0"/>
              <a:buChar char="•"/>
            </a:pPr>
            <a:endParaRPr lang="en-GB" sz="2400" dirty="0"/>
          </a:p>
        </p:txBody>
      </p:sp>
      <p:sp>
        <p:nvSpPr>
          <p:cNvPr id="3" name="Date Placeholder 2">
            <a:extLst>
              <a:ext uri="{FF2B5EF4-FFF2-40B4-BE49-F238E27FC236}">
                <a16:creationId xmlns:a16="http://schemas.microsoft.com/office/drawing/2014/main" id="{97D86FB7-6F38-BCDF-6286-7349499FEBFA}"/>
              </a:ext>
            </a:extLst>
          </p:cNvPr>
          <p:cNvSpPr>
            <a:spLocks noGrp="1"/>
          </p:cNvSpPr>
          <p:nvPr>
            <p:ph type="dt" sz="half" idx="2"/>
          </p:nvPr>
        </p:nvSpPr>
        <p:spPr>
          <a:xfrm>
            <a:off x="381000" y="6356350"/>
            <a:ext cx="2743200" cy="365125"/>
          </a:xfrm>
        </p:spPr>
        <p:txBody>
          <a:bodyPr rtlCol="0"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82039DED-CDCF-B04F-BFFB-1851E1B0D07A}"/>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D36835A3-0619-F032-E08B-D13C05FA3A97}"/>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14</a:t>
            </a:fld>
            <a:endParaRPr lang="en-GB"/>
          </a:p>
        </p:txBody>
      </p:sp>
    </p:spTree>
    <p:extLst>
      <p:ext uri="{BB962C8B-B14F-4D97-AF65-F5344CB8AC3E}">
        <p14:creationId xmlns:p14="http://schemas.microsoft.com/office/powerpoint/2010/main" val="2691050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B7493-A07E-4F97-F5FD-8DA63BB53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C4093-B82B-A2A3-BD99-96077E5375E0}"/>
              </a:ext>
            </a:extLst>
          </p:cNvPr>
          <p:cNvSpPr>
            <a:spLocks noGrp="1"/>
          </p:cNvSpPr>
          <p:nvPr>
            <p:ph type="ctrTitle"/>
          </p:nvPr>
        </p:nvSpPr>
        <p:spPr>
          <a:xfrm>
            <a:off x="1167494" y="1059400"/>
            <a:ext cx="6245912" cy="2387600"/>
          </a:xfrm>
        </p:spPr>
        <p:txBody>
          <a:bodyPr rtlCol="0"/>
          <a:lstStyle/>
          <a:p>
            <a:pPr rtl="0"/>
            <a:r>
              <a:rPr lang="en-GB" dirty="0"/>
              <a:t>Experiments, Result and Output</a:t>
            </a:r>
          </a:p>
        </p:txBody>
      </p:sp>
    </p:spTree>
    <p:extLst>
      <p:ext uri="{BB962C8B-B14F-4D97-AF65-F5344CB8AC3E}">
        <p14:creationId xmlns:p14="http://schemas.microsoft.com/office/powerpoint/2010/main" val="2514357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99AD4-11E3-CB4F-F208-A2771E4E05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698F18-CE26-DB51-978D-752A2C68B76D}"/>
              </a:ext>
            </a:extLst>
          </p:cNvPr>
          <p:cNvSpPr>
            <a:spLocks noGrp="1"/>
          </p:cNvSpPr>
          <p:nvPr>
            <p:ph type="title"/>
          </p:nvPr>
        </p:nvSpPr>
        <p:spPr>
          <a:xfrm>
            <a:off x="1167492" y="381001"/>
            <a:ext cx="9779183" cy="1369142"/>
          </a:xfrm>
        </p:spPr>
        <p:txBody>
          <a:bodyPr rtlCol="0"/>
          <a:lstStyle/>
          <a:p>
            <a:pPr rtl="0"/>
            <a:r>
              <a:rPr lang="en-GB" dirty="0"/>
              <a:t>Experiment on </a:t>
            </a:r>
            <a:r>
              <a:rPr lang="en-GB" dirty="0" err="1"/>
              <a:t>LUFlow</a:t>
            </a:r>
            <a:r>
              <a:rPr lang="en-GB" dirty="0"/>
              <a:t> Dataset for 2022</a:t>
            </a:r>
          </a:p>
        </p:txBody>
      </p:sp>
      <p:graphicFrame>
        <p:nvGraphicFramePr>
          <p:cNvPr id="4" name="Table 4">
            <a:extLst>
              <a:ext uri="{FF2B5EF4-FFF2-40B4-BE49-F238E27FC236}">
                <a16:creationId xmlns:a16="http://schemas.microsoft.com/office/drawing/2014/main" id="{58E46255-815A-7FCE-03BC-3A1AE427BE79}"/>
              </a:ext>
            </a:extLst>
          </p:cNvPr>
          <p:cNvGraphicFramePr>
            <a:graphicFrameLocks noGrp="1"/>
          </p:cNvGraphicFramePr>
          <p:nvPr>
            <p:ph idx="1"/>
            <p:extLst>
              <p:ext uri="{D42A27DB-BD31-4B8C-83A1-F6EECF244321}">
                <p14:modId xmlns:p14="http://schemas.microsoft.com/office/powerpoint/2010/main" val="2579280315"/>
              </p:ext>
            </p:extLst>
          </p:nvPr>
        </p:nvGraphicFramePr>
        <p:xfrm>
          <a:off x="3283890" y="2501900"/>
          <a:ext cx="5965046" cy="2956335"/>
        </p:xfrm>
        <a:graphic>
          <a:graphicData uri="http://schemas.openxmlformats.org/drawingml/2006/table">
            <a:tbl>
              <a:tblPr firstRow="1" bandRow="1">
                <a:tableStyleId>{5C22544A-7EE6-4342-B048-85BDC9FD1C3A}</a:tableStyleId>
              </a:tblPr>
              <a:tblGrid>
                <a:gridCol w="2982523">
                  <a:extLst>
                    <a:ext uri="{9D8B030D-6E8A-4147-A177-3AD203B41FA5}">
                      <a16:colId xmlns:a16="http://schemas.microsoft.com/office/drawing/2014/main" val="1689330750"/>
                    </a:ext>
                  </a:extLst>
                </a:gridCol>
                <a:gridCol w="2982523">
                  <a:extLst>
                    <a:ext uri="{9D8B030D-6E8A-4147-A177-3AD203B41FA5}">
                      <a16:colId xmlns:a16="http://schemas.microsoft.com/office/drawing/2014/main" val="2660631934"/>
                    </a:ext>
                  </a:extLst>
                </a:gridCol>
              </a:tblGrid>
              <a:tr h="591267">
                <a:tc>
                  <a:txBody>
                    <a:bodyPr/>
                    <a:lstStyle/>
                    <a:p>
                      <a:pPr algn="ctr" rtl="0"/>
                      <a:r>
                        <a:rPr lang="en-GB" b="1" noProof="0" dirty="0">
                          <a:latin typeface="Tenorite" pitchFamily="2" charset="0"/>
                        </a:rPr>
                        <a:t>Model</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F1- </a:t>
                      </a:r>
                      <a:r>
                        <a:rPr lang="en-GB" b="1" noProof="0" dirty="0">
                          <a:latin typeface="Tenorite" pitchFamily="2" charset="0"/>
                        </a:rPr>
                        <a:t>Scores</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591267">
                <a:tc>
                  <a:txBody>
                    <a:bodyPr/>
                    <a:lstStyle/>
                    <a:p>
                      <a:pPr algn="ctr" rtl="0"/>
                      <a:r>
                        <a:rPr lang="en-GB" sz="1400" noProof="0" dirty="0">
                          <a:solidFill>
                            <a:schemeClr val="tx2">
                              <a:lumMod val="75000"/>
                            </a:schemeClr>
                          </a:solidFill>
                          <a:latin typeface="Tenorite" pitchFamily="2" charset="0"/>
                        </a:rPr>
                        <a:t>Random Forest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a:solidFill>
                            <a:schemeClr val="tx2">
                              <a:lumMod val="75000"/>
                            </a:schemeClr>
                          </a:solidFill>
                          <a:latin typeface="Tenorite" pitchFamily="2" charset="0"/>
                        </a:rPr>
                        <a:t>0.97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591267">
                <a:tc>
                  <a:txBody>
                    <a:bodyPr/>
                    <a:lstStyle/>
                    <a:p>
                      <a:pPr algn="ctr" rtl="0"/>
                      <a:r>
                        <a:rPr lang="en-GB" sz="1400" noProof="0" dirty="0">
                          <a:solidFill>
                            <a:schemeClr val="tx2">
                              <a:lumMod val="75000"/>
                            </a:schemeClr>
                          </a:solidFill>
                          <a:latin typeface="Tenorite" pitchFamily="2" charset="0"/>
                        </a:rPr>
                        <a:t>Decision Tree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0.96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591267">
                <a:tc>
                  <a:txBody>
                    <a:bodyPr/>
                    <a:lstStyle/>
                    <a:p>
                      <a:pPr algn="ctr" rtl="0"/>
                      <a:r>
                        <a:rPr lang="en-GB" sz="1400" noProof="0" dirty="0">
                          <a:solidFill>
                            <a:schemeClr val="tx2">
                              <a:lumMod val="75000"/>
                            </a:schemeClr>
                          </a:solidFill>
                          <a:latin typeface="Tenorite" pitchFamily="2" charset="0"/>
                        </a:rPr>
                        <a:t>KNN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0.89</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591267">
                <a:tc>
                  <a:txBody>
                    <a:bodyPr/>
                    <a:lstStyle/>
                    <a:p>
                      <a:pPr algn="ctr" rtl="0"/>
                      <a:r>
                        <a:rPr lang="en-GB" sz="1400" noProof="0" dirty="0" smtClean="0">
                          <a:solidFill>
                            <a:schemeClr val="tx2">
                              <a:lumMod val="75000"/>
                            </a:schemeClr>
                          </a:solidFill>
                          <a:latin typeface="Tenorite" pitchFamily="2" charset="0"/>
                        </a:rPr>
                        <a:t>Logistic Regression</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0.67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7182500"/>
                  </a:ext>
                </a:extLst>
              </a:tr>
            </a:tbl>
          </a:graphicData>
        </a:graphic>
      </p:graphicFrame>
      <p:sp>
        <p:nvSpPr>
          <p:cNvPr id="3" name="Date Placeholder 2">
            <a:extLst>
              <a:ext uri="{FF2B5EF4-FFF2-40B4-BE49-F238E27FC236}">
                <a16:creationId xmlns:a16="http://schemas.microsoft.com/office/drawing/2014/main" id="{80890B65-460F-1444-D26C-2D3E22C6CFC3}"/>
              </a:ext>
            </a:extLst>
          </p:cNvPr>
          <p:cNvSpPr>
            <a:spLocks noGrp="1"/>
          </p:cNvSpPr>
          <p:nvPr>
            <p:ph type="dt" sz="half" idx="2"/>
          </p:nvPr>
        </p:nvSpPr>
        <p:spPr/>
        <p:txBody>
          <a:bodyPr rtlCol="0"/>
          <a:lstStyle/>
          <a:p>
            <a:pPr rtl="0"/>
            <a:r>
              <a:rPr lang="en-GB" dirty="0"/>
              <a:t>1/2/2025</a:t>
            </a:r>
          </a:p>
        </p:txBody>
      </p:sp>
      <p:sp>
        <p:nvSpPr>
          <p:cNvPr id="5" name="Footer Placeholder 4">
            <a:extLst>
              <a:ext uri="{FF2B5EF4-FFF2-40B4-BE49-F238E27FC236}">
                <a16:creationId xmlns:a16="http://schemas.microsoft.com/office/drawing/2014/main" id="{89F1AA76-B9B6-B166-1668-930021A37E1F}"/>
              </a:ext>
            </a:extLst>
          </p:cNvPr>
          <p:cNvSpPr>
            <a:spLocks noGrp="1"/>
          </p:cNvSpPr>
          <p:nvPr>
            <p:ph type="ftr" sz="quarter" idx="3"/>
          </p:nvPr>
        </p:nvSpPr>
        <p:spPr/>
        <p:txBody>
          <a:bodyPr rtlCol="0"/>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796D6ABC-C8F2-327D-03BD-FA7CD55B6A69}"/>
              </a:ext>
            </a:extLst>
          </p:cNvPr>
          <p:cNvSpPr>
            <a:spLocks noGrp="1"/>
          </p:cNvSpPr>
          <p:nvPr>
            <p:ph type="sldNum" sz="quarter" idx="4"/>
          </p:nvPr>
        </p:nvSpPr>
        <p:spPr/>
        <p:txBody>
          <a:bodyPr rtlCol="0"/>
          <a:lstStyle/>
          <a:p>
            <a:pPr rtl="0"/>
            <a:fld id="{294A09A9-5501-47C1-A89A-A340965A2BE2}" type="slidenum">
              <a:rPr lang="en-GB" smtClean="0"/>
              <a:pPr rtl="0"/>
              <a:t>16</a:t>
            </a:fld>
            <a:endParaRPr lang="en-GB"/>
          </a:p>
        </p:txBody>
      </p:sp>
    </p:spTree>
    <p:extLst>
      <p:ext uri="{BB962C8B-B14F-4D97-AF65-F5344CB8AC3E}">
        <p14:creationId xmlns:p14="http://schemas.microsoft.com/office/powerpoint/2010/main" val="2048061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46356-EAF6-8B4C-BC8E-DACB9C54B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BD009-8300-ECBA-DBA6-F66040BC302D}"/>
              </a:ext>
            </a:extLst>
          </p:cNvPr>
          <p:cNvSpPr>
            <a:spLocks noGrp="1"/>
          </p:cNvSpPr>
          <p:nvPr>
            <p:ph type="title"/>
          </p:nvPr>
        </p:nvSpPr>
        <p:spPr>
          <a:xfrm>
            <a:off x="1167492" y="381000"/>
            <a:ext cx="9779183" cy="1325563"/>
          </a:xfrm>
        </p:spPr>
        <p:txBody>
          <a:bodyPr rtlCol="0" anchor="b">
            <a:normAutofit/>
          </a:bodyPr>
          <a:lstStyle/>
          <a:p>
            <a:pPr rtl="0"/>
            <a:r>
              <a:rPr lang="en-GB" dirty="0"/>
              <a:t>Confusion Matrix</a:t>
            </a:r>
          </a:p>
        </p:txBody>
      </p:sp>
      <p:pic>
        <p:nvPicPr>
          <p:cNvPr id="13" name="Picture 12" descr="A graph of confusion matrix">
            <a:extLst>
              <a:ext uri="{FF2B5EF4-FFF2-40B4-BE49-F238E27FC236}">
                <a16:creationId xmlns:a16="http://schemas.microsoft.com/office/drawing/2014/main" id="{E6170F9D-1D92-1317-CC2F-D1F2B73CB6FE}"/>
              </a:ext>
            </a:extLst>
          </p:cNvPr>
          <p:cNvPicPr>
            <a:picLocks noChangeAspect="1"/>
          </p:cNvPicPr>
          <p:nvPr/>
        </p:nvPicPr>
        <p:blipFill>
          <a:blip r:embed="rId3"/>
          <a:srcRect r="6694" b="2"/>
          <a:stretch/>
        </p:blipFill>
        <p:spPr>
          <a:xfrm>
            <a:off x="7211393" y="2420204"/>
            <a:ext cx="3218688" cy="2828613"/>
          </a:xfrm>
          <a:prstGeom prst="rect">
            <a:avLst/>
          </a:prstGeom>
          <a:noFill/>
        </p:spPr>
      </p:pic>
      <p:sp>
        <p:nvSpPr>
          <p:cNvPr id="3" name="Date Placeholder 2">
            <a:extLst>
              <a:ext uri="{FF2B5EF4-FFF2-40B4-BE49-F238E27FC236}">
                <a16:creationId xmlns:a16="http://schemas.microsoft.com/office/drawing/2014/main" id="{556F1189-40F7-D7EE-06EB-FD4D525CE3CB}"/>
              </a:ext>
            </a:extLst>
          </p:cNvPr>
          <p:cNvSpPr>
            <a:spLocks noGrp="1"/>
          </p:cNvSpPr>
          <p:nvPr>
            <p:ph type="dt" sz="half" idx="2"/>
          </p:nvPr>
        </p:nvSpPr>
        <p:spPr>
          <a:xfrm>
            <a:off x="381000" y="6356350"/>
            <a:ext cx="1767114" cy="365125"/>
          </a:xfrm>
        </p:spPr>
        <p:txBody>
          <a:bodyPr rtlCol="0" anchor="ctr">
            <a:normAutofit/>
          </a:bodyPr>
          <a:lstStyle/>
          <a:p>
            <a:pPr rtl="0">
              <a:spcAft>
                <a:spcPts val="600"/>
              </a:spcAft>
            </a:pPr>
            <a:r>
              <a:rPr lang="en-GB" dirty="0"/>
              <a:t>1/2/2025</a:t>
            </a:r>
            <a:endParaRPr lang="en-GB"/>
          </a:p>
        </p:txBody>
      </p:sp>
      <p:sp>
        <p:nvSpPr>
          <p:cNvPr id="5" name="Footer Placeholder 4">
            <a:extLst>
              <a:ext uri="{FF2B5EF4-FFF2-40B4-BE49-F238E27FC236}">
                <a16:creationId xmlns:a16="http://schemas.microsoft.com/office/drawing/2014/main" id="{6F659819-5DCB-87FF-7FF9-9CA6C6EFA75A}"/>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19" name="Content Placeholder 6">
            <a:extLst>
              <a:ext uri="{FF2B5EF4-FFF2-40B4-BE49-F238E27FC236}">
                <a16:creationId xmlns:a16="http://schemas.microsoft.com/office/drawing/2014/main" id="{84DDA861-428C-E27A-72EA-AB1F25CFA600}"/>
              </a:ext>
            </a:extLst>
          </p:cNvPr>
          <p:cNvSpPr>
            <a:spLocks noGrp="1"/>
          </p:cNvSpPr>
          <p:nvPr>
            <p:ph idx="11"/>
          </p:nvPr>
        </p:nvSpPr>
        <p:spPr>
          <a:xfrm>
            <a:off x="2602804" y="1914961"/>
            <a:ext cx="3173278" cy="522514"/>
          </a:xfrm>
        </p:spPr>
        <p:txBody>
          <a:bodyPr>
            <a:normAutofit fontScale="85000" lnSpcReduction="10000"/>
          </a:bodyPr>
          <a:lstStyle/>
          <a:p>
            <a:r>
              <a:rPr lang="en-US" dirty="0"/>
              <a:t>K Neighbors Classifier</a:t>
            </a:r>
          </a:p>
        </p:txBody>
      </p:sp>
      <p:sp>
        <p:nvSpPr>
          <p:cNvPr id="23" name="Content Placeholder 9">
            <a:extLst>
              <a:ext uri="{FF2B5EF4-FFF2-40B4-BE49-F238E27FC236}">
                <a16:creationId xmlns:a16="http://schemas.microsoft.com/office/drawing/2014/main" id="{23A79A6F-6857-850D-011A-B3C1BF80B3BB}"/>
              </a:ext>
            </a:extLst>
          </p:cNvPr>
          <p:cNvSpPr>
            <a:spLocks noGrp="1"/>
          </p:cNvSpPr>
          <p:nvPr>
            <p:ph idx="12"/>
          </p:nvPr>
        </p:nvSpPr>
        <p:spPr>
          <a:xfrm>
            <a:off x="7103716" y="1892471"/>
            <a:ext cx="3173278" cy="522514"/>
          </a:xfrm>
        </p:spPr>
        <p:txBody>
          <a:bodyPr>
            <a:normAutofit/>
          </a:bodyPr>
          <a:lstStyle/>
          <a:p>
            <a:r>
              <a:rPr lang="en-US" dirty="0"/>
              <a:t>Logistic Regression</a:t>
            </a:r>
          </a:p>
        </p:txBody>
      </p:sp>
      <p:pic>
        <p:nvPicPr>
          <p:cNvPr id="7" name="Picture 6" descr="A graph of a number of neighbors&#10;&#10;Description automatically generated with medium confidence">
            <a:extLst>
              <a:ext uri="{FF2B5EF4-FFF2-40B4-BE49-F238E27FC236}">
                <a16:creationId xmlns:a16="http://schemas.microsoft.com/office/drawing/2014/main" id="{AB520EF8-532B-500E-04A1-B13654251FFE}"/>
              </a:ext>
            </a:extLst>
          </p:cNvPr>
          <p:cNvPicPr>
            <a:picLocks noChangeAspect="1"/>
          </p:cNvPicPr>
          <p:nvPr/>
        </p:nvPicPr>
        <p:blipFill>
          <a:blip r:embed="rId4"/>
          <a:srcRect r="8010" b="2"/>
          <a:stretch/>
        </p:blipFill>
        <p:spPr>
          <a:xfrm>
            <a:off x="2602803" y="2420204"/>
            <a:ext cx="3173279" cy="2828613"/>
          </a:xfrm>
          <a:prstGeom prst="rect">
            <a:avLst/>
          </a:prstGeom>
          <a:noFill/>
        </p:spPr>
      </p:pic>
      <p:sp>
        <p:nvSpPr>
          <p:cNvPr id="6" name="Slide Number Placeholder 5">
            <a:extLst>
              <a:ext uri="{FF2B5EF4-FFF2-40B4-BE49-F238E27FC236}">
                <a16:creationId xmlns:a16="http://schemas.microsoft.com/office/drawing/2014/main" id="{7D5BD2B9-4D21-74B2-6E72-924488079E4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17</a:t>
            </a:fld>
            <a:endParaRPr lang="en-GB"/>
          </a:p>
        </p:txBody>
      </p:sp>
    </p:spTree>
    <p:extLst>
      <p:ext uri="{BB962C8B-B14F-4D97-AF65-F5344CB8AC3E}">
        <p14:creationId xmlns:p14="http://schemas.microsoft.com/office/powerpoint/2010/main" val="2715210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46356-EAF6-8B4C-BC8E-DACB9C54B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BD009-8300-ECBA-DBA6-F66040BC302D}"/>
              </a:ext>
            </a:extLst>
          </p:cNvPr>
          <p:cNvSpPr>
            <a:spLocks noGrp="1"/>
          </p:cNvSpPr>
          <p:nvPr>
            <p:ph type="title"/>
          </p:nvPr>
        </p:nvSpPr>
        <p:spPr>
          <a:xfrm>
            <a:off x="1167492" y="381000"/>
            <a:ext cx="9779183" cy="1325563"/>
          </a:xfrm>
        </p:spPr>
        <p:txBody>
          <a:bodyPr rtlCol="0" anchor="b">
            <a:normAutofit/>
          </a:bodyPr>
          <a:lstStyle/>
          <a:p>
            <a:pPr rtl="0"/>
            <a:r>
              <a:rPr lang="en-GB" dirty="0"/>
              <a:t>Confusion Matrix</a:t>
            </a:r>
          </a:p>
        </p:txBody>
      </p:sp>
      <p:sp>
        <p:nvSpPr>
          <p:cNvPr id="3" name="Date Placeholder 2">
            <a:extLst>
              <a:ext uri="{FF2B5EF4-FFF2-40B4-BE49-F238E27FC236}">
                <a16:creationId xmlns:a16="http://schemas.microsoft.com/office/drawing/2014/main" id="{556F1189-40F7-D7EE-06EB-FD4D525CE3CB}"/>
              </a:ext>
            </a:extLst>
          </p:cNvPr>
          <p:cNvSpPr>
            <a:spLocks noGrp="1"/>
          </p:cNvSpPr>
          <p:nvPr>
            <p:ph type="dt" sz="half" idx="2"/>
          </p:nvPr>
        </p:nvSpPr>
        <p:spPr>
          <a:xfrm>
            <a:off x="381000" y="6356350"/>
            <a:ext cx="1767114" cy="365125"/>
          </a:xfrm>
        </p:spPr>
        <p:txBody>
          <a:bodyPr rtlCol="0" anchor="ctr">
            <a:normAutofit/>
          </a:bodyPr>
          <a:lstStyle/>
          <a:p>
            <a:pPr rtl="0">
              <a:spcAft>
                <a:spcPts val="600"/>
              </a:spcAft>
            </a:pPr>
            <a:r>
              <a:rPr lang="en-GB" dirty="0"/>
              <a:t>1/2/2025</a:t>
            </a:r>
            <a:endParaRPr lang="en-GB"/>
          </a:p>
        </p:txBody>
      </p:sp>
      <p:sp>
        <p:nvSpPr>
          <p:cNvPr id="5" name="Footer Placeholder 4">
            <a:extLst>
              <a:ext uri="{FF2B5EF4-FFF2-40B4-BE49-F238E27FC236}">
                <a16:creationId xmlns:a16="http://schemas.microsoft.com/office/drawing/2014/main" id="{6F659819-5DCB-87FF-7FF9-9CA6C6EFA75A}"/>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pic>
        <p:nvPicPr>
          <p:cNvPr id="9" name="Picture 8" descr="A blue squares with numbers and labels&#10;&#10;Description automatically generated">
            <a:extLst>
              <a:ext uri="{FF2B5EF4-FFF2-40B4-BE49-F238E27FC236}">
                <a16:creationId xmlns:a16="http://schemas.microsoft.com/office/drawing/2014/main" id="{AF8F0C2E-C68F-8042-5CE6-ADC6B8CF64FE}"/>
              </a:ext>
            </a:extLst>
          </p:cNvPr>
          <p:cNvPicPr>
            <a:picLocks noChangeAspect="1"/>
          </p:cNvPicPr>
          <p:nvPr/>
        </p:nvPicPr>
        <p:blipFill>
          <a:blip r:embed="rId3"/>
          <a:srcRect r="8010" b="2"/>
          <a:stretch/>
        </p:blipFill>
        <p:spPr>
          <a:xfrm>
            <a:off x="6306627" y="2420204"/>
            <a:ext cx="3173279" cy="2828613"/>
          </a:xfrm>
          <a:prstGeom prst="rect">
            <a:avLst/>
          </a:prstGeom>
          <a:noFill/>
        </p:spPr>
      </p:pic>
      <p:sp>
        <p:nvSpPr>
          <p:cNvPr id="19" name="Content Placeholder 6">
            <a:extLst>
              <a:ext uri="{FF2B5EF4-FFF2-40B4-BE49-F238E27FC236}">
                <a16:creationId xmlns:a16="http://schemas.microsoft.com/office/drawing/2014/main" id="{84DDA861-428C-E27A-72EA-AB1F25CFA600}"/>
              </a:ext>
            </a:extLst>
          </p:cNvPr>
          <p:cNvSpPr>
            <a:spLocks noGrp="1"/>
          </p:cNvSpPr>
          <p:nvPr>
            <p:ph idx="11"/>
          </p:nvPr>
        </p:nvSpPr>
        <p:spPr>
          <a:xfrm>
            <a:off x="2012097" y="2031026"/>
            <a:ext cx="3173278" cy="522514"/>
          </a:xfrm>
        </p:spPr>
        <p:txBody>
          <a:bodyPr>
            <a:normAutofit/>
          </a:bodyPr>
          <a:lstStyle/>
          <a:p>
            <a:r>
              <a:rPr lang="en-US" dirty="0" smtClean="0"/>
              <a:t>Random Forest</a:t>
            </a:r>
            <a:endParaRPr lang="en-US" dirty="0"/>
          </a:p>
        </p:txBody>
      </p:sp>
      <p:pic>
        <p:nvPicPr>
          <p:cNvPr id="7" name="Picture 6" descr="A graph of a number of neighbors&#10;&#10;Description automatically generated with medium confidence">
            <a:extLst>
              <a:ext uri="{FF2B5EF4-FFF2-40B4-BE49-F238E27FC236}">
                <a16:creationId xmlns:a16="http://schemas.microsoft.com/office/drawing/2014/main" id="{AB520EF8-532B-500E-04A1-B13654251FFE}"/>
              </a:ext>
            </a:extLst>
          </p:cNvPr>
          <p:cNvPicPr>
            <a:picLocks noChangeAspect="1"/>
          </p:cNvPicPr>
          <p:nvPr/>
        </p:nvPicPr>
        <p:blipFill>
          <a:blip r:embed="rId4"/>
          <a:srcRect r="8010" b="2"/>
          <a:stretch/>
        </p:blipFill>
        <p:spPr>
          <a:xfrm>
            <a:off x="2012098" y="2526318"/>
            <a:ext cx="3173279" cy="2828613"/>
          </a:xfrm>
          <a:prstGeom prst="rect">
            <a:avLst/>
          </a:prstGeom>
          <a:noFill/>
        </p:spPr>
      </p:pic>
      <p:sp>
        <p:nvSpPr>
          <p:cNvPr id="21" name="Content Placeholder 7">
            <a:extLst>
              <a:ext uri="{FF2B5EF4-FFF2-40B4-BE49-F238E27FC236}">
                <a16:creationId xmlns:a16="http://schemas.microsoft.com/office/drawing/2014/main" id="{6BEC8481-1812-DD8D-52A5-46F7957CEE9F}"/>
              </a:ext>
            </a:extLst>
          </p:cNvPr>
          <p:cNvSpPr>
            <a:spLocks noGrp="1"/>
          </p:cNvSpPr>
          <p:nvPr>
            <p:ph idx="14"/>
          </p:nvPr>
        </p:nvSpPr>
        <p:spPr>
          <a:xfrm>
            <a:off x="6306628" y="1897690"/>
            <a:ext cx="3173278" cy="522514"/>
          </a:xfrm>
        </p:spPr>
        <p:txBody>
          <a:bodyPr>
            <a:normAutofit fontScale="92500"/>
          </a:bodyPr>
          <a:lstStyle/>
          <a:p>
            <a:r>
              <a:rPr lang="en-US" sz="2200" dirty="0"/>
              <a:t>Decision Tree Classifier</a:t>
            </a:r>
          </a:p>
        </p:txBody>
      </p:sp>
      <p:sp>
        <p:nvSpPr>
          <p:cNvPr id="6" name="Slide Number Placeholder 5">
            <a:extLst>
              <a:ext uri="{FF2B5EF4-FFF2-40B4-BE49-F238E27FC236}">
                <a16:creationId xmlns:a16="http://schemas.microsoft.com/office/drawing/2014/main" id="{7D5BD2B9-4D21-74B2-6E72-924488079E4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18</a:t>
            </a:fld>
            <a:endParaRPr lang="en-GB"/>
          </a:p>
        </p:txBody>
      </p:sp>
    </p:spTree>
    <p:extLst>
      <p:ext uri="{BB962C8B-B14F-4D97-AF65-F5344CB8AC3E}">
        <p14:creationId xmlns:p14="http://schemas.microsoft.com/office/powerpoint/2010/main" val="1724001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64FC2-11BD-38EC-6854-BBA5FA7A0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5EF7E-C048-19F7-FCBB-77923974902C}"/>
              </a:ext>
            </a:extLst>
          </p:cNvPr>
          <p:cNvSpPr>
            <a:spLocks noGrp="1"/>
          </p:cNvSpPr>
          <p:nvPr>
            <p:ph type="title"/>
          </p:nvPr>
        </p:nvSpPr>
        <p:spPr>
          <a:xfrm>
            <a:off x="1167492" y="381000"/>
            <a:ext cx="9779183" cy="1325563"/>
          </a:xfrm>
        </p:spPr>
        <p:txBody>
          <a:bodyPr rtlCol="0" anchor="b">
            <a:normAutofit/>
          </a:bodyPr>
          <a:lstStyle/>
          <a:p>
            <a:pPr rtl="0"/>
            <a:r>
              <a:rPr lang="en-GB" sz="4400" dirty="0"/>
              <a:t>Cross Validation and F1 Score of Each Algorithm</a:t>
            </a:r>
          </a:p>
        </p:txBody>
      </p:sp>
      <p:pic>
        <p:nvPicPr>
          <p:cNvPr id="8" name="Picture 7" descr="A graph of different models&#10;&#10;Description automatically generated">
            <a:extLst>
              <a:ext uri="{FF2B5EF4-FFF2-40B4-BE49-F238E27FC236}">
                <a16:creationId xmlns:a16="http://schemas.microsoft.com/office/drawing/2014/main" id="{4EC84771-C3EB-1D36-EF3F-17B5AED1954A}"/>
              </a:ext>
            </a:extLst>
          </p:cNvPr>
          <p:cNvPicPr>
            <a:picLocks noChangeAspect="1"/>
          </p:cNvPicPr>
          <p:nvPr/>
        </p:nvPicPr>
        <p:blipFill>
          <a:blip r:embed="rId3"/>
          <a:srcRect t="2560" r="3" b="5"/>
          <a:stretch/>
        </p:blipFill>
        <p:spPr>
          <a:xfrm>
            <a:off x="6057083" y="2546674"/>
            <a:ext cx="4889592" cy="3006507"/>
          </a:xfrm>
          <a:prstGeom prst="rect">
            <a:avLst/>
          </a:prstGeom>
          <a:noFill/>
        </p:spPr>
      </p:pic>
      <p:sp>
        <p:nvSpPr>
          <p:cNvPr id="3" name="Date Placeholder 2">
            <a:extLst>
              <a:ext uri="{FF2B5EF4-FFF2-40B4-BE49-F238E27FC236}">
                <a16:creationId xmlns:a16="http://schemas.microsoft.com/office/drawing/2014/main" id="{DD3B665E-F7E4-320C-D407-E12DEC68EC8D}"/>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endParaRPr lang="en-GB"/>
          </a:p>
        </p:txBody>
      </p:sp>
      <p:sp>
        <p:nvSpPr>
          <p:cNvPr id="5" name="Footer Placeholder 4">
            <a:extLst>
              <a:ext uri="{FF2B5EF4-FFF2-40B4-BE49-F238E27FC236}">
                <a16:creationId xmlns:a16="http://schemas.microsoft.com/office/drawing/2014/main" id="{640015E5-8BBA-A705-D707-393FAAF63D1F}"/>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06090D9A-A30F-533B-EFF9-7D2DF55E8536}"/>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19</a:t>
            </a:fld>
            <a:endParaRPr lang="en-GB"/>
          </a:p>
        </p:txBody>
      </p:sp>
      <p:sp>
        <p:nvSpPr>
          <p:cNvPr id="25" name="Content Placeholder 8">
            <a:extLst>
              <a:ext uri="{FF2B5EF4-FFF2-40B4-BE49-F238E27FC236}">
                <a16:creationId xmlns:a16="http://schemas.microsoft.com/office/drawing/2014/main" id="{2D921B99-94D7-08E2-4E51-6766CDC28933}"/>
              </a:ext>
            </a:extLst>
          </p:cNvPr>
          <p:cNvSpPr>
            <a:spLocks noGrp="1"/>
          </p:cNvSpPr>
          <p:nvPr>
            <p:ph idx="11"/>
          </p:nvPr>
        </p:nvSpPr>
        <p:spPr>
          <a:xfrm>
            <a:off x="1167493" y="2005689"/>
            <a:ext cx="4663440" cy="522514"/>
          </a:xfrm>
        </p:spPr>
        <p:txBody>
          <a:bodyPr>
            <a:normAutofit/>
          </a:bodyPr>
          <a:lstStyle/>
          <a:p>
            <a:r>
              <a:rPr lang="en-US" dirty="0"/>
              <a:t>Cross-validation Result</a:t>
            </a:r>
          </a:p>
        </p:txBody>
      </p:sp>
      <p:sp>
        <p:nvSpPr>
          <p:cNvPr id="20" name="Content Placeholder 7">
            <a:extLst>
              <a:ext uri="{FF2B5EF4-FFF2-40B4-BE49-F238E27FC236}">
                <a16:creationId xmlns:a16="http://schemas.microsoft.com/office/drawing/2014/main" id="{586DCAE0-7FB0-2212-B777-836EC19AC27B}"/>
              </a:ext>
            </a:extLst>
          </p:cNvPr>
          <p:cNvSpPr>
            <a:spLocks noGrp="1"/>
          </p:cNvSpPr>
          <p:nvPr>
            <p:ph idx="12"/>
          </p:nvPr>
        </p:nvSpPr>
        <p:spPr>
          <a:xfrm>
            <a:off x="6283235" y="2005689"/>
            <a:ext cx="4663440" cy="522514"/>
          </a:xfrm>
        </p:spPr>
        <p:txBody>
          <a:bodyPr>
            <a:normAutofit/>
          </a:bodyPr>
          <a:lstStyle/>
          <a:p>
            <a:r>
              <a:rPr lang="en-US" dirty="0"/>
              <a:t>F1-Scores of Different Models</a:t>
            </a:r>
          </a:p>
        </p:txBody>
      </p:sp>
      <p:pic>
        <p:nvPicPr>
          <p:cNvPr id="9" name="Picture 8"/>
          <p:cNvPicPr>
            <a:picLocks noChangeAspect="1"/>
          </p:cNvPicPr>
          <p:nvPr/>
        </p:nvPicPr>
        <p:blipFill>
          <a:blip r:embed="rId4"/>
          <a:stretch>
            <a:fillRect/>
          </a:stretch>
        </p:blipFill>
        <p:spPr>
          <a:xfrm>
            <a:off x="95658" y="2266946"/>
            <a:ext cx="6057083" cy="3891068"/>
          </a:xfrm>
          <a:prstGeom prst="rect">
            <a:avLst/>
          </a:prstGeom>
        </p:spPr>
      </p:pic>
    </p:spTree>
    <p:extLst>
      <p:ext uri="{BB962C8B-B14F-4D97-AF65-F5344CB8AC3E}">
        <p14:creationId xmlns:p14="http://schemas.microsoft.com/office/powerpoint/2010/main" val="280400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nchor="b">
            <a:normAutofit/>
          </a:bodyPr>
          <a:lstStyle/>
          <a:p>
            <a:pPr rtl="0"/>
            <a:r>
              <a:rPr lang="en-GB"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type="body" idx="1"/>
          </p:nvPr>
        </p:nvSpPr>
        <p:spPr>
          <a:xfrm>
            <a:off x="1167492" y="2653167"/>
            <a:ext cx="9779183" cy="3436483"/>
          </a:xfrm>
        </p:spPr>
        <p:txBody>
          <a:bodyPr vert="horz" lIns="91440" tIns="45720" rIns="91440" bIns="45720" rtlCol="0">
            <a:normAutofit/>
          </a:bodyPr>
          <a:lstStyle/>
          <a:p>
            <a:pPr marL="457200" indent="-457200" rtl="0">
              <a:lnSpc>
                <a:spcPct val="140000"/>
              </a:lnSpc>
              <a:buFont typeface="Arial" panose="020B0604020202020204" pitchFamily="34" charset="0"/>
              <a:buChar char="•"/>
            </a:pPr>
            <a:r>
              <a:rPr lang="en-GB" sz="1700" dirty="0"/>
              <a:t>Intrusion Detection System (IDS) monitors the network or system 24/7 to detect any potential threats like malware or unauthorized access to the system.</a:t>
            </a:r>
          </a:p>
          <a:p>
            <a:pPr marL="457200" indent="-457200" rtl="0">
              <a:lnSpc>
                <a:spcPct val="140000"/>
              </a:lnSpc>
              <a:buFont typeface="Arial" panose="020B0604020202020204" pitchFamily="34" charset="0"/>
              <a:buChar char="•"/>
            </a:pPr>
            <a:r>
              <a:rPr lang="en-GB" sz="1700" dirty="0"/>
              <a:t>IDS protects sensitive information of the organization ensuring system integrity and helps in preventing potential cyber attacks.</a:t>
            </a:r>
          </a:p>
          <a:p>
            <a:pPr marL="457200" indent="-457200" rtl="0">
              <a:lnSpc>
                <a:spcPct val="140000"/>
              </a:lnSpc>
              <a:buFont typeface="Arial" panose="020B0604020202020204" pitchFamily="34" charset="0"/>
              <a:buChar char="•"/>
            </a:pPr>
            <a:r>
              <a:rPr lang="en-GB" sz="1700" dirty="0"/>
              <a:t>Machine Learning helps to improve IDS by enhancing detection mechanisms for malicious activities and minimizing false positive analytics.</a:t>
            </a:r>
          </a:p>
          <a:p>
            <a:pPr marL="457200" indent="-457200" rtl="0">
              <a:lnSpc>
                <a:spcPct val="140000"/>
              </a:lnSpc>
              <a:buFont typeface="Arial" panose="020B0604020202020204" pitchFamily="34" charset="0"/>
              <a:buChar char="•"/>
            </a:pPr>
            <a:r>
              <a:rPr lang="en-GB" sz="1700" dirty="0"/>
              <a:t>Application of IDS: Banking, healthcare, e-commerce, and government sectors to safeguard digital infrastructure.</a:t>
            </a:r>
          </a:p>
          <a:p>
            <a:pPr rtl="0">
              <a:lnSpc>
                <a:spcPct val="140000"/>
              </a:lnSpc>
            </a:pPr>
            <a:endParaRPr lang="en-GB" sz="17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10206318" y="6356350"/>
            <a:ext cx="1604682" cy="365125"/>
          </a:xfrm>
        </p:spPr>
        <p:txBody>
          <a:bodyPr rtlCol="0" anchor="ctr">
            <a:normAutofit/>
          </a:bodyPr>
          <a:lstStyle/>
          <a:p>
            <a:pPr rtl="0">
              <a:spcAft>
                <a:spcPts val="600"/>
              </a:spcAft>
            </a:pPr>
            <a:fld id="{294A09A9-5501-47C1-A89A-A340965A2BE2}" type="slidenum">
              <a:rPr lang="en-GB" smtClean="0"/>
              <a:pPr rtl="0">
                <a:spcAft>
                  <a:spcPts val="600"/>
                </a:spcAft>
              </a:pPr>
              <a:t>2</a:t>
            </a:fld>
            <a:endParaRPr lang="en-GB"/>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225DD-37BF-9E3A-CE32-49DC186F0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18DFE8-994B-97FC-A1AD-C60726A4AD86}"/>
              </a:ext>
            </a:extLst>
          </p:cNvPr>
          <p:cNvSpPr>
            <a:spLocks noGrp="1"/>
          </p:cNvSpPr>
          <p:nvPr>
            <p:ph type="title"/>
          </p:nvPr>
        </p:nvSpPr>
        <p:spPr>
          <a:xfrm>
            <a:off x="676894" y="680781"/>
            <a:ext cx="10198529" cy="1437968"/>
          </a:xfrm>
        </p:spPr>
        <p:txBody>
          <a:bodyPr rtlCol="0"/>
          <a:lstStyle/>
          <a:p>
            <a:pPr rtl="0"/>
            <a:r>
              <a:rPr lang="en-GB" dirty="0"/>
              <a:t>Performance Evaluation of Algorithm in </a:t>
            </a:r>
            <a:r>
              <a:rPr lang="en-GB" dirty="0" err="1"/>
              <a:t>LUFlow</a:t>
            </a:r>
            <a:r>
              <a:rPr lang="en-GB" dirty="0"/>
              <a:t> Dataset for 2022</a:t>
            </a:r>
          </a:p>
        </p:txBody>
      </p:sp>
      <p:graphicFrame>
        <p:nvGraphicFramePr>
          <p:cNvPr id="4" name="Table 4">
            <a:extLst>
              <a:ext uri="{FF2B5EF4-FFF2-40B4-BE49-F238E27FC236}">
                <a16:creationId xmlns:a16="http://schemas.microsoft.com/office/drawing/2014/main" id="{1B72EA3E-7D7D-A12D-FDA8-C8077F71A6E5}"/>
              </a:ext>
            </a:extLst>
          </p:cNvPr>
          <p:cNvGraphicFramePr>
            <a:graphicFrameLocks noGrp="1"/>
          </p:cNvGraphicFramePr>
          <p:nvPr>
            <p:ph idx="1"/>
            <p:extLst>
              <p:ext uri="{D42A27DB-BD31-4B8C-83A1-F6EECF244321}">
                <p14:modId xmlns:p14="http://schemas.microsoft.com/office/powerpoint/2010/main" val="57659334"/>
              </p:ext>
            </p:extLst>
          </p:nvPr>
        </p:nvGraphicFramePr>
        <p:xfrm>
          <a:off x="1205706" y="2501900"/>
          <a:ext cx="8947570" cy="2956335"/>
        </p:xfrm>
        <a:graphic>
          <a:graphicData uri="http://schemas.openxmlformats.org/drawingml/2006/table">
            <a:tbl>
              <a:tblPr firstRow="1" bandRow="1">
                <a:tableStyleId>{5C22544A-7EE6-4342-B048-85BDC9FD1C3A}</a:tableStyleId>
              </a:tblPr>
              <a:tblGrid>
                <a:gridCol w="1789514">
                  <a:extLst>
                    <a:ext uri="{9D8B030D-6E8A-4147-A177-3AD203B41FA5}">
                      <a16:colId xmlns:a16="http://schemas.microsoft.com/office/drawing/2014/main" val="1689330750"/>
                    </a:ext>
                  </a:extLst>
                </a:gridCol>
                <a:gridCol w="1789514">
                  <a:extLst>
                    <a:ext uri="{9D8B030D-6E8A-4147-A177-3AD203B41FA5}">
                      <a16:colId xmlns:a16="http://schemas.microsoft.com/office/drawing/2014/main" val="1022252802"/>
                    </a:ext>
                  </a:extLst>
                </a:gridCol>
                <a:gridCol w="1789514">
                  <a:extLst>
                    <a:ext uri="{9D8B030D-6E8A-4147-A177-3AD203B41FA5}">
                      <a16:colId xmlns:a16="http://schemas.microsoft.com/office/drawing/2014/main" val="3914521309"/>
                    </a:ext>
                  </a:extLst>
                </a:gridCol>
                <a:gridCol w="1789514">
                  <a:extLst>
                    <a:ext uri="{9D8B030D-6E8A-4147-A177-3AD203B41FA5}">
                      <a16:colId xmlns:a16="http://schemas.microsoft.com/office/drawing/2014/main" val="2644212640"/>
                    </a:ext>
                  </a:extLst>
                </a:gridCol>
                <a:gridCol w="1789514">
                  <a:extLst>
                    <a:ext uri="{9D8B030D-6E8A-4147-A177-3AD203B41FA5}">
                      <a16:colId xmlns:a16="http://schemas.microsoft.com/office/drawing/2014/main" val="2660631934"/>
                    </a:ext>
                  </a:extLst>
                </a:gridCol>
              </a:tblGrid>
              <a:tr h="591267">
                <a:tc>
                  <a:txBody>
                    <a:bodyPr/>
                    <a:lstStyle/>
                    <a:p>
                      <a:pPr algn="ctr" rtl="0"/>
                      <a:r>
                        <a:rPr lang="en-GB" b="1" noProof="0" dirty="0" smtClean="0">
                          <a:latin typeface="Tenorite" pitchFamily="2" charset="0"/>
                        </a:rPr>
                        <a:t>Algorithm</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Accuracy</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Precision</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F1-score</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Recall</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591267">
                <a:tc>
                  <a:txBody>
                    <a:bodyPr/>
                    <a:lstStyle/>
                    <a:p>
                      <a:pPr algn="ctr" rtl="0"/>
                      <a:r>
                        <a:rPr lang="en-GB" sz="1400" noProof="0" dirty="0" smtClean="0">
                          <a:solidFill>
                            <a:schemeClr val="tx2">
                              <a:lumMod val="75000"/>
                            </a:schemeClr>
                          </a:solidFill>
                          <a:latin typeface="Tenorite" pitchFamily="2" charset="0"/>
                        </a:rPr>
                        <a:t>Random Forest</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a:solidFill>
                            <a:schemeClr val="tx2">
                              <a:lumMod val="75000"/>
                            </a:schemeClr>
                          </a:solidFill>
                          <a:latin typeface="Tenorite" pitchFamily="2" charset="0"/>
                        </a:rPr>
                        <a:t>97%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591267">
                <a:tc>
                  <a:txBody>
                    <a:bodyPr/>
                    <a:lstStyle/>
                    <a:p>
                      <a:pPr algn="ctr" rtl="0"/>
                      <a:r>
                        <a:rPr lang="en-GB" sz="1400" noProof="0" dirty="0" smtClean="0">
                          <a:solidFill>
                            <a:schemeClr val="tx2">
                              <a:lumMod val="75000"/>
                            </a:schemeClr>
                          </a:solidFill>
                          <a:latin typeface="Tenorite" pitchFamily="2" charset="0"/>
                        </a:rPr>
                        <a:t>Decision Tree</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591267">
                <a:tc>
                  <a:txBody>
                    <a:bodyPr/>
                    <a:lstStyle/>
                    <a:p>
                      <a:pPr algn="ctr" rtl="0"/>
                      <a:r>
                        <a:rPr lang="en-GB" sz="1400" noProof="0" dirty="0" smtClean="0">
                          <a:solidFill>
                            <a:schemeClr val="tx2">
                              <a:lumMod val="75000"/>
                            </a:schemeClr>
                          </a:solidFill>
                          <a:latin typeface="Tenorite" pitchFamily="2" charset="0"/>
                        </a:rPr>
                        <a:t>KNN</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90%</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89%</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89%</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90%</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591267">
                <a:tc>
                  <a:txBody>
                    <a:bodyPr/>
                    <a:lstStyle/>
                    <a:p>
                      <a:pPr algn="ctr" rtl="0"/>
                      <a:r>
                        <a:rPr lang="en-GB" sz="1400" noProof="0" dirty="0" smtClean="0">
                          <a:solidFill>
                            <a:schemeClr val="tx2">
                              <a:lumMod val="75000"/>
                            </a:schemeClr>
                          </a:solidFill>
                          <a:latin typeface="Tenorite" pitchFamily="2" charset="0"/>
                        </a:rPr>
                        <a:t>Logistic Regression</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71%</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62%</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67%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71%</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254866"/>
                  </a:ext>
                </a:extLst>
              </a:tr>
            </a:tbl>
          </a:graphicData>
        </a:graphic>
      </p:graphicFrame>
      <p:sp>
        <p:nvSpPr>
          <p:cNvPr id="3" name="Date Placeholder 2">
            <a:extLst>
              <a:ext uri="{FF2B5EF4-FFF2-40B4-BE49-F238E27FC236}">
                <a16:creationId xmlns:a16="http://schemas.microsoft.com/office/drawing/2014/main" id="{37C018F5-EADE-38A0-10F4-6A5D529F02DE}"/>
              </a:ext>
            </a:extLst>
          </p:cNvPr>
          <p:cNvSpPr>
            <a:spLocks noGrp="1"/>
          </p:cNvSpPr>
          <p:nvPr>
            <p:ph type="dt" sz="half" idx="2"/>
          </p:nvPr>
        </p:nvSpPr>
        <p:spPr/>
        <p:txBody>
          <a:bodyPr rtlCol="0"/>
          <a:lstStyle/>
          <a:p>
            <a:pPr rtl="0"/>
            <a:r>
              <a:rPr lang="en-GB" dirty="0"/>
              <a:t>1/2/2025</a:t>
            </a:r>
          </a:p>
        </p:txBody>
      </p:sp>
      <p:sp>
        <p:nvSpPr>
          <p:cNvPr id="5" name="Footer Placeholder 4">
            <a:extLst>
              <a:ext uri="{FF2B5EF4-FFF2-40B4-BE49-F238E27FC236}">
                <a16:creationId xmlns:a16="http://schemas.microsoft.com/office/drawing/2014/main" id="{B11F90B4-EF9A-1465-0ACA-A9D71AF4EF20}"/>
              </a:ext>
            </a:extLst>
          </p:cNvPr>
          <p:cNvSpPr>
            <a:spLocks noGrp="1"/>
          </p:cNvSpPr>
          <p:nvPr>
            <p:ph type="ftr" sz="quarter" idx="3"/>
          </p:nvPr>
        </p:nvSpPr>
        <p:spPr/>
        <p:txBody>
          <a:bodyPr rtlCol="0"/>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2D9266ED-356E-9EDD-0218-A217045DC1DA}"/>
              </a:ext>
            </a:extLst>
          </p:cNvPr>
          <p:cNvSpPr>
            <a:spLocks noGrp="1"/>
          </p:cNvSpPr>
          <p:nvPr>
            <p:ph type="sldNum" sz="quarter" idx="4"/>
          </p:nvPr>
        </p:nvSpPr>
        <p:spPr/>
        <p:txBody>
          <a:bodyPr rtlCol="0"/>
          <a:lstStyle/>
          <a:p>
            <a:pPr rtl="0"/>
            <a:fld id="{294A09A9-5501-47C1-A89A-A340965A2BE2}" type="slidenum">
              <a:rPr lang="en-GB" smtClean="0"/>
              <a:pPr rtl="0"/>
              <a:t>20</a:t>
            </a:fld>
            <a:endParaRPr lang="en-GB"/>
          </a:p>
        </p:txBody>
      </p:sp>
    </p:spTree>
    <p:extLst>
      <p:ext uri="{BB962C8B-B14F-4D97-AF65-F5344CB8AC3E}">
        <p14:creationId xmlns:p14="http://schemas.microsoft.com/office/powerpoint/2010/main" val="2651849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60400" y="-248920"/>
            <a:ext cx="9779183" cy="1325563"/>
          </a:xfrm>
        </p:spPr>
        <p:txBody>
          <a:bodyPr rtlCol="0" anchor="b">
            <a:normAutofit/>
          </a:bodyPr>
          <a:lstStyle/>
          <a:p>
            <a:pPr rtl="0"/>
            <a:r>
              <a:rPr lang="en-GB" dirty="0"/>
              <a:t>Sample Output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1701018" cy="365125"/>
          </a:xfrm>
        </p:spPr>
        <p:txBody>
          <a:bodyPr rtlCol="0" anchor="ctr">
            <a:normAutofit/>
          </a:bodyPr>
          <a:lstStyle/>
          <a:p>
            <a:pPr rtl="0">
              <a:spcAft>
                <a:spcPts val="600"/>
              </a:spcAft>
            </a:pPr>
            <a:r>
              <a:rPr lang="en-GB" dirty="0"/>
              <a:t>1/2/2025</a:t>
            </a:r>
            <a:endParaRPr lang="en-GB"/>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21</a:t>
            </a:fld>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0400" y="1209041"/>
            <a:ext cx="11226800" cy="5242560"/>
          </a:xfrm>
        </p:spPr>
      </p:pic>
    </p:spTree>
    <p:extLst>
      <p:ext uri="{BB962C8B-B14F-4D97-AF65-F5344CB8AC3E}">
        <p14:creationId xmlns:p14="http://schemas.microsoft.com/office/powerpoint/2010/main" val="2563119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6B77F-0919-1C9A-3FD7-6F7589DB8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6EAE7-7A1F-1AB9-50CF-BC4AD6E2A8C5}"/>
              </a:ext>
            </a:extLst>
          </p:cNvPr>
          <p:cNvSpPr>
            <a:spLocks noGrp="1"/>
          </p:cNvSpPr>
          <p:nvPr>
            <p:ph type="title"/>
          </p:nvPr>
        </p:nvSpPr>
        <p:spPr>
          <a:xfrm>
            <a:off x="984612" y="-228600"/>
            <a:ext cx="9779183" cy="1325563"/>
          </a:xfrm>
        </p:spPr>
        <p:txBody>
          <a:bodyPr rtlCol="0" anchor="b">
            <a:normAutofit/>
          </a:bodyPr>
          <a:lstStyle/>
          <a:p>
            <a:pPr rtl="0"/>
            <a:r>
              <a:rPr lang="en-GB" dirty="0"/>
              <a:t>Sample Output: Result</a:t>
            </a:r>
          </a:p>
        </p:txBody>
      </p:sp>
      <p:sp>
        <p:nvSpPr>
          <p:cNvPr id="7" name="Date Placeholder 6">
            <a:extLst>
              <a:ext uri="{FF2B5EF4-FFF2-40B4-BE49-F238E27FC236}">
                <a16:creationId xmlns:a16="http://schemas.microsoft.com/office/drawing/2014/main" id="{2EE2ECB4-48C7-715F-5102-F4E866CF3074}"/>
              </a:ext>
            </a:extLst>
          </p:cNvPr>
          <p:cNvSpPr>
            <a:spLocks noGrp="1"/>
          </p:cNvSpPr>
          <p:nvPr>
            <p:ph type="dt" sz="half" idx="2"/>
          </p:nvPr>
        </p:nvSpPr>
        <p:spPr>
          <a:xfrm>
            <a:off x="381000" y="6356350"/>
            <a:ext cx="1701018" cy="365125"/>
          </a:xfrm>
        </p:spPr>
        <p:txBody>
          <a:bodyPr rtlCol="0" anchor="ctr">
            <a:normAutofit/>
          </a:bodyPr>
          <a:lstStyle/>
          <a:p>
            <a:pPr rtl="0">
              <a:spcAft>
                <a:spcPts val="600"/>
              </a:spcAft>
            </a:pPr>
            <a:r>
              <a:rPr lang="en-GB" dirty="0"/>
              <a:t>1/2/2025</a:t>
            </a:r>
            <a:endParaRPr lang="en-GB"/>
          </a:p>
        </p:txBody>
      </p:sp>
      <p:sp>
        <p:nvSpPr>
          <p:cNvPr id="8" name="Footer Placeholder 7">
            <a:extLst>
              <a:ext uri="{FF2B5EF4-FFF2-40B4-BE49-F238E27FC236}">
                <a16:creationId xmlns:a16="http://schemas.microsoft.com/office/drawing/2014/main" id="{E0CBFB2E-95CA-0893-DD7A-F0E70627DA7D}"/>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9C4488F1-ED1E-7BCB-BEA0-A4318CFC731F}"/>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22</a:t>
            </a:fld>
            <a:endParaRPr lang="en-GB"/>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999" y="1096963"/>
            <a:ext cx="10565675" cy="5259388"/>
          </a:xfrm>
        </p:spPr>
      </p:pic>
    </p:spTree>
    <p:extLst>
      <p:ext uri="{BB962C8B-B14F-4D97-AF65-F5344CB8AC3E}">
        <p14:creationId xmlns:p14="http://schemas.microsoft.com/office/powerpoint/2010/main" val="3001380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71EEC-E931-D750-0D5E-E24BAA69C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C63563-3666-D98D-CCF1-66B45E96332A}"/>
              </a:ext>
            </a:extLst>
          </p:cNvPr>
          <p:cNvSpPr>
            <a:spLocks noGrp="1"/>
          </p:cNvSpPr>
          <p:nvPr>
            <p:ph type="title"/>
          </p:nvPr>
        </p:nvSpPr>
        <p:spPr>
          <a:xfrm>
            <a:off x="1167492" y="381000"/>
            <a:ext cx="9779183" cy="1325563"/>
          </a:xfrm>
        </p:spPr>
        <p:txBody>
          <a:bodyPr rtlCol="0" anchor="b">
            <a:normAutofit/>
          </a:bodyPr>
          <a:lstStyle/>
          <a:p>
            <a:pPr rtl="0"/>
            <a:r>
              <a:rPr lang="en-GB" dirty="0"/>
              <a:t>Challenges and Limitations</a:t>
            </a:r>
          </a:p>
        </p:txBody>
      </p:sp>
      <p:sp>
        <p:nvSpPr>
          <p:cNvPr id="11" name="Content Placeholder 10">
            <a:extLst>
              <a:ext uri="{FF2B5EF4-FFF2-40B4-BE49-F238E27FC236}">
                <a16:creationId xmlns:a16="http://schemas.microsoft.com/office/drawing/2014/main" id="{8737722F-D4FA-E685-CC5B-D6EC20AAC849}"/>
              </a:ext>
            </a:extLst>
          </p:cNvPr>
          <p:cNvSpPr>
            <a:spLocks noGrp="1"/>
          </p:cNvSpPr>
          <p:nvPr>
            <p:ph idx="1"/>
          </p:nvPr>
        </p:nvSpPr>
        <p:spPr>
          <a:xfrm>
            <a:off x="1167493" y="2017467"/>
            <a:ext cx="9779182" cy="3366815"/>
          </a:xfrm>
        </p:spPr>
        <p:txBody>
          <a:bodyPr>
            <a:normAutofit fontScale="85000" lnSpcReduction="20000"/>
          </a:bodyPr>
          <a:lstStyle/>
          <a:p>
            <a:pPr marL="457200" indent="-457200">
              <a:buFont typeface="Arial" panose="020B0604020202020204" pitchFamily="34" charset="0"/>
              <a:buChar char="•"/>
            </a:pPr>
            <a:r>
              <a:rPr lang="en-GB" sz="2600" dirty="0"/>
              <a:t>Datasets often consist of fewer malicious, or outlier samples compared to normal samples which leads to biased model performance.</a:t>
            </a:r>
          </a:p>
          <a:p>
            <a:pPr marL="457200" indent="-457200">
              <a:buFont typeface="Arial" panose="020B0604020202020204" pitchFamily="34" charset="0"/>
              <a:buChar char="•"/>
            </a:pPr>
            <a:r>
              <a:rPr lang="en-GB" sz="2600" dirty="0"/>
              <a:t>Despite many optimization attempts anomaly-based detection still produces false positives which can cause unnecessary alerts.</a:t>
            </a:r>
          </a:p>
          <a:p>
            <a:pPr marL="457200" indent="-457200">
              <a:buFont typeface="Arial" panose="020B0604020202020204" pitchFamily="34" charset="0"/>
              <a:buChar char="•"/>
            </a:pPr>
            <a:r>
              <a:rPr lang="en-GB" sz="2600" dirty="0"/>
              <a:t>Monitoring and responding to real-time intrusion detection requires high computational power, which can be a hindrance in a limited resources environment.</a:t>
            </a:r>
          </a:p>
          <a:p>
            <a:pPr marL="457200" indent="-457200">
              <a:buFont typeface="Arial" panose="020B0604020202020204" pitchFamily="34" charset="0"/>
              <a:buChar char="•"/>
            </a:pPr>
            <a:r>
              <a:rPr lang="en-GB" sz="2600" dirty="0"/>
              <a:t>Cyber threat patterns constantly evolve, making it challenging to maintain model functioning without constant updates and retraining.</a:t>
            </a:r>
          </a:p>
          <a:p>
            <a:pPr marL="457200" indent="-457200">
              <a:buFont typeface="Arial" panose="020B0604020202020204" pitchFamily="34" charset="0"/>
              <a:buChar char="•"/>
            </a:pPr>
            <a:r>
              <a:rPr lang="en-GB" sz="2600" dirty="0"/>
              <a:t>Deploying systems in large-scale or high-traffic environments can raise challenges in scalability and efficiency.</a:t>
            </a:r>
          </a:p>
        </p:txBody>
      </p:sp>
      <p:sp>
        <p:nvSpPr>
          <p:cNvPr id="7" name="Date Placeholder 6">
            <a:extLst>
              <a:ext uri="{FF2B5EF4-FFF2-40B4-BE49-F238E27FC236}">
                <a16:creationId xmlns:a16="http://schemas.microsoft.com/office/drawing/2014/main" id="{A344E595-D8E9-75B5-2E1A-ACDE979DEDCF}"/>
              </a:ext>
            </a:extLst>
          </p:cNvPr>
          <p:cNvSpPr>
            <a:spLocks noGrp="1"/>
          </p:cNvSpPr>
          <p:nvPr>
            <p:ph type="dt" sz="half" idx="2"/>
          </p:nvPr>
        </p:nvSpPr>
        <p:spPr>
          <a:xfrm>
            <a:off x="381000" y="6356350"/>
            <a:ext cx="2743200" cy="365125"/>
          </a:xfrm>
        </p:spPr>
        <p:txBody>
          <a:bodyPr rtlCol="0" anchor="ctr">
            <a:normAutofit/>
          </a:bodyPr>
          <a:lstStyle/>
          <a:p>
            <a:pPr rtl="0"/>
            <a:r>
              <a:rPr lang="en-GB" dirty="0"/>
              <a:t>1/2/2025</a:t>
            </a:r>
          </a:p>
        </p:txBody>
      </p:sp>
      <p:sp>
        <p:nvSpPr>
          <p:cNvPr id="8" name="Footer Placeholder 7">
            <a:extLst>
              <a:ext uri="{FF2B5EF4-FFF2-40B4-BE49-F238E27FC236}">
                <a16:creationId xmlns:a16="http://schemas.microsoft.com/office/drawing/2014/main" id="{AD68D9A1-BAE9-FC60-75B4-BD64C23C6B47}"/>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CC70B790-7913-BB5E-C67B-CB0CDC11B11B}"/>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23</a:t>
            </a:fld>
            <a:endParaRPr lang="en-GB"/>
          </a:p>
        </p:txBody>
      </p:sp>
    </p:spTree>
    <p:extLst>
      <p:ext uri="{BB962C8B-B14F-4D97-AF65-F5344CB8AC3E}">
        <p14:creationId xmlns:p14="http://schemas.microsoft.com/office/powerpoint/2010/main" val="524476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2381F-3074-8681-B596-3941FFAB2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30C2-9B7A-7FB1-E56B-95364084EA40}"/>
              </a:ext>
            </a:extLst>
          </p:cNvPr>
          <p:cNvSpPr>
            <a:spLocks noGrp="1"/>
          </p:cNvSpPr>
          <p:nvPr>
            <p:ph type="title"/>
          </p:nvPr>
        </p:nvSpPr>
        <p:spPr>
          <a:xfrm>
            <a:off x="1167492" y="381000"/>
            <a:ext cx="9779183" cy="1325563"/>
          </a:xfrm>
        </p:spPr>
        <p:txBody>
          <a:bodyPr rtlCol="0" anchor="b">
            <a:normAutofit/>
          </a:bodyPr>
          <a:lstStyle/>
          <a:p>
            <a:pPr rtl="0"/>
            <a:r>
              <a:rPr lang="en-GB" dirty="0"/>
              <a:t>Future Enhancements</a:t>
            </a:r>
          </a:p>
        </p:txBody>
      </p:sp>
      <p:sp>
        <p:nvSpPr>
          <p:cNvPr id="11" name="Content Placeholder 10">
            <a:extLst>
              <a:ext uri="{FF2B5EF4-FFF2-40B4-BE49-F238E27FC236}">
                <a16:creationId xmlns:a16="http://schemas.microsoft.com/office/drawing/2014/main" id="{E9B70AE6-1715-1EA8-BBF5-E8D3C31D5FC8}"/>
              </a:ext>
            </a:extLst>
          </p:cNvPr>
          <p:cNvSpPr>
            <a:spLocks noGrp="1"/>
          </p:cNvSpPr>
          <p:nvPr>
            <p:ph idx="1"/>
          </p:nvPr>
        </p:nvSpPr>
        <p:spPr>
          <a:xfrm>
            <a:off x="1167493" y="2017467"/>
            <a:ext cx="9779182" cy="3366815"/>
          </a:xfrm>
        </p:spPr>
        <p:txBody>
          <a:bodyPr>
            <a:normAutofit fontScale="62500" lnSpcReduction="20000"/>
          </a:bodyPr>
          <a:lstStyle/>
          <a:p>
            <a:pPr marL="457200" indent="-457200">
              <a:buFont typeface="Arial" panose="020B0604020202020204" pitchFamily="34" charset="0"/>
              <a:buChar char="•"/>
            </a:pPr>
            <a:r>
              <a:rPr lang="en-GB" sz="2600" dirty="0"/>
              <a:t>Using deep learning techniques like neural networks to improve detection accuracy and handle complex network traffic patterns.</a:t>
            </a:r>
          </a:p>
          <a:p>
            <a:pPr marL="457200" indent="-457200">
              <a:buFont typeface="Arial" panose="020B0604020202020204" pitchFamily="34" charset="0"/>
              <a:buChar char="•"/>
            </a:pPr>
            <a:r>
              <a:rPr lang="en-GB" sz="2600" dirty="0"/>
              <a:t>Improving the system to process and streamline data in real-time for immediate threat detection.</a:t>
            </a:r>
          </a:p>
          <a:p>
            <a:pPr marL="457200" indent="-457200">
              <a:buFont typeface="Arial" panose="020B0604020202020204" pitchFamily="34" charset="0"/>
              <a:buChar char="•"/>
            </a:pPr>
            <a:r>
              <a:rPr lang="en-GB" sz="2600" dirty="0"/>
              <a:t>Combining signature-based, anomaly-based, and hybrid detection approaches for a robust intrusion detection framework.</a:t>
            </a:r>
          </a:p>
          <a:p>
            <a:pPr marL="457200" indent="-457200">
              <a:buFont typeface="Arial" panose="020B0604020202020204" pitchFamily="34" charset="0"/>
              <a:buChar char="•"/>
            </a:pPr>
            <a:r>
              <a:rPr lang="en-GB" sz="2600" dirty="0"/>
              <a:t>Using methods like anonymization data to ensure secure and ethical handling of sensitive data.</a:t>
            </a:r>
          </a:p>
          <a:p>
            <a:pPr marL="457200" indent="-457200">
              <a:buFont typeface="Arial" panose="020B0604020202020204" pitchFamily="34" charset="0"/>
              <a:buChar char="•"/>
            </a:pPr>
            <a:r>
              <a:rPr lang="en-GB" sz="2600" dirty="0"/>
              <a:t>Developing an interactive dashboard for visualizing detected intrusion, and system performance for easier monitoring.</a:t>
            </a:r>
          </a:p>
          <a:p>
            <a:pPr marL="457200" indent="-457200">
              <a:buFont typeface="Arial" panose="020B0604020202020204" pitchFamily="34" charset="0"/>
              <a:buChar char="•"/>
            </a:pPr>
            <a:r>
              <a:rPr lang="en-GB" sz="2600" dirty="0"/>
              <a:t>Using an automation approach that detects and reports threats automatically without human intervention.</a:t>
            </a:r>
          </a:p>
          <a:p>
            <a:pPr marL="457200" indent="-457200">
              <a:buFont typeface="Arial" panose="020B0604020202020204" pitchFamily="34" charset="0"/>
              <a:buChar char="•"/>
            </a:pPr>
            <a:r>
              <a:rPr lang="en-GB" sz="2600" dirty="0"/>
              <a:t>Using a diverse network environment to train a model to a wider range of attack patterns. </a:t>
            </a:r>
          </a:p>
          <a:p>
            <a:pPr marL="457200" indent="-457200">
              <a:buFont typeface="Arial" panose="020B0604020202020204" pitchFamily="34" charset="0"/>
              <a:buChar char="•"/>
            </a:pPr>
            <a:r>
              <a:rPr lang="en-GB" sz="2600" dirty="0"/>
              <a:t>Optimize the system for large-scale environments or resource constrained without compromising accuracy and speed.</a:t>
            </a:r>
          </a:p>
        </p:txBody>
      </p:sp>
      <p:sp>
        <p:nvSpPr>
          <p:cNvPr id="7" name="Date Placeholder 6">
            <a:extLst>
              <a:ext uri="{FF2B5EF4-FFF2-40B4-BE49-F238E27FC236}">
                <a16:creationId xmlns:a16="http://schemas.microsoft.com/office/drawing/2014/main" id="{A56FEB76-7D3C-446F-617B-69F6C6F5F488}"/>
              </a:ext>
            </a:extLst>
          </p:cNvPr>
          <p:cNvSpPr>
            <a:spLocks noGrp="1"/>
          </p:cNvSpPr>
          <p:nvPr>
            <p:ph type="dt" sz="half" idx="2"/>
          </p:nvPr>
        </p:nvSpPr>
        <p:spPr>
          <a:xfrm>
            <a:off x="381000" y="6356350"/>
            <a:ext cx="2743200" cy="365125"/>
          </a:xfrm>
        </p:spPr>
        <p:txBody>
          <a:bodyPr rtlCol="0" anchor="ctr">
            <a:normAutofit/>
          </a:bodyPr>
          <a:lstStyle/>
          <a:p>
            <a:pPr rtl="0"/>
            <a:r>
              <a:rPr lang="en-GB" dirty="0"/>
              <a:t>1/2/2025</a:t>
            </a:r>
          </a:p>
        </p:txBody>
      </p:sp>
      <p:sp>
        <p:nvSpPr>
          <p:cNvPr id="8" name="Footer Placeholder 7">
            <a:extLst>
              <a:ext uri="{FF2B5EF4-FFF2-40B4-BE49-F238E27FC236}">
                <a16:creationId xmlns:a16="http://schemas.microsoft.com/office/drawing/2014/main" id="{A7044FE3-9890-A58B-2EA9-775F0D4B6750}"/>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A818EF94-B873-42AA-7892-FD3578043E54}"/>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24</a:t>
            </a:fld>
            <a:endParaRPr lang="en-GB"/>
          </a:p>
        </p:txBody>
      </p:sp>
    </p:spTree>
    <p:extLst>
      <p:ext uri="{BB962C8B-B14F-4D97-AF65-F5344CB8AC3E}">
        <p14:creationId xmlns:p14="http://schemas.microsoft.com/office/powerpoint/2010/main" val="188661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nchor="b">
            <a:normAutofit/>
          </a:bodyPr>
          <a:lstStyle/>
          <a:p>
            <a:pPr rtl="0"/>
            <a:r>
              <a:rPr lang="en-GB"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1"/>
            <a:ext cx="9779182" cy="3366815"/>
          </a:xfrm>
        </p:spPr>
        <p:txBody>
          <a:bodyPr vert="horz" lIns="91440" tIns="45720" rIns="91440" bIns="45720" rtlCol="0">
            <a:normAutofit/>
          </a:bodyPr>
          <a:lstStyle/>
          <a:p>
            <a:r>
              <a:rPr lang="en-GB" sz="2600" dirty="0"/>
              <a:t>This project demonstrates the effectiveness of machine learning in building intrusion detection systems (IDS) to improve network security. Models like Random Forests, Logistic </a:t>
            </a:r>
            <a:r>
              <a:rPr lang="en-GB" sz="2600" dirty="0" smtClean="0"/>
              <a:t>Regression, </a:t>
            </a:r>
            <a:r>
              <a:rPr lang="en-GB" sz="2600" dirty="0"/>
              <a:t>Decision Trees, and K-Nearest </a:t>
            </a:r>
            <a:r>
              <a:rPr lang="en-GB" sz="2600" dirty="0" err="1"/>
              <a:t>Neighbors</a:t>
            </a:r>
            <a:r>
              <a:rPr lang="en-GB" sz="2600" dirty="0"/>
              <a:t> achieved high accuracy in detecting and classifying network intrusion. Challenges such as handling imbalanced datasets and reducing false positives are handled efficiently. Overall, this work highlights the potential of machine learning to enhance cybersecurity and protect digital networks effectively.</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rtlCol="0" anchor="ctr">
            <a:normAutofit/>
          </a:bodyPr>
          <a:lstStyle/>
          <a:p>
            <a:pPr rtl="0"/>
            <a:r>
              <a:rPr lang="en-GB" dirty="0"/>
              <a:t>1/2/2025</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25</a:t>
            </a:fld>
            <a:endParaRPr lang="en-GB"/>
          </a:p>
        </p:txBody>
      </p:sp>
    </p:spTree>
    <p:extLst>
      <p:ext uri="{BB962C8B-B14F-4D97-AF65-F5344CB8AC3E}">
        <p14:creationId xmlns:p14="http://schemas.microsoft.com/office/powerpoint/2010/main" val="445070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n-GB" dirty="0"/>
              <a:t>Thank you</a:t>
            </a:r>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F5EB5-C150-F134-0781-3CC788ED1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E102C4-DA7C-F75E-8244-B7A1FF940A06}"/>
              </a:ext>
            </a:extLst>
          </p:cNvPr>
          <p:cNvSpPr>
            <a:spLocks noGrp="1"/>
          </p:cNvSpPr>
          <p:nvPr>
            <p:ph type="ctrTitle"/>
          </p:nvPr>
        </p:nvSpPr>
        <p:spPr>
          <a:xfrm>
            <a:off x="1167494" y="1122363"/>
            <a:ext cx="6220278" cy="2387600"/>
          </a:xfrm>
        </p:spPr>
        <p:txBody>
          <a:bodyPr rtlCol="0"/>
          <a:lstStyle/>
          <a:p>
            <a:pPr rtl="0"/>
            <a:r>
              <a:rPr lang="en-GB" dirty="0"/>
              <a:t>Any Questions??</a:t>
            </a:r>
          </a:p>
        </p:txBody>
      </p:sp>
    </p:spTree>
    <p:extLst>
      <p:ext uri="{BB962C8B-B14F-4D97-AF65-F5344CB8AC3E}">
        <p14:creationId xmlns:p14="http://schemas.microsoft.com/office/powerpoint/2010/main" val="3142882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dirty="0"/>
              <a:t>Objectives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pPr marL="457200" indent="-457200" rtl="0">
              <a:buFont typeface="+mj-lt"/>
              <a:buAutoNum type="arabicPeriod"/>
            </a:pPr>
            <a:r>
              <a:rPr lang="en-GB" dirty="0"/>
              <a:t>To develop an intrusion detection system (IDS) that can identify and classify network intrusion with the help of machine learning.</a:t>
            </a:r>
          </a:p>
          <a:p>
            <a:pPr marL="457200" indent="-457200" rtl="0">
              <a:buFont typeface="+mj-lt"/>
              <a:buAutoNum type="arabicPeriod"/>
            </a:pPr>
            <a:r>
              <a:rPr lang="en-GB" dirty="0"/>
              <a:t>Implementation and evaluation of different machine learning algorithms like Random Forest, Decision </a:t>
            </a:r>
            <a:r>
              <a:rPr lang="en-GB" dirty="0" smtClean="0"/>
              <a:t>Tree, Logistic Regression, </a:t>
            </a:r>
            <a:r>
              <a:rPr lang="en-GB" dirty="0"/>
              <a:t>and K-Nearest </a:t>
            </a:r>
            <a:r>
              <a:rPr lang="en-GB" dirty="0" err="1"/>
              <a:t>Neighbor</a:t>
            </a:r>
            <a:r>
              <a:rPr lang="en-GB" dirty="0"/>
              <a:t> for intrusion detection.</a:t>
            </a:r>
          </a:p>
          <a:p>
            <a:pPr marL="457200" indent="-457200" rtl="0">
              <a:buFont typeface="+mj-lt"/>
              <a:buAutoNum type="arabicPeriod"/>
            </a:pPr>
            <a:r>
              <a:rPr lang="en-GB" dirty="0"/>
              <a:t>User-friendly interface for training, testing, and visualizing model performance.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spcAft>
                <a:spcPts val="600"/>
              </a:spcAft>
            </a:pPr>
            <a:r>
              <a:rPr lang="en-GB" dirty="0"/>
              <a:t>1/2/2025</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en-GB" dirty="0"/>
              <a:t>Intrusion Detection System Using Machine learning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a:t>3</a:t>
            </a:fld>
            <a:endParaRPr lang="en-GB"/>
          </a:p>
        </p:txBody>
      </p:sp>
    </p:spTree>
    <p:extLst>
      <p:ext uri="{BB962C8B-B14F-4D97-AF65-F5344CB8AC3E}">
        <p14:creationId xmlns:p14="http://schemas.microsoft.com/office/powerpoint/2010/main" val="1639799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07F67-D258-6BBE-290D-2A1C258D953F}"/>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E9491A4D-EB88-3A82-DFA5-59F6B1C8CFEF}"/>
              </a:ext>
            </a:extLst>
          </p:cNvPr>
          <p:cNvSpPr>
            <a:spLocks noGrp="1"/>
          </p:cNvSpPr>
          <p:nvPr>
            <p:ph type="title"/>
          </p:nvPr>
        </p:nvSpPr>
        <p:spPr>
          <a:xfrm>
            <a:off x="1167492" y="381000"/>
            <a:ext cx="9779183" cy="1325563"/>
          </a:xfrm>
        </p:spPr>
        <p:txBody>
          <a:bodyPr anchor="b">
            <a:normAutofit/>
          </a:bodyPr>
          <a:lstStyle/>
          <a:p>
            <a:r>
              <a:rPr lang="en-US" dirty="0"/>
              <a:t>Literature Review</a:t>
            </a:r>
          </a:p>
        </p:txBody>
      </p:sp>
      <p:sp>
        <p:nvSpPr>
          <p:cNvPr id="4" name="Date Placeholder 3">
            <a:extLst>
              <a:ext uri="{FF2B5EF4-FFF2-40B4-BE49-F238E27FC236}">
                <a16:creationId xmlns:a16="http://schemas.microsoft.com/office/drawing/2014/main" id="{EE640DBB-FDAB-F8BB-6F6B-3B74FCC29A98}"/>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303E87EC-8F01-1E3B-A221-213C3543DD36}"/>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59827B0B-3610-5BCE-9D5B-DC5B626B92B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4</a:t>
            </a:fld>
            <a:endParaRPr lang="en-GB"/>
          </a:p>
        </p:txBody>
      </p:sp>
      <p:graphicFrame>
        <p:nvGraphicFramePr>
          <p:cNvPr id="13" name="Content Placeholder 2">
            <a:extLst>
              <a:ext uri="{FF2B5EF4-FFF2-40B4-BE49-F238E27FC236}">
                <a16:creationId xmlns:a16="http://schemas.microsoft.com/office/drawing/2014/main" id="{EDD422FE-3589-3CCD-6FA1-64865717C988}"/>
              </a:ext>
            </a:extLst>
          </p:cNvPr>
          <p:cNvGraphicFramePr>
            <a:graphicFrameLocks noGrp="1"/>
          </p:cNvGraphicFramePr>
          <p:nvPr>
            <p:ph idx="1"/>
            <p:extLst>
              <p:ext uri="{D42A27DB-BD31-4B8C-83A1-F6EECF244321}">
                <p14:modId xmlns:p14="http://schemas.microsoft.com/office/powerpoint/2010/main" val="1157418962"/>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863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07F67-D258-6BBE-290D-2A1C258D953F}"/>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E9491A4D-EB88-3A82-DFA5-59F6B1C8CFEF}"/>
              </a:ext>
            </a:extLst>
          </p:cNvPr>
          <p:cNvSpPr>
            <a:spLocks noGrp="1"/>
          </p:cNvSpPr>
          <p:nvPr>
            <p:ph type="title"/>
          </p:nvPr>
        </p:nvSpPr>
        <p:spPr>
          <a:xfrm>
            <a:off x="1167492" y="381000"/>
            <a:ext cx="9779183" cy="1325563"/>
          </a:xfrm>
        </p:spPr>
        <p:txBody>
          <a:bodyPr anchor="b">
            <a:normAutofit/>
          </a:bodyPr>
          <a:lstStyle/>
          <a:p>
            <a:r>
              <a:rPr lang="en-US" dirty="0"/>
              <a:t>Literature Review Contd.</a:t>
            </a:r>
          </a:p>
        </p:txBody>
      </p:sp>
      <p:sp>
        <p:nvSpPr>
          <p:cNvPr id="4" name="Date Placeholder 3">
            <a:extLst>
              <a:ext uri="{FF2B5EF4-FFF2-40B4-BE49-F238E27FC236}">
                <a16:creationId xmlns:a16="http://schemas.microsoft.com/office/drawing/2014/main" id="{EE640DBB-FDAB-F8BB-6F6B-3B74FCC29A98}"/>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303E87EC-8F01-1E3B-A221-213C3543DD36}"/>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59827B0B-3610-5BCE-9D5B-DC5B626B92B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5</a:t>
            </a:fld>
            <a:endParaRPr lang="en-GB"/>
          </a:p>
        </p:txBody>
      </p:sp>
      <p:graphicFrame>
        <p:nvGraphicFramePr>
          <p:cNvPr id="13" name="Content Placeholder 2">
            <a:extLst>
              <a:ext uri="{FF2B5EF4-FFF2-40B4-BE49-F238E27FC236}">
                <a16:creationId xmlns:a16="http://schemas.microsoft.com/office/drawing/2014/main" id="{EDD422FE-3589-3CCD-6FA1-64865717C988}"/>
              </a:ext>
            </a:extLst>
          </p:cNvPr>
          <p:cNvGraphicFramePr>
            <a:graphicFrameLocks noGrp="1"/>
          </p:cNvGraphicFramePr>
          <p:nvPr>
            <p:ph idx="1"/>
            <p:extLst>
              <p:ext uri="{D42A27DB-BD31-4B8C-83A1-F6EECF244321}">
                <p14:modId xmlns:p14="http://schemas.microsoft.com/office/powerpoint/2010/main" val="3696701822"/>
              </p:ext>
            </p:extLst>
          </p:nvPr>
        </p:nvGraphicFramePr>
        <p:xfrm>
          <a:off x="284479" y="1899919"/>
          <a:ext cx="11526519" cy="3667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9813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8C359-95C8-53B0-7A67-D86ADC8D5E4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3BE0CD3-8021-B0C5-B8CD-3BC4C0ABF045}"/>
              </a:ext>
            </a:extLst>
          </p:cNvPr>
          <p:cNvSpPr>
            <a:spLocks noGrp="1"/>
          </p:cNvSpPr>
          <p:nvPr>
            <p:ph type="title"/>
          </p:nvPr>
        </p:nvSpPr>
        <p:spPr>
          <a:xfrm>
            <a:off x="1167492" y="381000"/>
            <a:ext cx="9779183" cy="1325563"/>
          </a:xfrm>
        </p:spPr>
        <p:txBody>
          <a:bodyPr anchor="b">
            <a:normAutofit/>
          </a:bodyPr>
          <a:lstStyle/>
          <a:p>
            <a:r>
              <a:rPr lang="en-US" dirty="0"/>
              <a:t>Literature Review contd.</a:t>
            </a:r>
          </a:p>
        </p:txBody>
      </p:sp>
      <p:sp>
        <p:nvSpPr>
          <p:cNvPr id="4" name="Date Placeholder 3">
            <a:extLst>
              <a:ext uri="{FF2B5EF4-FFF2-40B4-BE49-F238E27FC236}">
                <a16:creationId xmlns:a16="http://schemas.microsoft.com/office/drawing/2014/main" id="{D1F3FD4B-85B4-4592-8630-78A5A099034B}"/>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91C13868-97E7-4800-AEC7-587E2D40E9B1}"/>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A58F5E7B-5AFB-8254-4CED-ABD7DFCEE853}"/>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6</a:t>
            </a:fld>
            <a:endParaRPr lang="en-GB"/>
          </a:p>
        </p:txBody>
      </p:sp>
      <p:graphicFrame>
        <p:nvGraphicFramePr>
          <p:cNvPr id="13" name="Content Placeholder 2">
            <a:extLst>
              <a:ext uri="{FF2B5EF4-FFF2-40B4-BE49-F238E27FC236}">
                <a16:creationId xmlns:a16="http://schemas.microsoft.com/office/drawing/2014/main" id="{2398092D-9E63-42F2-9EF6-C9629C72104D}"/>
              </a:ext>
            </a:extLst>
          </p:cNvPr>
          <p:cNvGraphicFramePr>
            <a:graphicFrameLocks noGrp="1"/>
          </p:cNvGraphicFramePr>
          <p:nvPr>
            <p:ph idx="1"/>
            <p:extLst>
              <p:ext uri="{D42A27DB-BD31-4B8C-83A1-F6EECF244321}">
                <p14:modId xmlns:p14="http://schemas.microsoft.com/office/powerpoint/2010/main" val="4234835543"/>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5719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4ADA-8189-0B42-5167-D2B6398F8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E2E0A3-CDF7-83C4-F073-A8F351A26A9F}"/>
              </a:ext>
            </a:extLst>
          </p:cNvPr>
          <p:cNvSpPr>
            <a:spLocks noGrp="1"/>
          </p:cNvSpPr>
          <p:nvPr>
            <p:ph type="ctrTitle"/>
          </p:nvPr>
        </p:nvSpPr>
        <p:spPr>
          <a:xfrm>
            <a:off x="1167494" y="1059400"/>
            <a:ext cx="6245912" cy="2387600"/>
          </a:xfrm>
        </p:spPr>
        <p:txBody>
          <a:bodyPr rtlCol="0"/>
          <a:lstStyle/>
          <a:p>
            <a:pPr rtl="0"/>
            <a:r>
              <a:rPr lang="en-GB" dirty="0"/>
              <a:t>Methodology</a:t>
            </a:r>
          </a:p>
        </p:txBody>
      </p:sp>
    </p:spTree>
    <p:extLst>
      <p:ext uri="{BB962C8B-B14F-4D97-AF65-F5344CB8AC3E}">
        <p14:creationId xmlns:p14="http://schemas.microsoft.com/office/powerpoint/2010/main" val="13342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79B02-5CEF-711E-C0D0-7FDC2D634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D0FB0-FD70-BE55-FE68-5FD9A4ED317C}"/>
              </a:ext>
            </a:extLst>
          </p:cNvPr>
          <p:cNvSpPr>
            <a:spLocks noGrp="1"/>
          </p:cNvSpPr>
          <p:nvPr>
            <p:ph type="title"/>
          </p:nvPr>
        </p:nvSpPr>
        <p:spPr>
          <a:xfrm>
            <a:off x="1167492" y="381000"/>
            <a:ext cx="9779183" cy="1325563"/>
          </a:xfrm>
        </p:spPr>
        <p:txBody>
          <a:bodyPr rtlCol="0" anchor="b">
            <a:normAutofit fontScale="90000"/>
          </a:bodyPr>
          <a:lstStyle/>
          <a:p>
            <a:pPr rtl="0"/>
            <a:r>
              <a:rPr lang="en-GB" dirty="0"/>
              <a:t>Research Approach and Tools Used</a:t>
            </a:r>
          </a:p>
        </p:txBody>
      </p:sp>
      <p:sp>
        <p:nvSpPr>
          <p:cNvPr id="8" name="Content Placeholder 7">
            <a:extLst>
              <a:ext uri="{FF2B5EF4-FFF2-40B4-BE49-F238E27FC236}">
                <a16:creationId xmlns:a16="http://schemas.microsoft.com/office/drawing/2014/main" id="{545F4691-1B6A-5A83-0500-71F6BA51DA07}"/>
              </a:ext>
            </a:extLst>
          </p:cNvPr>
          <p:cNvSpPr>
            <a:spLocks noGrp="1"/>
          </p:cNvSpPr>
          <p:nvPr>
            <p:ph idx="1"/>
          </p:nvPr>
        </p:nvSpPr>
        <p:spPr>
          <a:xfrm>
            <a:off x="1167493" y="2017467"/>
            <a:ext cx="9779182" cy="3366815"/>
          </a:xfrm>
        </p:spPr>
        <p:txBody>
          <a:bodyPr>
            <a:normAutofit/>
          </a:bodyPr>
          <a:lstStyle/>
          <a:p>
            <a:pPr marL="457200" indent="-457200">
              <a:buFont typeface="Arial" panose="020B0604020202020204" pitchFamily="34" charset="0"/>
              <a:buChar char="•"/>
            </a:pPr>
            <a:r>
              <a:rPr lang="en-GB" dirty="0"/>
              <a:t>Research Approach: Quantitative Research Approach</a:t>
            </a:r>
          </a:p>
          <a:p>
            <a:pPr marL="457200" indent="-457200">
              <a:buFont typeface="Arial" panose="020B0604020202020204" pitchFamily="34" charset="0"/>
              <a:buChar char="•"/>
            </a:pPr>
            <a:r>
              <a:rPr lang="en-GB" dirty="0"/>
              <a:t>Tools: Python Programming language, </a:t>
            </a:r>
            <a:r>
              <a:rPr lang="en-GB" dirty="0" err="1"/>
              <a:t>Jypter</a:t>
            </a:r>
            <a:r>
              <a:rPr lang="en-GB" dirty="0"/>
              <a:t> Notebook, PyCharm</a:t>
            </a:r>
          </a:p>
          <a:p>
            <a:pPr marL="457200" indent="-457200">
              <a:buFont typeface="Arial" panose="020B0604020202020204" pitchFamily="34" charset="0"/>
              <a:buChar char="•"/>
            </a:pPr>
            <a:r>
              <a:rPr lang="en-GB" dirty="0"/>
              <a:t>Python Library: Scikit-Learn, </a:t>
            </a:r>
            <a:r>
              <a:rPr lang="en-GB" dirty="0" err="1"/>
              <a:t>Matplotlib</a:t>
            </a:r>
            <a:r>
              <a:rPr lang="en-GB" dirty="0"/>
              <a:t>, </a:t>
            </a:r>
            <a:r>
              <a:rPr lang="en-GB" dirty="0" err="1"/>
              <a:t>Tkinter</a:t>
            </a:r>
            <a:r>
              <a:rPr lang="en-GB" dirty="0"/>
              <a:t>, Pandas, </a:t>
            </a:r>
            <a:r>
              <a:rPr lang="en-GB" dirty="0" err="1"/>
              <a:t>Numpy</a:t>
            </a:r>
            <a:r>
              <a:rPr lang="en-GB" dirty="0"/>
              <a:t>, </a:t>
            </a:r>
            <a:r>
              <a:rPr lang="en-GB" dirty="0" err="1"/>
              <a:t>Seaborn</a:t>
            </a:r>
            <a:endParaRPr lang="en-GB" dirty="0"/>
          </a:p>
        </p:txBody>
      </p:sp>
      <p:sp>
        <p:nvSpPr>
          <p:cNvPr id="3" name="Date Placeholder 2">
            <a:extLst>
              <a:ext uri="{FF2B5EF4-FFF2-40B4-BE49-F238E27FC236}">
                <a16:creationId xmlns:a16="http://schemas.microsoft.com/office/drawing/2014/main" id="{A832A53B-BDFD-2243-30F4-20B5B8DF2FFB}"/>
              </a:ext>
            </a:extLst>
          </p:cNvPr>
          <p:cNvSpPr>
            <a:spLocks noGrp="1"/>
          </p:cNvSpPr>
          <p:nvPr>
            <p:ph type="dt" sz="half" idx="2"/>
          </p:nvPr>
        </p:nvSpPr>
        <p:spPr>
          <a:xfrm>
            <a:off x="381000" y="6356350"/>
            <a:ext cx="2743200" cy="365125"/>
          </a:xfrm>
        </p:spPr>
        <p:txBody>
          <a:bodyPr rtlCol="0" anchor="ctr">
            <a:normAutofit/>
          </a:bodyPr>
          <a:lstStyle/>
          <a:p>
            <a:pPr>
              <a:spcAft>
                <a:spcPts val="600"/>
              </a:spcAft>
            </a:pPr>
            <a:r>
              <a:rPr lang="en-GB" dirty="0"/>
              <a:t>1/2/2025</a:t>
            </a:r>
            <a:endParaRPr lang="en-GB"/>
          </a:p>
        </p:txBody>
      </p:sp>
      <p:sp>
        <p:nvSpPr>
          <p:cNvPr id="5" name="Footer Placeholder 4">
            <a:extLst>
              <a:ext uri="{FF2B5EF4-FFF2-40B4-BE49-F238E27FC236}">
                <a16:creationId xmlns:a16="http://schemas.microsoft.com/office/drawing/2014/main" id="{74F71923-E741-8288-1DD2-FBEBAF8C1D0E}"/>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8868EA85-8325-33FC-254A-5DAC9C8C321E}"/>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8</a:t>
            </a:fld>
            <a:endParaRPr lang="en-GB"/>
          </a:p>
        </p:txBody>
      </p:sp>
    </p:spTree>
    <p:extLst>
      <p:ext uri="{BB962C8B-B14F-4D97-AF65-F5344CB8AC3E}">
        <p14:creationId xmlns:p14="http://schemas.microsoft.com/office/powerpoint/2010/main" val="1867864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rtlCol="0" anchor="b">
            <a:normAutofit/>
          </a:bodyPr>
          <a:lstStyle/>
          <a:p>
            <a:pPr rtl="0"/>
            <a:r>
              <a:rPr lang="en-GB" dirty="0"/>
              <a:t>Dataset Used</a:t>
            </a:r>
          </a:p>
        </p:txBody>
      </p:sp>
      <p:sp>
        <p:nvSpPr>
          <p:cNvPr id="8" name="Content Placeholder 7">
            <a:extLst>
              <a:ext uri="{FF2B5EF4-FFF2-40B4-BE49-F238E27FC236}">
                <a16:creationId xmlns:a16="http://schemas.microsoft.com/office/drawing/2014/main" id="{D7C9AFD5-057B-2EA2-51BD-5A799FF0F5F6}"/>
              </a:ext>
            </a:extLst>
          </p:cNvPr>
          <p:cNvSpPr>
            <a:spLocks noGrp="1"/>
          </p:cNvSpPr>
          <p:nvPr>
            <p:ph idx="1"/>
          </p:nvPr>
        </p:nvSpPr>
        <p:spPr>
          <a:xfrm>
            <a:off x="1167493" y="2017467"/>
            <a:ext cx="9779182" cy="3366815"/>
          </a:xfrm>
        </p:spPr>
        <p:txBody>
          <a:bodyPr>
            <a:normAutofit/>
          </a:bodyPr>
          <a:lstStyle/>
          <a:p>
            <a:r>
              <a:rPr lang="en-GB" dirty="0"/>
              <a:t>I used a dataset collected from the </a:t>
            </a:r>
            <a:r>
              <a:rPr lang="en-GB" dirty="0" err="1"/>
              <a:t>LUFlow</a:t>
            </a:r>
            <a:r>
              <a:rPr lang="en-GB" dirty="0"/>
              <a:t> Dataset in the span of 3 years (2020,2021,2022). The dataset consists of 3 categories:</a:t>
            </a:r>
          </a:p>
          <a:p>
            <a:pPr marL="457200" indent="-457200">
              <a:buFont typeface="Arial" panose="020B0604020202020204" pitchFamily="34" charset="0"/>
              <a:buChar char="•"/>
            </a:pPr>
            <a:r>
              <a:rPr lang="en-GB" dirty="0"/>
              <a:t>Benign: Normal network traffic</a:t>
            </a:r>
          </a:p>
          <a:p>
            <a:pPr marL="457200" indent="-457200">
              <a:buFont typeface="Arial" panose="020B0604020202020204" pitchFamily="34" charset="0"/>
              <a:buChar char="•"/>
            </a:pPr>
            <a:r>
              <a:rPr lang="en-GB" dirty="0"/>
              <a:t>Outlier: Suspicious traffic but not </a:t>
            </a:r>
            <a:r>
              <a:rPr lang="en-GB" dirty="0" err="1"/>
              <a:t>labeled</a:t>
            </a:r>
            <a:r>
              <a:rPr lang="en-GB" dirty="0"/>
              <a:t> anomaly.</a:t>
            </a:r>
          </a:p>
          <a:p>
            <a:pPr marL="457200" indent="-457200">
              <a:buFont typeface="Arial" panose="020B0604020202020204" pitchFamily="34" charset="0"/>
              <a:buChar char="•"/>
            </a:pPr>
            <a:r>
              <a:rPr lang="en-GB" dirty="0"/>
              <a:t>Malicious: Known harmful activities like malware or DoS attacks.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2743200" cy="365125"/>
          </a:xfrm>
        </p:spPr>
        <p:txBody>
          <a:bodyPr rtlCol="0" anchor="ctr">
            <a:normAutofit/>
          </a:bodyPr>
          <a:lstStyle/>
          <a:p>
            <a:pPr>
              <a:spcAft>
                <a:spcPts val="600"/>
              </a:spcAft>
            </a:pPr>
            <a:r>
              <a:rPr lang="en-GB" dirty="0"/>
              <a:t>1/2/2025</a:t>
            </a:r>
            <a:endParaRPr lang="en-GB"/>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9</a:t>
            </a:fld>
            <a:endParaRPr lang="en-GB"/>
          </a:p>
        </p:txBody>
      </p:sp>
    </p:spTree>
    <p:extLst>
      <p:ext uri="{BB962C8B-B14F-4D97-AF65-F5344CB8AC3E}">
        <p14:creationId xmlns:p14="http://schemas.microsoft.com/office/powerpoint/2010/main" val="421291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1602</TotalTime>
  <Words>1399</Words>
  <Application>Microsoft Office PowerPoint</Application>
  <PresentationFormat>Widescreen</PresentationFormat>
  <Paragraphs>226</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Tenorite</vt:lpstr>
      <vt:lpstr>Office Theme</vt:lpstr>
      <vt:lpstr>Prevention of cyber-attack using Intrusion detection system with Machine Learning Algorithm</vt:lpstr>
      <vt:lpstr>Introduction</vt:lpstr>
      <vt:lpstr>Objectives</vt:lpstr>
      <vt:lpstr>Literature Review</vt:lpstr>
      <vt:lpstr>Literature Review Contd.</vt:lpstr>
      <vt:lpstr>Literature Review contd.</vt:lpstr>
      <vt:lpstr>Methodology</vt:lpstr>
      <vt:lpstr>Research Approach and Tools Used</vt:lpstr>
      <vt:lpstr>Dataset Used</vt:lpstr>
      <vt:lpstr>System Diagram</vt:lpstr>
      <vt:lpstr>Model Training Flowchart</vt:lpstr>
      <vt:lpstr>Modules Used in our system</vt:lpstr>
      <vt:lpstr>Modules Used in our system contd.</vt:lpstr>
      <vt:lpstr>System Evaluation</vt:lpstr>
      <vt:lpstr>Experiments, Result and Output</vt:lpstr>
      <vt:lpstr>Experiment on LUFlow Dataset for 2022</vt:lpstr>
      <vt:lpstr>Confusion Matrix</vt:lpstr>
      <vt:lpstr>Confusion Matrix</vt:lpstr>
      <vt:lpstr>Cross Validation and F1 Score of Each Algorithm</vt:lpstr>
      <vt:lpstr>Performance Evaluation of Algorithm in LUFlow Dataset for 2022</vt:lpstr>
      <vt:lpstr>Sample Output</vt:lpstr>
      <vt:lpstr>Sample Output: Result</vt:lpstr>
      <vt:lpstr>Challenges and Limitations</vt:lpstr>
      <vt:lpstr>Future Enhancements</vt:lpstr>
      <vt:lpstr>Conclusion </vt:lpstr>
      <vt:lpstr>Thank you</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Using Machine learning</dc:title>
  <dc:creator>Sample Test</dc:creator>
  <cp:lastModifiedBy>Dark Ray</cp:lastModifiedBy>
  <cp:revision>30</cp:revision>
  <dcterms:created xsi:type="dcterms:W3CDTF">2025-01-04T16:06:14Z</dcterms:created>
  <dcterms:modified xsi:type="dcterms:W3CDTF">2025-01-28T11:32:50Z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