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2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7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1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0528E72-A86B-A447-864C-D350CEDF3688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BA60E4-FF3F-024D-8545-7709563C5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7F03-2077-104D-AE4C-65167EEC2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Capstone Project</a:t>
            </a:r>
            <a:br>
              <a:rPr lang="en-US" b="1" dirty="0"/>
            </a:br>
            <a:r>
              <a:rPr lang="en-US" sz="4400" b="1" dirty="0"/>
              <a:t>Airbnb Booking Analysis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EA740-2465-9D45-BB90-73F4B8BC1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</a:t>
            </a:r>
            <a:r>
              <a:rPr lang="en-US" dirty="0" err="1"/>
              <a:t>Ayush</a:t>
            </a:r>
            <a:r>
              <a:rPr lang="en-US" dirty="0"/>
              <a:t> </a:t>
            </a:r>
            <a:r>
              <a:rPr lang="en-US" dirty="0" err="1"/>
              <a:t>Ambhore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0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270" y="3423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Availability of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951" y="5717876"/>
            <a:ext cx="9232898" cy="14523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chemeClr val="tx1"/>
                </a:solidFill>
                <a:latin typeface="Söhne"/>
              </a:rPr>
              <a:t>M</a:t>
            </a: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y analysis shows that the most popular figure for availability was 365 days. This means that many hotel owners in New York City are offering their properties year-round, which is useful information for anyone looking to plan a trip to the city.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F14CD-8218-E442-B1DA-4B227356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3931"/>
            <a:ext cx="3268402" cy="2390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C7C44-BC88-D84B-A24E-99A7851F5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441" y="953931"/>
            <a:ext cx="3268402" cy="2289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3DB97D-7437-FA47-A58E-B3C336967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02" y="1788387"/>
            <a:ext cx="5236040" cy="36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1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406399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Minimum Nights for stay in Hotel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118" y="5763822"/>
            <a:ext cx="7763764" cy="790956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 can see that majority of people prefer booking hotel with minimum 3 night stay ,also minimum 30 days is slightly popular 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5B6D1-458F-F94C-84C9-88DF1F06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90" y="1041284"/>
            <a:ext cx="8554620" cy="4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5455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night stays in different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78007"/>
            <a:ext cx="5207000" cy="3101983"/>
          </a:xfrm>
        </p:spPr>
        <p:txBody>
          <a:bodyPr/>
          <a:lstStyle/>
          <a:p>
            <a:r>
              <a:rPr lang="en-US" dirty="0"/>
              <a:t>The average minimum night stays in Manhattan is approx. 8 nights which is the highest among other areas.</a:t>
            </a:r>
          </a:p>
          <a:p>
            <a:r>
              <a:rPr lang="en-US" dirty="0"/>
              <a:t>Brooklyn’s average minimum night stays is 6 which is second</a:t>
            </a:r>
          </a:p>
          <a:p>
            <a:r>
              <a:rPr lang="en-US" dirty="0"/>
              <a:t>Queens is third followed by </a:t>
            </a:r>
            <a:r>
              <a:rPr lang="en-US" dirty="0" err="1"/>
              <a:t>staten</a:t>
            </a:r>
            <a:r>
              <a:rPr lang="en-US" dirty="0"/>
              <a:t> island and Bronx and all the three areas have approx. 5 minimum night stays.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1EFCF-C286-AA46-863E-021784875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553254"/>
            <a:ext cx="6661464" cy="375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range of hotels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954208"/>
            <a:ext cx="5207000" cy="4219956"/>
          </a:xfrm>
        </p:spPr>
        <p:txBody>
          <a:bodyPr/>
          <a:lstStyle/>
          <a:p>
            <a:r>
              <a:rPr lang="en-US" dirty="0"/>
              <a:t>The most popular price range is Very cheap (0-$50) which consists of 38.15% of data.</a:t>
            </a:r>
          </a:p>
          <a:p>
            <a:r>
              <a:rPr lang="en-US" dirty="0"/>
              <a:t>Cheap ($50-$100) is the second most popular with 22.03% part of the data.</a:t>
            </a:r>
          </a:p>
          <a:p>
            <a:r>
              <a:rPr lang="en-US" dirty="0"/>
              <a:t>Moderate ($100-$150) is the third with 14.40% part of the data.</a:t>
            </a:r>
          </a:p>
          <a:p>
            <a:r>
              <a:rPr lang="en-US" dirty="0"/>
              <a:t>Expensive ($150-$200) is the fourth with 14.38% part of the data.</a:t>
            </a:r>
          </a:p>
          <a:p>
            <a:r>
              <a:rPr lang="en-US" dirty="0"/>
              <a:t>Very expensive ($200-$300) Is the fifth with 11.04% of the data.</a:t>
            </a:r>
          </a:p>
          <a:p>
            <a:r>
              <a:rPr lang="en-US" dirty="0"/>
              <a:t>And super expensive ($300-$10000) is the least popular price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257C8-F057-104C-B63E-A16ACDC80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78" y="1625973"/>
            <a:ext cx="6454586" cy="487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0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596900"/>
            <a:ext cx="7598664" cy="825500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price of type of rooms in different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36" y="2640550"/>
            <a:ext cx="4367814" cy="2362200"/>
          </a:xfrm>
        </p:spPr>
        <p:txBody>
          <a:bodyPr/>
          <a:lstStyle/>
          <a:p>
            <a:r>
              <a:rPr lang="en-US" dirty="0"/>
              <a:t>It is clear from the graph that entire home/apt room is the most expensive room in all the areas.</a:t>
            </a:r>
          </a:p>
          <a:p>
            <a:r>
              <a:rPr lang="en-US" dirty="0"/>
              <a:t>Private room is the second expensive in all the areas.</a:t>
            </a:r>
          </a:p>
          <a:p>
            <a:r>
              <a:rPr lang="en-US" dirty="0"/>
              <a:t>And the least is the shared room.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D7A00-25EC-8546-B9D1-8C6CF025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50" y="1892300"/>
            <a:ext cx="7128285" cy="38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5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1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Geographic analysis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CB88E8E-BFE4-914B-A3D8-2FE380890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260" y="1257300"/>
            <a:ext cx="9555480" cy="5029200"/>
          </a:xfrm>
        </p:spPr>
      </p:pic>
    </p:spTree>
    <p:extLst>
      <p:ext uri="{BB962C8B-B14F-4D97-AF65-F5344CB8AC3E}">
        <p14:creationId xmlns:p14="http://schemas.microsoft.com/office/powerpoint/2010/main" val="143401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9DCE1-454C-6C4F-91D5-DF53C060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2" y="3500961"/>
            <a:ext cx="5960110" cy="3156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703BE-2C9B-F742-B720-AD7D1715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0961"/>
            <a:ext cx="5960110" cy="3156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D7D54A-EE79-524C-99CF-38B25F6C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2" y="272796"/>
            <a:ext cx="5960110" cy="3156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AB5C3-9100-3B44-A206-1DD33292A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2796"/>
            <a:ext cx="5960110" cy="31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6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7487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850" y="1498600"/>
            <a:ext cx="7988300" cy="5054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room type is Entire home/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pvt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room.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area for the hotel listing is Manhattan.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location for hotel listing is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Williamsberg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Availability of the room can be low as 1 day 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poular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figure of Minimum night stays for the hotel is 1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average night stay in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manhattan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is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approx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8 nights , followed by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brooklyn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which is 6 nights then queens,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staten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island and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bronx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have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approx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5 nights.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popular price range for hotel booking 0 to 50 dollars.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Entire home/apt is the most popular room type in every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expensive location to book a hotel is Fort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wadsworth</a:t>
            </a:r>
            <a:endParaRPr lang="en-IN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most cheapest location to book a hotel is Bulls head.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2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7F03-2077-104D-AE4C-65167EEC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>
            <a:normAutofit/>
          </a:bodyPr>
          <a:lstStyle/>
          <a:p>
            <a:r>
              <a:rPr lang="en-US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7539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692B-8018-604C-868D-A66A3666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0792"/>
            <a:ext cx="7729728" cy="1188720"/>
          </a:xfrm>
        </p:spPr>
        <p:txBody>
          <a:bodyPr/>
          <a:lstStyle/>
          <a:p>
            <a:r>
              <a:rPr lang="en-US" dirty="0"/>
              <a:t>Points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6FA4-829F-3148-B813-8DDB8E3F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1569212"/>
            <a:ext cx="9004300" cy="5288788"/>
          </a:xfrm>
        </p:spPr>
        <p:txBody>
          <a:bodyPr>
            <a:normAutofit/>
          </a:bodyPr>
          <a:lstStyle/>
          <a:p>
            <a:r>
              <a:rPr lang="en-US" dirty="0"/>
              <a:t>Data summary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Distribution of room type</a:t>
            </a:r>
          </a:p>
          <a:p>
            <a:r>
              <a:rPr lang="en-US" dirty="0"/>
              <a:t>Area ranking with respect to hotel listings</a:t>
            </a:r>
          </a:p>
          <a:p>
            <a:r>
              <a:rPr lang="en-US" dirty="0"/>
              <a:t>Top 25 popular locations for hotel bookings</a:t>
            </a:r>
          </a:p>
          <a:p>
            <a:r>
              <a:rPr lang="en-US" dirty="0"/>
              <a:t>Top 10 most expensive locations for hotel bookings</a:t>
            </a:r>
          </a:p>
          <a:p>
            <a:r>
              <a:rPr lang="en-US" dirty="0"/>
              <a:t>Top 10 most cheapest locations for hotel bookings</a:t>
            </a:r>
          </a:p>
          <a:p>
            <a:r>
              <a:rPr lang="en-US" dirty="0" err="1"/>
              <a:t>Availbility</a:t>
            </a:r>
            <a:r>
              <a:rPr lang="en-US" dirty="0"/>
              <a:t> of hotels</a:t>
            </a:r>
          </a:p>
          <a:p>
            <a:r>
              <a:rPr lang="en-US" dirty="0"/>
              <a:t>Minimum nights for stay in a hotel</a:t>
            </a:r>
          </a:p>
          <a:p>
            <a:r>
              <a:rPr lang="en-US" dirty="0"/>
              <a:t>Average night stays in different area</a:t>
            </a:r>
          </a:p>
          <a:p>
            <a:r>
              <a:rPr lang="en-US" dirty="0"/>
              <a:t>Price range of hotels</a:t>
            </a:r>
          </a:p>
          <a:p>
            <a:r>
              <a:rPr lang="en-US" dirty="0"/>
              <a:t>Average price of type of rooms in different areas</a:t>
            </a:r>
          </a:p>
          <a:p>
            <a:r>
              <a:rPr lang="en-US" dirty="0"/>
              <a:t>Geographic analysis</a:t>
            </a:r>
          </a:p>
        </p:txBody>
      </p:sp>
    </p:spTree>
    <p:extLst>
      <p:ext uri="{BB962C8B-B14F-4D97-AF65-F5344CB8AC3E}">
        <p14:creationId xmlns:p14="http://schemas.microsoft.com/office/powerpoint/2010/main" val="35120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768" y="1663700"/>
            <a:ext cx="7776464" cy="4953000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id = unique ID for each hotel 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name = name of the Hotel in the listing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host_id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unique host ID 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host_name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Name of the host who listed the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neighbourhood_group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location of the hotel </a:t>
            </a:r>
          </a:p>
          <a:p>
            <a:pPr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Roboto" panose="020F0502020204030204" pitchFamily="34" charset="0"/>
              </a:rPr>
              <a:t>n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eighbourhood = area of the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latitude = Latitude range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longitude = Longitude range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room_type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Type of the hotel room listed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price = price of the hotel in the listing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minimum_nights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minimum nights to be paid for the stay in the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Number_of_reviews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Number of reviews of the given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last_review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Date of the last review made for the hotel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reviews_per_month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 = Number of checks per month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calculated_host_listings_count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= Total number of times host made listing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availability_365 = availability around the year of the hotel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1D5D-C817-5447-BC6F-B3F34A7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187" y="2494788"/>
            <a:ext cx="8323625" cy="4004056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is the distribution of the property types (e.g., apartment, house, etc.) among the Airbnb listings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area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top 20 popular location in New York city for hotel listings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figure for availability of a hotel in days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figure for minimum nights to stay of a hotel in days in New York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average night stays in different area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is the most popular price for hotel listing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Which room type is popular among different area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top 10 most expensive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nieghbourhoods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What are the top 10 most cheapest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nieghbourhoods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in New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york</a:t>
            </a:r>
            <a:r>
              <a:rPr lang="en-IN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city in 2019?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B71A3-74EB-0B4A-9B9C-1631BD8510E2}"/>
              </a:ext>
            </a:extLst>
          </p:cNvPr>
          <p:cNvSpPr txBox="1"/>
          <p:nvPr/>
        </p:nvSpPr>
        <p:spPr>
          <a:xfrm>
            <a:off x="1999719" y="1773928"/>
            <a:ext cx="832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</a:t>
            </a:r>
            <a:r>
              <a:rPr lang="en-US" dirty="0" err="1"/>
              <a:t>analyse</a:t>
            </a:r>
            <a:r>
              <a:rPr lang="en-US" dirty="0"/>
              <a:t> the </a:t>
            </a:r>
            <a:r>
              <a:rPr lang="en-US" dirty="0" err="1"/>
              <a:t>Aribnb</a:t>
            </a:r>
            <a:r>
              <a:rPr lang="en-US" dirty="0"/>
              <a:t> NYC 2019 Data and we will answer the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186655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room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2146C-1E0E-654D-A265-F6BFB88C5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95" y="1848796"/>
            <a:ext cx="4995592" cy="451390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53B03-8E2C-7F47-A353-BDBD6AC7F0A6}"/>
              </a:ext>
            </a:extLst>
          </p:cNvPr>
          <p:cNvSpPr txBox="1">
            <a:spLocks/>
          </p:cNvSpPr>
          <p:nvPr/>
        </p:nvSpPr>
        <p:spPr>
          <a:xfrm>
            <a:off x="617808" y="2512821"/>
            <a:ext cx="6208487" cy="2757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Entire home/apt consists of 51.97% of hotel listings in New York Airbnb 2019 data , and it is also the highest which we can clearly see in the pie chart on the right.</a:t>
            </a:r>
          </a:p>
          <a:p>
            <a:r>
              <a:rPr lang="en-US" dirty="0"/>
              <a:t>Private room consists of 45.65% of hotel listings in New York Airbnb 2019 data,  and it is the second in the ranking.</a:t>
            </a:r>
          </a:p>
          <a:p>
            <a:r>
              <a:rPr lang="en-US" dirty="0"/>
              <a:t>Shared room is the least preferrable by the people as it consists only 2.37% of hotel.</a:t>
            </a:r>
          </a:p>
        </p:txBody>
      </p:sp>
    </p:spTree>
    <p:extLst>
      <p:ext uri="{BB962C8B-B14F-4D97-AF65-F5344CB8AC3E}">
        <p14:creationId xmlns:p14="http://schemas.microsoft.com/office/powerpoint/2010/main" val="81471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964692"/>
            <a:ext cx="7598664" cy="457708"/>
          </a:xfrm>
        </p:spPr>
        <p:txBody>
          <a:bodyPr>
            <a:normAutofit fontScale="90000"/>
          </a:bodyPr>
          <a:lstStyle/>
          <a:p>
            <a:r>
              <a:rPr lang="en-US" dirty="0"/>
              <a:t>Area ranking </a:t>
            </a:r>
            <a:r>
              <a:rPr lang="en-US" dirty="0" err="1"/>
              <a:t>wrt</a:t>
            </a:r>
            <a:r>
              <a:rPr lang="en-US" dirty="0"/>
              <a:t> hotel listings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074332-95BF-AE4B-A28A-6CFDE6B9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41582"/>
            <a:ext cx="5959141" cy="2009818"/>
          </a:xfrm>
        </p:spPr>
        <p:txBody>
          <a:bodyPr/>
          <a:lstStyle/>
          <a:p>
            <a:r>
              <a:rPr lang="en-US" dirty="0"/>
              <a:t>Manhattan have the most most number of listings more than 20000.</a:t>
            </a:r>
          </a:p>
          <a:p>
            <a:r>
              <a:rPr lang="en-US" dirty="0"/>
              <a:t>Brooklyn has is the second which has around 20000 listings.</a:t>
            </a:r>
          </a:p>
          <a:p>
            <a:r>
              <a:rPr lang="en-US" dirty="0"/>
              <a:t>Queens is the third which has listings around 5000.</a:t>
            </a:r>
          </a:p>
          <a:p>
            <a:r>
              <a:rPr lang="en-US" dirty="0"/>
              <a:t>Bronx and </a:t>
            </a:r>
            <a:r>
              <a:rPr lang="en-US" dirty="0" err="1"/>
              <a:t>staten</a:t>
            </a:r>
            <a:r>
              <a:rPr lang="en-US" dirty="0"/>
              <a:t> island has the least number of listings.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A62764-316D-3D49-A7A0-A0A92F10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9" y="2119291"/>
            <a:ext cx="5628942" cy="32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647819"/>
            <a:ext cx="7598664" cy="762508"/>
          </a:xfrm>
        </p:spPr>
        <p:txBody>
          <a:bodyPr>
            <a:normAutofit fontScale="90000"/>
          </a:bodyPr>
          <a:lstStyle/>
          <a:p>
            <a:r>
              <a:rPr lang="en-US" dirty="0"/>
              <a:t>Top 20 popular Locations for hotel booking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931C0-E43D-1A43-B41E-8CAE7473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750" y="1743533"/>
            <a:ext cx="9842500" cy="4605922"/>
          </a:xfrm>
        </p:spPr>
      </p:pic>
    </p:spTree>
    <p:extLst>
      <p:ext uri="{BB962C8B-B14F-4D97-AF65-F5344CB8AC3E}">
        <p14:creationId xmlns:p14="http://schemas.microsoft.com/office/powerpoint/2010/main" val="173278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520700"/>
            <a:ext cx="7598664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expensive locations for hotel booking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F4DE4-AAC3-1949-88B7-DC810A49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0" y="1538891"/>
            <a:ext cx="10007600" cy="5018494"/>
          </a:xfrm>
        </p:spPr>
      </p:pic>
    </p:spTree>
    <p:extLst>
      <p:ext uri="{BB962C8B-B14F-4D97-AF65-F5344CB8AC3E}">
        <p14:creationId xmlns:p14="http://schemas.microsoft.com/office/powerpoint/2010/main" val="330993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E3D4-838B-3246-B494-402E0C6B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668" y="520700"/>
            <a:ext cx="7598664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Top 10 Cheapest locations for hotel booking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24958-EEB4-9142-BE86-BB91EE48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498228"/>
            <a:ext cx="9918700" cy="508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492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{A4E1BE1C-F4CC-0243-8F68-CFD8FF2835FD}tf10001120</Template>
  <TotalTime>352</TotalTime>
  <Words>1027</Words>
  <Application>Microsoft Macintosh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Gill Sans MT</vt:lpstr>
      <vt:lpstr>Roboto</vt:lpstr>
      <vt:lpstr>Söhne</vt:lpstr>
      <vt:lpstr>Parcel</vt:lpstr>
      <vt:lpstr>Capstone Project Airbnb Booking Analysis</vt:lpstr>
      <vt:lpstr>Points for discussion</vt:lpstr>
      <vt:lpstr>Data summary</vt:lpstr>
      <vt:lpstr>Problem statement</vt:lpstr>
      <vt:lpstr>Distribution of room type</vt:lpstr>
      <vt:lpstr>Area ranking wrt hotel listings</vt:lpstr>
      <vt:lpstr>Top 20 popular Locations for hotel booking</vt:lpstr>
      <vt:lpstr>Top 10 expensive locations for hotel booking</vt:lpstr>
      <vt:lpstr>Top 10 Cheapest locations for hotel booking</vt:lpstr>
      <vt:lpstr>Availability of Hotel</vt:lpstr>
      <vt:lpstr>Minimum Nights for stay in Hotel</vt:lpstr>
      <vt:lpstr>Average night stays in different Area</vt:lpstr>
      <vt:lpstr>Price range of hotels</vt:lpstr>
      <vt:lpstr>Average price of type of rooms in different areas</vt:lpstr>
      <vt:lpstr>Geographic analysis</vt:lpstr>
      <vt:lpstr>PowerPoint Presentation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Airbnb Booking Analysis</dc:title>
  <dc:creator>Microsoft Office User</dc:creator>
  <cp:lastModifiedBy>Microsoft Office User</cp:lastModifiedBy>
  <cp:revision>5</cp:revision>
  <dcterms:created xsi:type="dcterms:W3CDTF">2023-03-26T04:36:33Z</dcterms:created>
  <dcterms:modified xsi:type="dcterms:W3CDTF">2023-03-26T15:52:33Z</dcterms:modified>
</cp:coreProperties>
</file>