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64" r:id="rId1"/>
  </p:sldMasterIdLst>
  <p:sldIdLst>
    <p:sldId id="256" r:id="rId2"/>
    <p:sldId id="257" r:id="rId3"/>
    <p:sldId id="259" r:id="rId4"/>
    <p:sldId id="258" r:id="rId5"/>
    <p:sldId id="260" r:id="rId6"/>
    <p:sldId id="261" r:id="rId7"/>
    <p:sldId id="280" r:id="rId8"/>
    <p:sldId id="281" r:id="rId9"/>
    <p:sldId id="278" r:id="rId10"/>
    <p:sldId id="265" r:id="rId11"/>
    <p:sldId id="266" r:id="rId12"/>
    <p:sldId id="267" r:id="rId13"/>
    <p:sldId id="271" r:id="rId14"/>
    <p:sldId id="277"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077"/>
    <p:restoredTop sz="94676"/>
  </p:normalViewPr>
  <p:slideViewPr>
    <p:cSldViewPr snapToGrid="0" snapToObjects="1">
      <p:cViewPr varScale="1">
        <p:scale>
          <a:sx n="106" d="100"/>
          <a:sy n="106" d="100"/>
        </p:scale>
        <p:origin x="880"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GB"/>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7" name="Date Placeholder 6"/>
          <p:cNvSpPr>
            <a:spLocks noGrp="1"/>
          </p:cNvSpPr>
          <p:nvPr>
            <p:ph type="dt" sz="half" idx="10"/>
          </p:nvPr>
        </p:nvSpPr>
        <p:spPr/>
        <p:txBody>
          <a:bodyPr/>
          <a:lstStyle/>
          <a:p>
            <a:fld id="{D0528E72-A86B-A447-864C-D350CEDF3688}" type="datetimeFigureOut">
              <a:rPr lang="en-US" smtClean="0"/>
              <a:t>7/22/23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8BA60E4-FF3F-024D-8545-7709563C5920}" type="slidenum">
              <a:rPr lang="en-US" smtClean="0"/>
              <a:t>‹#›</a:t>
            </a:fld>
            <a:endParaRPr lang="en-US"/>
          </a:p>
        </p:txBody>
      </p:sp>
    </p:spTree>
    <p:extLst>
      <p:ext uri="{BB962C8B-B14F-4D97-AF65-F5344CB8AC3E}">
        <p14:creationId xmlns:p14="http://schemas.microsoft.com/office/powerpoint/2010/main" val="33263022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D0528E72-A86B-A447-864C-D350CEDF3688}" type="datetimeFigureOut">
              <a:rPr lang="en-US" smtClean="0"/>
              <a:t>7/22/23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BA60E4-FF3F-024D-8545-7709563C5920}" type="slidenum">
              <a:rPr lang="en-US" smtClean="0"/>
              <a:t>‹#›</a:t>
            </a:fld>
            <a:endParaRPr lang="en-US"/>
          </a:p>
        </p:txBody>
      </p:sp>
    </p:spTree>
    <p:extLst>
      <p:ext uri="{BB962C8B-B14F-4D97-AF65-F5344CB8AC3E}">
        <p14:creationId xmlns:p14="http://schemas.microsoft.com/office/powerpoint/2010/main" val="7356394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D0528E72-A86B-A447-864C-D350CEDF3688}" type="datetimeFigureOut">
              <a:rPr lang="en-US" smtClean="0"/>
              <a:t>7/22/23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BA60E4-FF3F-024D-8545-7709563C5920}" type="slidenum">
              <a:rPr lang="en-US" smtClean="0"/>
              <a:t>‹#›</a:t>
            </a:fld>
            <a:endParaRPr lang="en-US"/>
          </a:p>
        </p:txBody>
      </p:sp>
    </p:spTree>
    <p:extLst>
      <p:ext uri="{BB962C8B-B14F-4D97-AF65-F5344CB8AC3E}">
        <p14:creationId xmlns:p14="http://schemas.microsoft.com/office/powerpoint/2010/main" val="33986011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D0528E72-A86B-A447-864C-D350CEDF3688}" type="datetimeFigureOut">
              <a:rPr lang="en-US" smtClean="0"/>
              <a:t>7/22/23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8BA60E4-FF3F-024D-8545-7709563C5920}" type="slidenum">
              <a:rPr lang="en-US" smtClean="0"/>
              <a:t>‹#›</a:t>
            </a:fld>
            <a:endParaRPr lang="en-US"/>
          </a:p>
        </p:txBody>
      </p:sp>
    </p:spTree>
    <p:extLst>
      <p:ext uri="{BB962C8B-B14F-4D97-AF65-F5344CB8AC3E}">
        <p14:creationId xmlns:p14="http://schemas.microsoft.com/office/powerpoint/2010/main" val="38165357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GB"/>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7" name="Date Placeholder 6"/>
          <p:cNvSpPr>
            <a:spLocks noGrp="1"/>
          </p:cNvSpPr>
          <p:nvPr>
            <p:ph type="dt" sz="half" idx="10"/>
          </p:nvPr>
        </p:nvSpPr>
        <p:spPr/>
        <p:txBody>
          <a:bodyPr/>
          <a:lstStyle/>
          <a:p>
            <a:fld id="{D0528E72-A86B-A447-864C-D350CEDF3688}" type="datetimeFigureOut">
              <a:rPr lang="en-US" smtClean="0"/>
              <a:t>7/22/23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8BA60E4-FF3F-024D-8545-7709563C5920}" type="slidenum">
              <a:rPr lang="en-US" smtClean="0"/>
              <a:t>‹#›</a:t>
            </a:fld>
            <a:endParaRPr lang="en-US"/>
          </a:p>
        </p:txBody>
      </p:sp>
    </p:spTree>
    <p:extLst>
      <p:ext uri="{BB962C8B-B14F-4D97-AF65-F5344CB8AC3E}">
        <p14:creationId xmlns:p14="http://schemas.microsoft.com/office/powerpoint/2010/main" val="13173730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8" name="Date Placeholder 7"/>
          <p:cNvSpPr>
            <a:spLocks noGrp="1"/>
          </p:cNvSpPr>
          <p:nvPr>
            <p:ph type="dt" sz="half" idx="10"/>
          </p:nvPr>
        </p:nvSpPr>
        <p:spPr/>
        <p:txBody>
          <a:bodyPr/>
          <a:lstStyle/>
          <a:p>
            <a:fld id="{D0528E72-A86B-A447-864C-D350CEDF3688}" type="datetimeFigureOut">
              <a:rPr lang="en-US" smtClean="0"/>
              <a:t>7/22/23</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38BA60E4-FF3F-024D-8545-7709563C5920}" type="slidenum">
              <a:rPr lang="en-US" smtClean="0"/>
              <a:t>‹#›</a:t>
            </a:fld>
            <a:endParaRPr lang="en-US"/>
          </a:p>
        </p:txBody>
      </p:sp>
    </p:spTree>
    <p:extLst>
      <p:ext uri="{BB962C8B-B14F-4D97-AF65-F5344CB8AC3E}">
        <p14:creationId xmlns:p14="http://schemas.microsoft.com/office/powerpoint/2010/main" val="2175947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7" name="Date Placeholder 6"/>
          <p:cNvSpPr>
            <a:spLocks noGrp="1"/>
          </p:cNvSpPr>
          <p:nvPr>
            <p:ph type="dt" sz="half" idx="10"/>
          </p:nvPr>
        </p:nvSpPr>
        <p:spPr/>
        <p:txBody>
          <a:bodyPr/>
          <a:lstStyle/>
          <a:p>
            <a:fld id="{D0528E72-A86B-A447-864C-D350CEDF3688}" type="datetimeFigureOut">
              <a:rPr lang="en-US" smtClean="0"/>
              <a:t>7/22/23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8BA60E4-FF3F-024D-8545-7709563C5920}" type="slidenum">
              <a:rPr lang="en-US" smtClean="0"/>
              <a:t>‹#›</a:t>
            </a:fld>
            <a:endParaRPr lang="en-US"/>
          </a:p>
        </p:txBody>
      </p:sp>
      <p:sp>
        <p:nvSpPr>
          <p:cNvPr id="10" name="Title 9"/>
          <p:cNvSpPr>
            <a:spLocks noGrp="1"/>
          </p:cNvSpPr>
          <p:nvPr>
            <p:ph type="title"/>
          </p:nvPr>
        </p:nvSpPr>
        <p:spPr/>
        <p:txBody>
          <a:bodyPr/>
          <a:lstStyle/>
          <a:p>
            <a:r>
              <a:rPr lang="en-GB"/>
              <a:t>Click to edit Master title style</a:t>
            </a:r>
            <a:endParaRPr lang="en-US" dirty="0"/>
          </a:p>
        </p:txBody>
      </p:sp>
    </p:spTree>
    <p:extLst>
      <p:ext uri="{BB962C8B-B14F-4D97-AF65-F5344CB8AC3E}">
        <p14:creationId xmlns:p14="http://schemas.microsoft.com/office/powerpoint/2010/main" val="40954749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D0528E72-A86B-A447-864C-D350CEDF3688}" type="datetimeFigureOut">
              <a:rPr lang="en-US" smtClean="0"/>
              <a:t>7/22/23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8BA60E4-FF3F-024D-8545-7709563C5920}" type="slidenum">
              <a:rPr lang="en-US" smtClean="0"/>
              <a:t>‹#›</a:t>
            </a:fld>
            <a:endParaRPr lang="en-US"/>
          </a:p>
        </p:txBody>
      </p:sp>
    </p:spTree>
    <p:extLst>
      <p:ext uri="{BB962C8B-B14F-4D97-AF65-F5344CB8AC3E}">
        <p14:creationId xmlns:p14="http://schemas.microsoft.com/office/powerpoint/2010/main" val="11109458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0528E72-A86B-A447-864C-D350CEDF3688}" type="datetimeFigureOut">
              <a:rPr lang="en-US" smtClean="0"/>
              <a:t>7/22/23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8BA60E4-FF3F-024D-8545-7709563C5920}" type="slidenum">
              <a:rPr lang="en-US" smtClean="0"/>
              <a:t>‹#›</a:t>
            </a:fld>
            <a:endParaRPr lang="en-US"/>
          </a:p>
        </p:txBody>
      </p:sp>
    </p:spTree>
    <p:extLst>
      <p:ext uri="{BB962C8B-B14F-4D97-AF65-F5344CB8AC3E}">
        <p14:creationId xmlns:p14="http://schemas.microsoft.com/office/powerpoint/2010/main" val="5340477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Ref idx="1001">
        <a:schemeClr val="bg2"/>
      </p:bgRef>
    </p:bg>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GB"/>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9" name="Date Placeholder 8"/>
          <p:cNvSpPr>
            <a:spLocks noGrp="1"/>
          </p:cNvSpPr>
          <p:nvPr>
            <p:ph type="dt" sz="half" idx="10"/>
          </p:nvPr>
        </p:nvSpPr>
        <p:spPr/>
        <p:txBody>
          <a:bodyPr/>
          <a:lstStyle/>
          <a:p>
            <a:fld id="{D0528E72-A86B-A447-864C-D350CEDF3688}" type="datetimeFigureOut">
              <a:rPr lang="en-US" smtClean="0"/>
              <a:t>7/22/23</a:t>
            </a:fld>
            <a:endParaRPr lang="en-US"/>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1" name="Slide Number Placeholder 10"/>
          <p:cNvSpPr>
            <a:spLocks noGrp="1"/>
          </p:cNvSpPr>
          <p:nvPr>
            <p:ph type="sldNum" sz="quarter" idx="12"/>
          </p:nvPr>
        </p:nvSpPr>
        <p:spPr/>
        <p:txBody>
          <a:bodyPr/>
          <a:lstStyle/>
          <a:p>
            <a:fld id="{38BA60E4-FF3F-024D-8545-7709563C5920}" type="slidenum">
              <a:rPr lang="en-US" smtClean="0"/>
              <a:t>‹#›</a:t>
            </a:fld>
            <a:endParaRPr lang="en-US"/>
          </a:p>
        </p:txBody>
      </p:sp>
    </p:spTree>
    <p:extLst>
      <p:ext uri="{BB962C8B-B14F-4D97-AF65-F5344CB8AC3E}">
        <p14:creationId xmlns:p14="http://schemas.microsoft.com/office/powerpoint/2010/main" val="3218306199"/>
      </p:ext>
    </p:extLst>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GB"/>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tx1">
              <a:lumMod val="8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D0528E72-A86B-A447-864C-D350CEDF3688}" type="datetimeFigureOut">
              <a:rPr lang="en-US" smtClean="0"/>
              <a:t>7/22/23</a:t>
            </a:fld>
            <a:endParaRPr lang="en-US"/>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0" name="Slide Number Placeholder 9"/>
          <p:cNvSpPr>
            <a:spLocks noGrp="1"/>
          </p:cNvSpPr>
          <p:nvPr>
            <p:ph type="sldNum" sz="quarter" idx="12"/>
          </p:nvPr>
        </p:nvSpPr>
        <p:spPr/>
        <p:txBody>
          <a:bodyPr/>
          <a:lstStyle/>
          <a:p>
            <a:fld id="{38BA60E4-FF3F-024D-8545-7709563C5920}" type="slidenum">
              <a:rPr lang="en-US" smtClean="0"/>
              <a:t>‹#›</a:t>
            </a:fld>
            <a:endParaRPr lang="en-US"/>
          </a:p>
        </p:txBody>
      </p:sp>
    </p:spTree>
    <p:extLst>
      <p:ext uri="{BB962C8B-B14F-4D97-AF65-F5344CB8AC3E}">
        <p14:creationId xmlns:p14="http://schemas.microsoft.com/office/powerpoint/2010/main" val="3357550019"/>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chemeClr val="bg2">
              <a:lumMod val="60000"/>
              <a:lumOff val="40000"/>
              <a:alpha val="15000"/>
            </a:schemeClr>
          </a:solidFill>
          <a:ln w="31750" cap="sq">
            <a:solidFill>
              <a:schemeClr val="tx1">
                <a:lumMod val="75000"/>
                <a:lumOff val="25000"/>
              </a:schemeClr>
            </a:solidFill>
            <a:miter lim="800000"/>
          </a:ln>
        </p:spPr>
        <p:txBody>
          <a:bodyPr vert="horz" lIns="182880" tIns="182880" rIns="182880" bIns="18288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D0528E72-A86B-A447-864C-D350CEDF3688}" type="datetimeFigureOut">
              <a:rPr lang="en-US" smtClean="0"/>
              <a:t>7/22/23</a:t>
            </a:fld>
            <a:endParaRPr 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69804"/>
            </a:srgbClr>
          </a:solidFill>
        </p:spPr>
        <p:txBody>
          <a:bodyPr vert="horz" lIns="18288" tIns="45720" rIns="18288" bIns="45720" rtlCol="0" anchor="ctr">
            <a:noAutofit/>
          </a:bodyPr>
          <a:lstStyle>
            <a:lvl1pPr algn="ctr">
              <a:defRPr sz="1100" spc="0" baseline="0">
                <a:solidFill>
                  <a:srgbClr val="FFFFFF"/>
                </a:solidFill>
              </a:defRPr>
            </a:lvl1pPr>
          </a:lstStyle>
          <a:p>
            <a:fld id="{38BA60E4-FF3F-024D-8545-7709563C5920}" type="slidenum">
              <a:rPr lang="en-US" smtClean="0"/>
              <a:t>‹#›</a:t>
            </a:fld>
            <a:endParaRPr lang="en-US"/>
          </a:p>
        </p:txBody>
      </p:sp>
    </p:spTree>
    <p:extLst>
      <p:ext uri="{BB962C8B-B14F-4D97-AF65-F5344CB8AC3E}">
        <p14:creationId xmlns:p14="http://schemas.microsoft.com/office/powerpoint/2010/main" val="1225650201"/>
      </p:ext>
    </p:extLst>
  </p:cSld>
  <p:clrMap bg1="dk1" tx1="lt1" bg2="dk2" tx2="lt2" accent1="accent1" accent2="accent2" accent3="accent3" accent4="accent4" accent5="accent5" accent6="accent6" hlink="hlink" folHlink="folHlink"/>
  <p:sldLayoutIdLst>
    <p:sldLayoutId id="2147483865" r:id="rId1"/>
    <p:sldLayoutId id="2147483866" r:id="rId2"/>
    <p:sldLayoutId id="2147483867" r:id="rId3"/>
    <p:sldLayoutId id="2147483868" r:id="rId4"/>
    <p:sldLayoutId id="2147483869" r:id="rId5"/>
    <p:sldLayoutId id="2147483870" r:id="rId6"/>
    <p:sldLayoutId id="2147483871" r:id="rId7"/>
    <p:sldLayoutId id="2147483872" r:id="rId8"/>
    <p:sldLayoutId id="2147483873" r:id="rId9"/>
    <p:sldLayoutId id="2147483874" r:id="rId10"/>
    <p:sldLayoutId id="2147483875" r:id="rId11"/>
  </p:sldLayoutIdLst>
  <p:txStyles>
    <p:titleStyle>
      <a:lvl1pPr algn="ctr" defTabSz="914400" rtl="0" eaLnBrk="1" latinLnBrk="0" hangingPunct="1">
        <a:lnSpc>
          <a:spcPct val="90000"/>
        </a:lnSpc>
        <a:spcBef>
          <a:spcPct val="0"/>
        </a:spcBef>
        <a:buNone/>
        <a:defRPr sz="2800" kern="1200" cap="all" spc="200" baseline="0">
          <a:solidFill>
            <a:schemeClr val="tx1">
              <a:lumMod val="85000"/>
              <a:lumOff val="15000"/>
            </a:schemeClr>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957F03-2077-104D-AE4C-65167EEC23FD}"/>
              </a:ext>
            </a:extLst>
          </p:cNvPr>
          <p:cNvSpPr>
            <a:spLocks noGrp="1"/>
          </p:cNvSpPr>
          <p:nvPr>
            <p:ph type="ctrTitle"/>
          </p:nvPr>
        </p:nvSpPr>
        <p:spPr>
          <a:xfrm>
            <a:off x="1600200" y="2213851"/>
            <a:ext cx="8991600" cy="2430298"/>
          </a:xfrm>
        </p:spPr>
        <p:txBody>
          <a:bodyPr>
            <a:normAutofit fontScale="90000"/>
          </a:bodyPr>
          <a:lstStyle/>
          <a:p>
            <a:r>
              <a:rPr lang="en-US" b="1" dirty="0"/>
              <a:t>Capstone Project</a:t>
            </a:r>
            <a:br>
              <a:rPr lang="en-US" b="1" dirty="0"/>
            </a:br>
            <a:br>
              <a:rPr lang="en-US" b="1" dirty="0"/>
            </a:br>
            <a:r>
              <a:rPr lang="en-US" sz="4400" b="1" dirty="0"/>
              <a:t>Cardiovascular risk prediction</a:t>
            </a:r>
            <a:endParaRPr lang="en-US" b="1" dirty="0"/>
          </a:p>
        </p:txBody>
      </p:sp>
      <p:sp>
        <p:nvSpPr>
          <p:cNvPr id="3" name="Subtitle 2">
            <a:extLst>
              <a:ext uri="{FF2B5EF4-FFF2-40B4-BE49-F238E27FC236}">
                <a16:creationId xmlns:a16="http://schemas.microsoft.com/office/drawing/2014/main" id="{8EFEA740-2465-9D45-BB90-73F4B8BC15B7}"/>
              </a:ext>
            </a:extLst>
          </p:cNvPr>
          <p:cNvSpPr>
            <a:spLocks noGrp="1"/>
          </p:cNvSpPr>
          <p:nvPr>
            <p:ph type="subTitle" idx="1"/>
          </p:nvPr>
        </p:nvSpPr>
        <p:spPr>
          <a:xfrm>
            <a:off x="2695194" y="4828111"/>
            <a:ext cx="6801612" cy="1239894"/>
          </a:xfrm>
        </p:spPr>
        <p:txBody>
          <a:bodyPr/>
          <a:lstStyle/>
          <a:p>
            <a:r>
              <a:rPr lang="en-US" dirty="0"/>
              <a:t>By- </a:t>
            </a:r>
            <a:r>
              <a:rPr lang="en-US" dirty="0" err="1"/>
              <a:t>Ayush</a:t>
            </a:r>
            <a:r>
              <a:rPr lang="en-US" dirty="0"/>
              <a:t> </a:t>
            </a:r>
            <a:r>
              <a:rPr lang="en-US" dirty="0" err="1"/>
              <a:t>Ambhore</a:t>
            </a:r>
            <a:endParaRPr lang="en-US" dirty="0"/>
          </a:p>
        </p:txBody>
      </p:sp>
    </p:spTree>
    <p:extLst>
      <p:ext uri="{BB962C8B-B14F-4D97-AF65-F5344CB8AC3E}">
        <p14:creationId xmlns:p14="http://schemas.microsoft.com/office/powerpoint/2010/main" val="20327039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20E3D4-838B-3246-B494-402E0C6B1D8E}"/>
              </a:ext>
            </a:extLst>
          </p:cNvPr>
          <p:cNvSpPr>
            <a:spLocks noGrp="1"/>
          </p:cNvSpPr>
          <p:nvPr>
            <p:ph type="title"/>
          </p:nvPr>
        </p:nvSpPr>
        <p:spPr>
          <a:xfrm>
            <a:off x="2296668" y="406399"/>
            <a:ext cx="7598664" cy="457708"/>
          </a:xfrm>
        </p:spPr>
        <p:txBody>
          <a:bodyPr>
            <a:normAutofit fontScale="90000"/>
          </a:bodyPr>
          <a:lstStyle/>
          <a:p>
            <a:r>
              <a:rPr lang="en-US" dirty="0"/>
              <a:t>Correlation Heatmap</a:t>
            </a:r>
          </a:p>
        </p:txBody>
      </p:sp>
      <p:sp>
        <p:nvSpPr>
          <p:cNvPr id="3" name="Content Placeholder 2">
            <a:extLst>
              <a:ext uri="{FF2B5EF4-FFF2-40B4-BE49-F238E27FC236}">
                <a16:creationId xmlns:a16="http://schemas.microsoft.com/office/drawing/2014/main" id="{1EA11D5D-C817-5447-BC6F-B3F34A706272}"/>
              </a:ext>
            </a:extLst>
          </p:cNvPr>
          <p:cNvSpPr>
            <a:spLocks noGrp="1"/>
          </p:cNvSpPr>
          <p:nvPr>
            <p:ph idx="1"/>
          </p:nvPr>
        </p:nvSpPr>
        <p:spPr>
          <a:xfrm>
            <a:off x="7116255" y="1811179"/>
            <a:ext cx="4585008" cy="4174958"/>
          </a:xfrm>
        </p:spPr>
        <p:txBody>
          <a:bodyPr>
            <a:normAutofit/>
          </a:bodyPr>
          <a:lstStyle/>
          <a:p>
            <a:pPr algn="l">
              <a:buFont typeface="Arial" panose="020B0604020202020204" pitchFamily="34" charset="0"/>
              <a:buChar char="•"/>
            </a:pPr>
            <a:r>
              <a:rPr lang="en-IN" b="0" i="0" dirty="0">
                <a:solidFill>
                  <a:srgbClr val="D1D5DB"/>
                </a:solidFill>
                <a:effectLst/>
                <a:latin typeface="Söhne"/>
              </a:rPr>
              <a:t>Age has positive correlations with hypertension and cholesterol levels.</a:t>
            </a:r>
          </a:p>
          <a:p>
            <a:pPr algn="l">
              <a:buFont typeface="Arial" panose="020B0604020202020204" pitchFamily="34" charset="0"/>
              <a:buChar char="•"/>
            </a:pPr>
            <a:r>
              <a:rPr lang="en-IN" b="0" i="0" dirty="0">
                <a:solidFill>
                  <a:srgbClr val="D1D5DB"/>
                </a:solidFill>
                <a:effectLst/>
                <a:latin typeface="Söhne"/>
              </a:rPr>
              <a:t>Cigarettes smoked per day negatively correlates with BMI.</a:t>
            </a:r>
          </a:p>
          <a:p>
            <a:pPr algn="l">
              <a:buFont typeface="Arial" panose="020B0604020202020204" pitchFamily="34" charset="0"/>
              <a:buChar char="•"/>
            </a:pPr>
            <a:r>
              <a:rPr lang="en-IN" b="0" i="0" dirty="0">
                <a:solidFill>
                  <a:srgbClr val="D1D5DB"/>
                </a:solidFill>
                <a:effectLst/>
                <a:latin typeface="Söhne"/>
              </a:rPr>
              <a:t>Hypertension has a positive correlation with pulse pressure.</a:t>
            </a:r>
          </a:p>
          <a:p>
            <a:pPr algn="l">
              <a:buFont typeface="Arial" panose="020B0604020202020204" pitchFamily="34" charset="0"/>
              <a:buChar char="•"/>
            </a:pPr>
            <a:r>
              <a:rPr lang="en-IN" b="0" i="0" dirty="0">
                <a:solidFill>
                  <a:srgbClr val="D1D5DB"/>
                </a:solidFill>
                <a:effectLst/>
                <a:latin typeface="Söhne"/>
              </a:rPr>
              <a:t>Pulse pressure increases with age.</a:t>
            </a:r>
          </a:p>
          <a:p>
            <a:pPr algn="l">
              <a:buFont typeface="Arial" panose="020B0604020202020204" pitchFamily="34" charset="0"/>
              <a:buChar char="•"/>
            </a:pPr>
            <a:r>
              <a:rPr lang="en-IN" b="0" i="0" dirty="0" err="1">
                <a:solidFill>
                  <a:srgbClr val="D1D5DB"/>
                </a:solidFill>
                <a:effectLst/>
                <a:latin typeface="Söhne"/>
              </a:rPr>
              <a:t>TenYearCHD</a:t>
            </a:r>
            <a:r>
              <a:rPr lang="en-IN" b="0" i="0" dirty="0">
                <a:solidFill>
                  <a:srgbClr val="D1D5DB"/>
                </a:solidFill>
                <a:effectLst/>
                <a:latin typeface="Söhne"/>
              </a:rPr>
              <a:t> (CHD risk) has weak positive correlations with age and hypertension prevalence.</a:t>
            </a:r>
          </a:p>
        </p:txBody>
      </p:sp>
      <p:pic>
        <p:nvPicPr>
          <p:cNvPr id="5124" name="Picture 4">
            <a:extLst>
              <a:ext uri="{FF2B5EF4-FFF2-40B4-BE49-F238E27FC236}">
                <a16:creationId xmlns:a16="http://schemas.microsoft.com/office/drawing/2014/main" id="{66317852-6F19-AA46-B51D-234143C9F09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7264" y="1061236"/>
            <a:ext cx="6713919" cy="56748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303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20E3D4-838B-3246-B494-402E0C6B1D8E}"/>
              </a:ext>
            </a:extLst>
          </p:cNvPr>
          <p:cNvSpPr>
            <a:spLocks noGrp="1"/>
          </p:cNvSpPr>
          <p:nvPr>
            <p:ph type="title"/>
          </p:nvPr>
        </p:nvSpPr>
        <p:spPr>
          <a:xfrm>
            <a:off x="2296668" y="397043"/>
            <a:ext cx="7598664" cy="738605"/>
          </a:xfrm>
        </p:spPr>
        <p:txBody>
          <a:bodyPr>
            <a:normAutofit fontScale="90000"/>
          </a:bodyPr>
          <a:lstStyle/>
          <a:p>
            <a:r>
              <a:rPr lang="en-US" dirty="0"/>
              <a:t>Evaluation metrics after model building</a:t>
            </a:r>
          </a:p>
        </p:txBody>
      </p:sp>
      <p:pic>
        <p:nvPicPr>
          <p:cNvPr id="4" name="Picture 3">
            <a:extLst>
              <a:ext uri="{FF2B5EF4-FFF2-40B4-BE49-F238E27FC236}">
                <a16:creationId xmlns:a16="http://schemas.microsoft.com/office/drawing/2014/main" id="{C0D58CAA-304F-F44C-BC8C-C756DEC9A874}"/>
              </a:ext>
            </a:extLst>
          </p:cNvPr>
          <p:cNvPicPr>
            <a:picLocks noChangeAspect="1"/>
          </p:cNvPicPr>
          <p:nvPr/>
        </p:nvPicPr>
        <p:blipFill>
          <a:blip r:embed="rId2"/>
          <a:stretch>
            <a:fillRect/>
          </a:stretch>
        </p:blipFill>
        <p:spPr>
          <a:xfrm>
            <a:off x="475488" y="1552825"/>
            <a:ext cx="11448288" cy="2317969"/>
          </a:xfrm>
          <a:prstGeom prst="rect">
            <a:avLst/>
          </a:prstGeom>
        </p:spPr>
      </p:pic>
      <p:sp>
        <p:nvSpPr>
          <p:cNvPr id="6" name="TextBox 5">
            <a:extLst>
              <a:ext uri="{FF2B5EF4-FFF2-40B4-BE49-F238E27FC236}">
                <a16:creationId xmlns:a16="http://schemas.microsoft.com/office/drawing/2014/main" id="{7FD52451-E1C3-A341-83A2-157F837210A3}"/>
              </a:ext>
            </a:extLst>
          </p:cNvPr>
          <p:cNvSpPr txBox="1"/>
          <p:nvPr/>
        </p:nvSpPr>
        <p:spPr>
          <a:xfrm>
            <a:off x="1161489" y="4289626"/>
            <a:ext cx="10076285" cy="2031325"/>
          </a:xfrm>
          <a:prstGeom prst="rect">
            <a:avLst/>
          </a:prstGeom>
          <a:noFill/>
        </p:spPr>
        <p:txBody>
          <a:bodyPr wrap="none" rtlCol="0">
            <a:spAutoFit/>
          </a:bodyPr>
          <a:lstStyle/>
          <a:p>
            <a:pPr algn="l">
              <a:buFont typeface="Arial" panose="020B0604020202020204" pitchFamily="34" charset="0"/>
              <a:buChar char="•"/>
            </a:pPr>
            <a:r>
              <a:rPr lang="en-IN" b="0" i="0" dirty="0">
                <a:solidFill>
                  <a:srgbClr val="D1D5DB"/>
                </a:solidFill>
                <a:effectLst/>
                <a:latin typeface="Söhne"/>
              </a:rPr>
              <a:t> Logistic Regression: Stable performance, high accuracy, precision, recall, and F1 scores. Generalizes well.</a:t>
            </a:r>
          </a:p>
          <a:p>
            <a:pPr algn="l">
              <a:buFont typeface="Arial" panose="020B0604020202020204" pitchFamily="34" charset="0"/>
              <a:buChar char="•"/>
            </a:pPr>
            <a:r>
              <a:rPr lang="en-IN" b="0" i="0" dirty="0">
                <a:solidFill>
                  <a:srgbClr val="D1D5DB"/>
                </a:solidFill>
                <a:effectLst/>
                <a:latin typeface="Söhne"/>
              </a:rPr>
              <a:t> Decision Tree: Some overfitting, good predictive power.</a:t>
            </a:r>
          </a:p>
          <a:p>
            <a:pPr algn="l">
              <a:buFont typeface="Arial" panose="020B0604020202020204" pitchFamily="34" charset="0"/>
              <a:buChar char="•"/>
            </a:pPr>
            <a:r>
              <a:rPr lang="en-IN" b="0" i="0" dirty="0">
                <a:solidFill>
                  <a:srgbClr val="D1D5DB"/>
                </a:solidFill>
                <a:effectLst/>
                <a:latin typeface="Söhne"/>
              </a:rPr>
              <a:t> Random Forest: Overfitting, but robust performance with high accuracy and precision.</a:t>
            </a:r>
          </a:p>
          <a:p>
            <a:pPr algn="l">
              <a:buFont typeface="Arial" panose="020B0604020202020204" pitchFamily="34" charset="0"/>
              <a:buChar char="•"/>
            </a:pPr>
            <a:r>
              <a:rPr lang="en-IN" b="0" i="0" dirty="0">
                <a:solidFill>
                  <a:srgbClr val="D1D5DB"/>
                </a:solidFill>
                <a:effectLst/>
                <a:latin typeface="Söhne"/>
              </a:rPr>
              <a:t> K-Nearest </a:t>
            </a:r>
            <a:r>
              <a:rPr lang="en-IN" b="0" i="0" dirty="0" err="1">
                <a:solidFill>
                  <a:srgbClr val="D1D5DB"/>
                </a:solidFill>
                <a:effectLst/>
                <a:latin typeface="Söhne"/>
              </a:rPr>
              <a:t>Neighbors</a:t>
            </a:r>
            <a:r>
              <a:rPr lang="en-IN" b="0" i="0" dirty="0">
                <a:solidFill>
                  <a:srgbClr val="D1D5DB"/>
                </a:solidFill>
                <a:effectLst/>
                <a:latin typeface="Söhne"/>
              </a:rPr>
              <a:t> (KNN): Overfitting, promising performance on test dataset.</a:t>
            </a:r>
          </a:p>
          <a:p>
            <a:pPr algn="l">
              <a:buFont typeface="Arial" panose="020B0604020202020204" pitchFamily="34" charset="0"/>
              <a:buChar char="•"/>
            </a:pPr>
            <a:r>
              <a:rPr lang="en-IN" b="0" i="0" dirty="0">
                <a:solidFill>
                  <a:srgbClr val="D1D5DB"/>
                </a:solidFill>
                <a:effectLst/>
                <a:latin typeface="Söhne"/>
              </a:rPr>
              <a:t> Support Vector Machine (SVM): Stable performance, consistent accuracy, precision, recall, and F1 scores.</a:t>
            </a:r>
          </a:p>
          <a:p>
            <a:pPr algn="l">
              <a:buFont typeface="Arial" panose="020B0604020202020204" pitchFamily="34" charset="0"/>
              <a:buChar char="•"/>
            </a:pPr>
            <a:r>
              <a:rPr lang="en-IN" b="0" i="0" dirty="0">
                <a:solidFill>
                  <a:srgbClr val="D1D5DB"/>
                </a:solidFill>
                <a:effectLst/>
                <a:latin typeface="Söhne"/>
              </a:rPr>
              <a:t> </a:t>
            </a:r>
            <a:r>
              <a:rPr lang="en-IN" b="0" i="0" dirty="0" err="1">
                <a:solidFill>
                  <a:srgbClr val="D1D5DB"/>
                </a:solidFill>
                <a:effectLst/>
                <a:latin typeface="Söhne"/>
              </a:rPr>
              <a:t>XGBoost</a:t>
            </a:r>
            <a:r>
              <a:rPr lang="en-IN" b="0" i="0" dirty="0">
                <a:solidFill>
                  <a:srgbClr val="D1D5DB"/>
                </a:solidFill>
                <a:effectLst/>
                <a:latin typeface="Söhne"/>
              </a:rPr>
              <a:t>: Excellent performance, high accuracy, precision, strong generalization.</a:t>
            </a:r>
          </a:p>
          <a:p>
            <a:endParaRPr lang="en-US" dirty="0"/>
          </a:p>
        </p:txBody>
      </p:sp>
    </p:spTree>
    <p:extLst>
      <p:ext uri="{BB962C8B-B14F-4D97-AF65-F5344CB8AC3E}">
        <p14:creationId xmlns:p14="http://schemas.microsoft.com/office/powerpoint/2010/main" val="16480699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20E3D4-838B-3246-B494-402E0C6B1D8E}"/>
              </a:ext>
            </a:extLst>
          </p:cNvPr>
          <p:cNvSpPr>
            <a:spLocks noGrp="1"/>
          </p:cNvSpPr>
          <p:nvPr>
            <p:ph type="title"/>
          </p:nvPr>
        </p:nvSpPr>
        <p:spPr>
          <a:xfrm>
            <a:off x="2386263" y="683836"/>
            <a:ext cx="7598664" cy="457708"/>
          </a:xfrm>
        </p:spPr>
        <p:txBody>
          <a:bodyPr>
            <a:normAutofit fontScale="90000"/>
          </a:bodyPr>
          <a:lstStyle/>
          <a:p>
            <a:r>
              <a:rPr lang="en-US" dirty="0"/>
              <a:t>Model selection</a:t>
            </a:r>
          </a:p>
        </p:txBody>
      </p:sp>
      <p:sp>
        <p:nvSpPr>
          <p:cNvPr id="3" name="Content Placeholder 2">
            <a:extLst>
              <a:ext uri="{FF2B5EF4-FFF2-40B4-BE49-F238E27FC236}">
                <a16:creationId xmlns:a16="http://schemas.microsoft.com/office/drawing/2014/main" id="{1EA11D5D-C817-5447-BC6F-B3F34A706272}"/>
              </a:ext>
            </a:extLst>
          </p:cNvPr>
          <p:cNvSpPr>
            <a:spLocks noGrp="1"/>
          </p:cNvSpPr>
          <p:nvPr>
            <p:ph idx="1"/>
          </p:nvPr>
        </p:nvSpPr>
        <p:spPr>
          <a:xfrm>
            <a:off x="478923" y="1536192"/>
            <a:ext cx="11234153" cy="4352544"/>
          </a:xfrm>
        </p:spPr>
        <p:txBody>
          <a:bodyPr>
            <a:normAutofit/>
          </a:bodyPr>
          <a:lstStyle/>
          <a:p>
            <a:pPr marL="0" indent="0" algn="l">
              <a:buNone/>
            </a:pPr>
            <a:r>
              <a:rPr lang="en-IN" sz="2400" b="0" i="0" dirty="0">
                <a:solidFill>
                  <a:srgbClr val="D1D5DB"/>
                </a:solidFill>
                <a:effectLst/>
                <a:latin typeface="Söhne"/>
              </a:rPr>
              <a:t> </a:t>
            </a:r>
            <a:r>
              <a:rPr lang="en-IN" sz="2400" b="0" i="0" dirty="0" err="1">
                <a:solidFill>
                  <a:srgbClr val="D1D5DB"/>
                </a:solidFill>
                <a:effectLst/>
                <a:latin typeface="Söhne"/>
              </a:rPr>
              <a:t>XGBoost</a:t>
            </a:r>
            <a:r>
              <a:rPr lang="en-IN" sz="2400" b="0" i="0" dirty="0">
                <a:solidFill>
                  <a:srgbClr val="D1D5DB"/>
                </a:solidFill>
                <a:effectLst/>
                <a:latin typeface="Söhne"/>
              </a:rPr>
              <a:t> is the preferred model for this task due to:</a:t>
            </a:r>
          </a:p>
          <a:p>
            <a:pPr marL="0" indent="0" algn="l">
              <a:buNone/>
            </a:pPr>
            <a:endParaRPr lang="en-IN" sz="2400" b="0" i="0" dirty="0">
              <a:solidFill>
                <a:srgbClr val="D1D5DB"/>
              </a:solidFill>
              <a:effectLst/>
              <a:latin typeface="Söhne"/>
            </a:endParaRPr>
          </a:p>
          <a:p>
            <a:pPr algn="l">
              <a:buFont typeface="+mj-lt"/>
              <a:buAutoNum type="arabicPeriod"/>
            </a:pPr>
            <a:r>
              <a:rPr lang="en-IN" sz="2400" b="0" i="0" dirty="0">
                <a:solidFill>
                  <a:srgbClr val="D1D5DB"/>
                </a:solidFill>
                <a:effectLst/>
                <a:latin typeface="Söhne"/>
              </a:rPr>
              <a:t> Highest Test Accuracy (88.03%): Ensures accurate predictions on unseen data.</a:t>
            </a:r>
          </a:p>
          <a:p>
            <a:pPr algn="l">
              <a:buFont typeface="+mj-lt"/>
              <a:buAutoNum type="arabicPeriod"/>
            </a:pPr>
            <a:r>
              <a:rPr lang="en-IN" sz="2400" b="0" i="0" dirty="0">
                <a:solidFill>
                  <a:srgbClr val="D1D5DB"/>
                </a:solidFill>
                <a:effectLst/>
                <a:latin typeface="Söhne"/>
              </a:rPr>
              <a:t> High Precision (91.37%): Low false positive rate, minimizing misclassifications.</a:t>
            </a:r>
          </a:p>
          <a:p>
            <a:pPr algn="l">
              <a:buFont typeface="+mj-lt"/>
              <a:buAutoNum type="arabicPeriod"/>
            </a:pPr>
            <a:r>
              <a:rPr lang="en-IN" sz="2400" b="0" i="0" dirty="0">
                <a:solidFill>
                  <a:srgbClr val="D1D5DB"/>
                </a:solidFill>
                <a:effectLst/>
                <a:latin typeface="Söhne"/>
              </a:rPr>
              <a:t> Balanced Performance: Good recall (83.95%) and F1 score (87.50%) for effective identification. </a:t>
            </a:r>
          </a:p>
          <a:p>
            <a:pPr algn="l">
              <a:buFont typeface="+mj-lt"/>
              <a:buAutoNum type="arabicPeriod"/>
            </a:pPr>
            <a:r>
              <a:rPr lang="en-IN" sz="2400" b="0" i="0" dirty="0">
                <a:solidFill>
                  <a:srgbClr val="D1D5DB"/>
                </a:solidFill>
                <a:effectLst/>
                <a:latin typeface="Söhne"/>
              </a:rPr>
              <a:t> Minimal Overfitting: Strong generalization with close train and test metrics.</a:t>
            </a:r>
          </a:p>
          <a:p>
            <a:pPr algn="l">
              <a:buFont typeface="+mj-lt"/>
              <a:buAutoNum type="arabicPeriod"/>
            </a:pPr>
            <a:r>
              <a:rPr lang="en-IN" sz="2400" b="0" i="0" dirty="0">
                <a:solidFill>
                  <a:srgbClr val="D1D5DB"/>
                </a:solidFill>
                <a:effectLst/>
                <a:latin typeface="Söhne"/>
              </a:rPr>
              <a:t> High ROC AUC (88.02%): Strong ability to discriminate between cases.</a:t>
            </a:r>
          </a:p>
        </p:txBody>
      </p:sp>
    </p:spTree>
    <p:extLst>
      <p:ext uri="{BB962C8B-B14F-4D97-AF65-F5344CB8AC3E}">
        <p14:creationId xmlns:p14="http://schemas.microsoft.com/office/powerpoint/2010/main" val="34966052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20E3D4-838B-3246-B494-402E0C6B1D8E}"/>
              </a:ext>
            </a:extLst>
          </p:cNvPr>
          <p:cNvSpPr>
            <a:spLocks noGrp="1"/>
          </p:cNvSpPr>
          <p:nvPr>
            <p:ph type="title"/>
          </p:nvPr>
        </p:nvSpPr>
        <p:spPr>
          <a:xfrm>
            <a:off x="2296668" y="748792"/>
            <a:ext cx="7598664" cy="457708"/>
          </a:xfrm>
        </p:spPr>
        <p:txBody>
          <a:bodyPr>
            <a:normAutofit fontScale="90000"/>
          </a:bodyPr>
          <a:lstStyle/>
          <a:p>
            <a:r>
              <a:rPr lang="en-US" dirty="0"/>
              <a:t>Conclusion</a:t>
            </a:r>
          </a:p>
        </p:txBody>
      </p:sp>
      <p:sp>
        <p:nvSpPr>
          <p:cNvPr id="3" name="Content Placeholder 2">
            <a:extLst>
              <a:ext uri="{FF2B5EF4-FFF2-40B4-BE49-F238E27FC236}">
                <a16:creationId xmlns:a16="http://schemas.microsoft.com/office/drawing/2014/main" id="{1EA11D5D-C817-5447-BC6F-B3F34A706272}"/>
              </a:ext>
            </a:extLst>
          </p:cNvPr>
          <p:cNvSpPr>
            <a:spLocks noGrp="1"/>
          </p:cNvSpPr>
          <p:nvPr>
            <p:ph idx="1"/>
          </p:nvPr>
        </p:nvSpPr>
        <p:spPr>
          <a:xfrm>
            <a:off x="573504" y="1791047"/>
            <a:ext cx="11044991" cy="4036730"/>
          </a:xfrm>
        </p:spPr>
        <p:txBody>
          <a:bodyPr>
            <a:normAutofit/>
          </a:bodyPr>
          <a:lstStyle/>
          <a:p>
            <a:pPr algn="l"/>
            <a:r>
              <a:rPr lang="en-IN" sz="2400" b="0" i="0" dirty="0">
                <a:solidFill>
                  <a:srgbClr val="D1D5DB"/>
                </a:solidFill>
                <a:effectLst/>
                <a:latin typeface="Söhne"/>
              </a:rPr>
              <a:t>Developed </a:t>
            </a:r>
            <a:r>
              <a:rPr lang="en-IN" sz="2400" b="0" i="0" dirty="0" err="1">
                <a:solidFill>
                  <a:srgbClr val="D1D5DB"/>
                </a:solidFill>
                <a:effectLst/>
                <a:latin typeface="Söhne"/>
              </a:rPr>
              <a:t>XGBoost</a:t>
            </a:r>
            <a:r>
              <a:rPr lang="en-IN" sz="2400" b="0" i="0" dirty="0">
                <a:solidFill>
                  <a:srgbClr val="D1D5DB"/>
                </a:solidFill>
                <a:effectLst/>
                <a:latin typeface="Söhne"/>
              </a:rPr>
              <a:t> model predicts CHD risk using demographic, </a:t>
            </a:r>
            <a:r>
              <a:rPr lang="en-IN" sz="2400" b="0" i="0" dirty="0" err="1">
                <a:solidFill>
                  <a:srgbClr val="D1D5DB"/>
                </a:solidFill>
                <a:effectLst/>
                <a:latin typeface="Söhne"/>
              </a:rPr>
              <a:t>behavioral</a:t>
            </a:r>
            <a:r>
              <a:rPr lang="en-IN" sz="2400" b="0" i="0" dirty="0">
                <a:solidFill>
                  <a:srgbClr val="D1D5DB"/>
                </a:solidFill>
                <a:effectLst/>
                <a:latin typeface="Söhne"/>
              </a:rPr>
              <a:t>, and medical data.</a:t>
            </a:r>
          </a:p>
          <a:p>
            <a:pPr algn="l"/>
            <a:r>
              <a:rPr lang="en-IN" sz="2400" b="0" i="0" dirty="0">
                <a:solidFill>
                  <a:srgbClr val="D1D5DB"/>
                </a:solidFill>
                <a:effectLst/>
                <a:latin typeface="Söhne"/>
              </a:rPr>
              <a:t>High accuracy, precision, recall, F1 score, and ROC AUC demonstrated on both datasets. </a:t>
            </a:r>
          </a:p>
          <a:p>
            <a:pPr algn="l"/>
            <a:r>
              <a:rPr lang="en-IN" sz="2400" b="0" i="0" dirty="0">
                <a:solidFill>
                  <a:srgbClr val="D1D5DB"/>
                </a:solidFill>
                <a:effectLst/>
                <a:latin typeface="Söhne"/>
              </a:rPr>
              <a:t>Model identifies high-risk patients for tailored interventions.</a:t>
            </a:r>
          </a:p>
          <a:p>
            <a:pPr algn="l"/>
            <a:r>
              <a:rPr lang="en-IN" sz="2400" b="0" i="0" dirty="0">
                <a:solidFill>
                  <a:srgbClr val="D1D5DB"/>
                </a:solidFill>
                <a:effectLst/>
                <a:latin typeface="Söhne"/>
              </a:rPr>
              <a:t>Contributes to cardiovascular disease knowledge.</a:t>
            </a:r>
          </a:p>
          <a:p>
            <a:pPr algn="l"/>
            <a:r>
              <a:rPr lang="en-IN" sz="2400" b="0" i="0" dirty="0">
                <a:solidFill>
                  <a:srgbClr val="D1D5DB"/>
                </a:solidFill>
                <a:effectLst/>
                <a:latin typeface="Söhne"/>
              </a:rPr>
              <a:t>Potential for future research with additional features and longitudinal data.</a:t>
            </a:r>
          </a:p>
        </p:txBody>
      </p:sp>
    </p:spTree>
    <p:extLst>
      <p:ext uri="{BB962C8B-B14F-4D97-AF65-F5344CB8AC3E}">
        <p14:creationId xmlns:p14="http://schemas.microsoft.com/office/powerpoint/2010/main" val="34827238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957F03-2077-104D-AE4C-65167EEC23FD}"/>
              </a:ext>
            </a:extLst>
          </p:cNvPr>
          <p:cNvSpPr>
            <a:spLocks noGrp="1"/>
          </p:cNvSpPr>
          <p:nvPr>
            <p:ph type="ctrTitle"/>
          </p:nvPr>
        </p:nvSpPr>
        <p:spPr>
          <a:xfrm>
            <a:off x="1600200" y="2606040"/>
            <a:ext cx="8991600" cy="1645920"/>
          </a:xfrm>
        </p:spPr>
        <p:txBody>
          <a:bodyPr>
            <a:normAutofit/>
          </a:bodyPr>
          <a:lstStyle/>
          <a:p>
            <a:r>
              <a:rPr lang="en-US" b="1" dirty="0"/>
              <a:t>Thankyou</a:t>
            </a:r>
          </a:p>
        </p:txBody>
      </p:sp>
    </p:spTree>
    <p:extLst>
      <p:ext uri="{BB962C8B-B14F-4D97-AF65-F5344CB8AC3E}">
        <p14:creationId xmlns:p14="http://schemas.microsoft.com/office/powerpoint/2010/main" val="8753968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B2692B-8018-604C-868D-A66A36662183}"/>
              </a:ext>
            </a:extLst>
          </p:cNvPr>
          <p:cNvSpPr>
            <a:spLocks noGrp="1"/>
          </p:cNvSpPr>
          <p:nvPr>
            <p:ph type="title"/>
          </p:nvPr>
        </p:nvSpPr>
        <p:spPr>
          <a:xfrm>
            <a:off x="2231136" y="240792"/>
            <a:ext cx="7729728" cy="1188720"/>
          </a:xfrm>
        </p:spPr>
        <p:txBody>
          <a:bodyPr/>
          <a:lstStyle/>
          <a:p>
            <a:r>
              <a:rPr lang="en-US" dirty="0"/>
              <a:t>Points for discussion</a:t>
            </a:r>
          </a:p>
        </p:txBody>
      </p:sp>
      <p:sp>
        <p:nvSpPr>
          <p:cNvPr id="3" name="Content Placeholder 2">
            <a:extLst>
              <a:ext uri="{FF2B5EF4-FFF2-40B4-BE49-F238E27FC236}">
                <a16:creationId xmlns:a16="http://schemas.microsoft.com/office/drawing/2014/main" id="{A3A06FA4-829F-3148-B813-8DDB8E3F2BB6}"/>
              </a:ext>
            </a:extLst>
          </p:cNvPr>
          <p:cNvSpPr>
            <a:spLocks noGrp="1"/>
          </p:cNvSpPr>
          <p:nvPr>
            <p:ph idx="1"/>
          </p:nvPr>
        </p:nvSpPr>
        <p:spPr>
          <a:xfrm>
            <a:off x="1593850" y="1930159"/>
            <a:ext cx="9004300" cy="5288788"/>
          </a:xfrm>
        </p:spPr>
        <p:txBody>
          <a:bodyPr>
            <a:normAutofit/>
          </a:bodyPr>
          <a:lstStyle/>
          <a:p>
            <a:r>
              <a:rPr lang="en-US" dirty="0"/>
              <a:t>Problem Statement</a:t>
            </a:r>
          </a:p>
          <a:p>
            <a:r>
              <a:rPr lang="en-US" dirty="0"/>
              <a:t>Data summary</a:t>
            </a:r>
          </a:p>
          <a:p>
            <a:r>
              <a:rPr lang="en-US" dirty="0"/>
              <a:t>Exploratory Data </a:t>
            </a:r>
            <a:r>
              <a:rPr lang="en-US" dirty="0" err="1"/>
              <a:t>Analaysis</a:t>
            </a:r>
            <a:endParaRPr lang="en-US" dirty="0"/>
          </a:p>
          <a:p>
            <a:r>
              <a:rPr lang="en-US" dirty="0"/>
              <a:t>Feature Engineering and Data Pre-processing</a:t>
            </a:r>
          </a:p>
          <a:p>
            <a:r>
              <a:rPr lang="en-US" dirty="0"/>
              <a:t>Correlation Heatmap</a:t>
            </a:r>
          </a:p>
          <a:p>
            <a:r>
              <a:rPr lang="en-US" dirty="0"/>
              <a:t>Evaluation Metrics after Model Building</a:t>
            </a:r>
          </a:p>
          <a:p>
            <a:r>
              <a:rPr lang="en-US" dirty="0"/>
              <a:t>Model Selection</a:t>
            </a:r>
          </a:p>
          <a:p>
            <a:r>
              <a:rPr lang="en-US" dirty="0"/>
              <a:t>Challenges Faced</a:t>
            </a:r>
          </a:p>
          <a:p>
            <a:r>
              <a:rPr lang="en-US" dirty="0"/>
              <a:t>Conclusion</a:t>
            </a:r>
          </a:p>
        </p:txBody>
      </p:sp>
    </p:spTree>
    <p:extLst>
      <p:ext uri="{BB962C8B-B14F-4D97-AF65-F5344CB8AC3E}">
        <p14:creationId xmlns:p14="http://schemas.microsoft.com/office/powerpoint/2010/main" val="35120555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20E3D4-838B-3246-B494-402E0C6B1D8E}"/>
              </a:ext>
            </a:extLst>
          </p:cNvPr>
          <p:cNvSpPr>
            <a:spLocks noGrp="1"/>
          </p:cNvSpPr>
          <p:nvPr>
            <p:ph type="title"/>
          </p:nvPr>
        </p:nvSpPr>
        <p:spPr>
          <a:xfrm>
            <a:off x="2296668" y="1085008"/>
            <a:ext cx="7598664" cy="457708"/>
          </a:xfrm>
        </p:spPr>
        <p:txBody>
          <a:bodyPr>
            <a:normAutofit fontScale="90000"/>
          </a:bodyPr>
          <a:lstStyle/>
          <a:p>
            <a:r>
              <a:rPr lang="en-US" dirty="0"/>
              <a:t>Problem statement</a:t>
            </a:r>
          </a:p>
        </p:txBody>
      </p:sp>
      <p:sp>
        <p:nvSpPr>
          <p:cNvPr id="3" name="Content Placeholder 2">
            <a:extLst>
              <a:ext uri="{FF2B5EF4-FFF2-40B4-BE49-F238E27FC236}">
                <a16:creationId xmlns:a16="http://schemas.microsoft.com/office/drawing/2014/main" id="{1EA11D5D-C817-5447-BC6F-B3F34A706272}"/>
              </a:ext>
            </a:extLst>
          </p:cNvPr>
          <p:cNvSpPr>
            <a:spLocks noGrp="1"/>
          </p:cNvSpPr>
          <p:nvPr>
            <p:ph idx="1"/>
          </p:nvPr>
        </p:nvSpPr>
        <p:spPr>
          <a:xfrm>
            <a:off x="1457827" y="2240280"/>
            <a:ext cx="9276346" cy="3404616"/>
          </a:xfrm>
        </p:spPr>
        <p:txBody>
          <a:bodyPr>
            <a:normAutofit/>
          </a:bodyPr>
          <a:lstStyle/>
          <a:p>
            <a:pPr marL="0" indent="0">
              <a:buNone/>
            </a:pPr>
            <a:r>
              <a:rPr lang="en-IN" sz="2400" b="0" i="0" dirty="0">
                <a:solidFill>
                  <a:srgbClr val="ECECF1"/>
                </a:solidFill>
                <a:effectLst/>
                <a:latin typeface="Söhne"/>
              </a:rPr>
              <a:t>The goal of this project is to develop a machine learning model that can accurately predict the 10-year risk of Coronary Heart Disease (CHD) based on various demographic, </a:t>
            </a:r>
            <a:r>
              <a:rPr lang="en-IN" sz="2400" b="0" i="0" dirty="0" err="1">
                <a:solidFill>
                  <a:srgbClr val="ECECF1"/>
                </a:solidFill>
                <a:effectLst/>
                <a:latin typeface="Söhne"/>
              </a:rPr>
              <a:t>behavioral</a:t>
            </a:r>
            <a:r>
              <a:rPr lang="en-IN" sz="2400" b="0" i="0" dirty="0">
                <a:solidFill>
                  <a:srgbClr val="ECECF1"/>
                </a:solidFill>
                <a:effectLst/>
                <a:latin typeface="Söhne"/>
              </a:rPr>
              <a:t>, and medical history features of patients. The dataset contains information on gender, age, smoking status, blood pressure medication, previous stroke history, hypertension, diabetes prevalence, and medical measurements such as cholesterol levels, blood pressure, BMI, heart rate, and glucose levels.</a:t>
            </a:r>
            <a:endParaRPr lang="en-US" sz="2400" dirty="0">
              <a:solidFill>
                <a:schemeClr val="tx1"/>
              </a:solidFill>
            </a:endParaRPr>
          </a:p>
        </p:txBody>
      </p:sp>
    </p:spTree>
    <p:extLst>
      <p:ext uri="{BB962C8B-B14F-4D97-AF65-F5344CB8AC3E}">
        <p14:creationId xmlns:p14="http://schemas.microsoft.com/office/powerpoint/2010/main" val="18665532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20E3D4-838B-3246-B494-402E0C6B1D8E}"/>
              </a:ext>
            </a:extLst>
          </p:cNvPr>
          <p:cNvSpPr>
            <a:spLocks noGrp="1"/>
          </p:cNvSpPr>
          <p:nvPr>
            <p:ph type="title"/>
          </p:nvPr>
        </p:nvSpPr>
        <p:spPr>
          <a:xfrm>
            <a:off x="2296668" y="170608"/>
            <a:ext cx="7598664" cy="457708"/>
          </a:xfrm>
        </p:spPr>
        <p:txBody>
          <a:bodyPr>
            <a:normAutofit fontScale="90000"/>
          </a:bodyPr>
          <a:lstStyle/>
          <a:p>
            <a:r>
              <a:rPr lang="en-US" dirty="0"/>
              <a:t>Data summary</a:t>
            </a:r>
          </a:p>
        </p:txBody>
      </p:sp>
      <p:sp>
        <p:nvSpPr>
          <p:cNvPr id="3" name="Content Placeholder 2">
            <a:extLst>
              <a:ext uri="{FF2B5EF4-FFF2-40B4-BE49-F238E27FC236}">
                <a16:creationId xmlns:a16="http://schemas.microsoft.com/office/drawing/2014/main" id="{1EA11D5D-C817-5447-BC6F-B3F34A706272}"/>
              </a:ext>
            </a:extLst>
          </p:cNvPr>
          <p:cNvSpPr>
            <a:spLocks noGrp="1"/>
          </p:cNvSpPr>
          <p:nvPr>
            <p:ph idx="1"/>
          </p:nvPr>
        </p:nvSpPr>
        <p:spPr>
          <a:xfrm>
            <a:off x="438912" y="673769"/>
            <a:ext cx="11314176" cy="6184231"/>
          </a:xfrm>
        </p:spPr>
        <p:txBody>
          <a:bodyPr>
            <a:normAutofit fontScale="85000" lnSpcReduction="20000"/>
          </a:bodyPr>
          <a:lstStyle/>
          <a:p>
            <a:pPr marL="0" indent="0" algn="l">
              <a:buNone/>
            </a:pPr>
            <a:r>
              <a:rPr lang="en-IN" b="0" i="0" dirty="0">
                <a:solidFill>
                  <a:srgbClr val="D5D5D5"/>
                </a:solidFill>
                <a:effectLst/>
                <a:latin typeface="Roboto" panose="02000000000000000000" pitchFamily="2" charset="0"/>
              </a:rPr>
              <a:t>Demographic:</a:t>
            </a:r>
          </a:p>
          <a:p>
            <a:pPr lvl="1"/>
            <a:r>
              <a:rPr lang="en-IN" b="0" i="0" dirty="0">
                <a:solidFill>
                  <a:srgbClr val="D5D5D5"/>
                </a:solidFill>
                <a:effectLst/>
                <a:latin typeface="Roboto" panose="02000000000000000000" pitchFamily="2" charset="0"/>
              </a:rPr>
              <a:t>Gender: Indicating the biological sex of the patient (categorical: "Male" or "Female").</a:t>
            </a:r>
          </a:p>
          <a:p>
            <a:pPr lvl="1"/>
            <a:r>
              <a:rPr lang="en-IN" b="0" i="0" dirty="0">
                <a:solidFill>
                  <a:srgbClr val="D5D5D5"/>
                </a:solidFill>
                <a:effectLst/>
                <a:latin typeface="Roboto" panose="02000000000000000000" pitchFamily="2" charset="0"/>
              </a:rPr>
              <a:t>Age: The patient's age, measured in years (continuous variable). </a:t>
            </a:r>
            <a:r>
              <a:rPr lang="en-IN" b="0" i="0" dirty="0" err="1">
                <a:solidFill>
                  <a:srgbClr val="D5D5D5"/>
                </a:solidFill>
                <a:effectLst/>
                <a:latin typeface="Roboto" panose="02000000000000000000" pitchFamily="2" charset="0"/>
              </a:rPr>
              <a:t>Behavioral</a:t>
            </a:r>
            <a:r>
              <a:rPr lang="en-IN" b="0" i="0" dirty="0">
                <a:solidFill>
                  <a:srgbClr val="D5D5D5"/>
                </a:solidFill>
                <a:effectLst/>
                <a:latin typeface="Roboto" panose="02000000000000000000" pitchFamily="2" charset="0"/>
              </a:rPr>
              <a:t>:</a:t>
            </a:r>
          </a:p>
          <a:p>
            <a:pPr lvl="1"/>
            <a:r>
              <a:rPr lang="en-IN" b="0" i="0" dirty="0">
                <a:solidFill>
                  <a:srgbClr val="D5D5D5"/>
                </a:solidFill>
                <a:effectLst/>
                <a:latin typeface="Roboto" panose="02000000000000000000" pitchFamily="2" charset="0"/>
              </a:rPr>
              <a:t>Smoking Status: Whether or not the patient is a current smoker (categorical: "Yes" or "No").</a:t>
            </a:r>
          </a:p>
          <a:p>
            <a:pPr lvl="1"/>
            <a:r>
              <a:rPr lang="en-IN" b="0" i="0" dirty="0">
                <a:solidFill>
                  <a:srgbClr val="D5D5D5"/>
                </a:solidFill>
                <a:effectLst/>
                <a:latin typeface="Roboto" panose="02000000000000000000" pitchFamily="2" charset="0"/>
              </a:rPr>
              <a:t>Average Cigarettes Per Day: The average number of cigarettes smoked per day by the patient (continuous variable).</a:t>
            </a:r>
          </a:p>
          <a:p>
            <a:pPr marL="0" indent="0" algn="l">
              <a:buNone/>
            </a:pPr>
            <a:r>
              <a:rPr lang="en-IN" b="0" i="0" dirty="0">
                <a:solidFill>
                  <a:srgbClr val="D5D5D5"/>
                </a:solidFill>
                <a:effectLst/>
                <a:latin typeface="Roboto" panose="02000000000000000000" pitchFamily="2" charset="0"/>
              </a:rPr>
              <a:t>Medical History:</a:t>
            </a:r>
          </a:p>
          <a:p>
            <a:pPr lvl="1"/>
            <a:r>
              <a:rPr lang="en-IN" b="0" i="0" dirty="0">
                <a:solidFill>
                  <a:srgbClr val="D5D5D5"/>
                </a:solidFill>
                <a:effectLst/>
                <a:latin typeface="Roboto" panose="02000000000000000000" pitchFamily="2" charset="0"/>
              </a:rPr>
              <a:t>Blood Pressure Medication: Whether or not the patient is currently taking blood pressure medication (categorical: "Yes" or "No").</a:t>
            </a:r>
          </a:p>
          <a:p>
            <a:pPr lvl="1"/>
            <a:r>
              <a:rPr lang="en-IN" b="0" i="0" dirty="0">
                <a:solidFill>
                  <a:srgbClr val="D5D5D5"/>
                </a:solidFill>
                <a:effectLst/>
                <a:latin typeface="Roboto" panose="02000000000000000000" pitchFamily="2" charset="0"/>
              </a:rPr>
              <a:t>Previous Stroke: Whether or not the patient has previously experienced a stroke (categorical: "Yes" or "No").</a:t>
            </a:r>
          </a:p>
          <a:p>
            <a:pPr lvl="1"/>
            <a:r>
              <a:rPr lang="en-IN" b="0" i="0" dirty="0">
                <a:solidFill>
                  <a:srgbClr val="D5D5D5"/>
                </a:solidFill>
                <a:effectLst/>
                <a:latin typeface="Roboto" panose="02000000000000000000" pitchFamily="2" charset="0"/>
              </a:rPr>
              <a:t>Hypertension Prevalence: Whether or not the patient has been diagnosed with hypertension (categorical: "Yes" or "No").</a:t>
            </a:r>
          </a:p>
          <a:p>
            <a:pPr lvl="1"/>
            <a:r>
              <a:rPr lang="en-IN" b="0" i="0" dirty="0">
                <a:solidFill>
                  <a:srgbClr val="D5D5D5"/>
                </a:solidFill>
                <a:effectLst/>
                <a:latin typeface="Roboto" panose="02000000000000000000" pitchFamily="2" charset="0"/>
              </a:rPr>
              <a:t>Diabetes Prevalence: Whether or not the patient has been diagnosed with diabetes (categorical: "Yes" or "No").</a:t>
            </a:r>
          </a:p>
          <a:p>
            <a:pPr marL="0" indent="0" algn="l">
              <a:buNone/>
            </a:pPr>
            <a:r>
              <a:rPr lang="en-IN" b="0" i="0" dirty="0">
                <a:solidFill>
                  <a:srgbClr val="D5D5D5"/>
                </a:solidFill>
                <a:effectLst/>
                <a:latin typeface="Roboto" panose="02000000000000000000" pitchFamily="2" charset="0"/>
              </a:rPr>
              <a:t>Current Medical Measurements:</a:t>
            </a:r>
          </a:p>
          <a:p>
            <a:pPr lvl="1"/>
            <a:r>
              <a:rPr lang="en-IN" b="0" i="0" dirty="0">
                <a:solidFill>
                  <a:srgbClr val="D5D5D5"/>
                </a:solidFill>
                <a:effectLst/>
                <a:latin typeface="Roboto" panose="02000000000000000000" pitchFamily="2" charset="0"/>
              </a:rPr>
              <a:t>Total Cholesterol Level: The patient's total cholesterol level (continuous variable).</a:t>
            </a:r>
          </a:p>
          <a:p>
            <a:pPr lvl="1"/>
            <a:r>
              <a:rPr lang="en-IN" b="0" i="0" dirty="0">
                <a:solidFill>
                  <a:srgbClr val="D5D5D5"/>
                </a:solidFill>
                <a:effectLst/>
                <a:latin typeface="Roboto" panose="02000000000000000000" pitchFamily="2" charset="0"/>
              </a:rPr>
              <a:t>Systolic Blood Pressure: The patient's systolic blood pressure reading (continuous variable).</a:t>
            </a:r>
          </a:p>
          <a:p>
            <a:pPr lvl="1"/>
            <a:r>
              <a:rPr lang="en-IN" b="0" i="0" dirty="0">
                <a:solidFill>
                  <a:srgbClr val="D5D5D5"/>
                </a:solidFill>
                <a:effectLst/>
                <a:latin typeface="Roboto" panose="02000000000000000000" pitchFamily="2" charset="0"/>
              </a:rPr>
              <a:t>Diastolic Blood Pressure: The patient's diastolic blood pressure reading (continuous variable).</a:t>
            </a:r>
          </a:p>
          <a:p>
            <a:pPr lvl="1"/>
            <a:r>
              <a:rPr lang="en-IN" b="0" i="0" dirty="0">
                <a:solidFill>
                  <a:srgbClr val="D5D5D5"/>
                </a:solidFill>
                <a:effectLst/>
                <a:latin typeface="Roboto" panose="02000000000000000000" pitchFamily="2" charset="0"/>
              </a:rPr>
              <a:t>BMI (Body Mass Index): The patient's calculated body mass index (continuous variable).</a:t>
            </a:r>
          </a:p>
          <a:p>
            <a:pPr lvl="1"/>
            <a:r>
              <a:rPr lang="en-IN" b="0" i="0" dirty="0">
                <a:solidFill>
                  <a:srgbClr val="D5D5D5"/>
                </a:solidFill>
                <a:effectLst/>
                <a:latin typeface="Roboto" panose="02000000000000000000" pitchFamily="2" charset="0"/>
              </a:rPr>
              <a:t>Heart Rate: The patient's heart rate (continuous variable).</a:t>
            </a:r>
          </a:p>
          <a:p>
            <a:pPr lvl="1"/>
            <a:r>
              <a:rPr lang="en-IN" b="0" i="0" dirty="0">
                <a:solidFill>
                  <a:srgbClr val="D5D5D5"/>
                </a:solidFill>
                <a:effectLst/>
                <a:latin typeface="Roboto" panose="02000000000000000000" pitchFamily="2" charset="0"/>
              </a:rPr>
              <a:t>Glucose Level: The patient's glucose level (continuous variable).</a:t>
            </a:r>
          </a:p>
          <a:p>
            <a:pPr marL="0" indent="0" algn="l">
              <a:buNone/>
            </a:pPr>
            <a:r>
              <a:rPr lang="en-IN" b="0" i="0" dirty="0">
                <a:solidFill>
                  <a:srgbClr val="D5D5D5"/>
                </a:solidFill>
                <a:effectLst/>
                <a:latin typeface="Roboto" panose="02000000000000000000" pitchFamily="2" charset="0"/>
              </a:rPr>
              <a:t>Predicted Variable (Target):</a:t>
            </a:r>
          </a:p>
          <a:p>
            <a:pPr lvl="1"/>
            <a:r>
              <a:rPr lang="en-IN" b="0" i="0" dirty="0">
                <a:solidFill>
                  <a:srgbClr val="D5D5D5"/>
                </a:solidFill>
                <a:effectLst/>
                <a:latin typeface="Roboto" panose="02000000000000000000" pitchFamily="2" charset="0"/>
              </a:rPr>
              <a:t>10-year Risk of Coronary Heart Disease (CHD): Indicating the likelihood of the patient developing coronary heart disease within the next 10 years (binary: "1" for "Yes" and "0" for "No").</a:t>
            </a:r>
          </a:p>
        </p:txBody>
      </p:sp>
    </p:spTree>
    <p:extLst>
      <p:ext uri="{BB962C8B-B14F-4D97-AF65-F5344CB8AC3E}">
        <p14:creationId xmlns:p14="http://schemas.microsoft.com/office/powerpoint/2010/main" val="16727674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20E3D4-838B-3246-B494-402E0C6B1D8E}"/>
              </a:ext>
            </a:extLst>
          </p:cNvPr>
          <p:cNvSpPr>
            <a:spLocks noGrp="1"/>
          </p:cNvSpPr>
          <p:nvPr>
            <p:ph type="title"/>
          </p:nvPr>
        </p:nvSpPr>
        <p:spPr>
          <a:xfrm>
            <a:off x="2296668" y="90125"/>
            <a:ext cx="7598664" cy="457708"/>
          </a:xfrm>
        </p:spPr>
        <p:txBody>
          <a:bodyPr>
            <a:normAutofit fontScale="90000"/>
          </a:bodyPr>
          <a:lstStyle/>
          <a:p>
            <a:r>
              <a:rPr lang="en-US" dirty="0"/>
              <a:t>Exploratory Data analysis</a:t>
            </a:r>
          </a:p>
        </p:txBody>
      </p:sp>
      <p:pic>
        <p:nvPicPr>
          <p:cNvPr id="1026" name="Picture 2">
            <a:extLst>
              <a:ext uri="{FF2B5EF4-FFF2-40B4-BE49-F238E27FC236}">
                <a16:creationId xmlns:a16="http://schemas.microsoft.com/office/drawing/2014/main" id="{52D25753-CFD9-A247-A9A7-63880F6C922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1673" y="1482526"/>
            <a:ext cx="8105735" cy="517430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07FBD687-DD84-F14B-A339-5DC47E026C10}"/>
              </a:ext>
            </a:extLst>
          </p:cNvPr>
          <p:cNvSpPr txBox="1"/>
          <p:nvPr/>
        </p:nvSpPr>
        <p:spPr>
          <a:xfrm>
            <a:off x="8354016" y="1988944"/>
            <a:ext cx="3628775" cy="3816429"/>
          </a:xfrm>
          <a:prstGeom prst="rect">
            <a:avLst/>
          </a:prstGeom>
          <a:noFill/>
        </p:spPr>
        <p:txBody>
          <a:bodyPr wrap="square" rtlCol="0">
            <a:spAutoFit/>
          </a:bodyPr>
          <a:lstStyle/>
          <a:p>
            <a:pPr algn="l">
              <a:buFont typeface="Arial" panose="020B0604020202020204" pitchFamily="34" charset="0"/>
              <a:buChar char="•"/>
            </a:pPr>
            <a:r>
              <a:rPr lang="en-IN" sz="1600" b="0" i="0" dirty="0">
                <a:solidFill>
                  <a:srgbClr val="D1D5DB"/>
                </a:solidFill>
                <a:effectLst/>
                <a:latin typeface="Söhne"/>
              </a:rPr>
              <a:t>Slightly more females than males in the dataset.</a:t>
            </a:r>
          </a:p>
          <a:p>
            <a:pPr algn="l">
              <a:buFont typeface="Arial" panose="020B0604020202020204" pitchFamily="34" charset="0"/>
              <a:buChar char="•"/>
            </a:pPr>
            <a:r>
              <a:rPr lang="en-IN" sz="1600" b="0" i="0" dirty="0">
                <a:solidFill>
                  <a:srgbClr val="D1D5DB"/>
                </a:solidFill>
                <a:effectLst/>
                <a:latin typeface="Söhne"/>
              </a:rPr>
              <a:t>Non-smokers slightly outnumber smokers (around 1600 each).</a:t>
            </a:r>
          </a:p>
          <a:p>
            <a:pPr algn="l">
              <a:buFont typeface="Arial" panose="020B0604020202020204" pitchFamily="34" charset="0"/>
              <a:buChar char="•"/>
            </a:pPr>
            <a:r>
              <a:rPr lang="en-IN" sz="1600" b="0" i="0" dirty="0">
                <a:solidFill>
                  <a:srgbClr val="D1D5DB"/>
                </a:solidFill>
                <a:effectLst/>
                <a:latin typeface="Söhne"/>
              </a:rPr>
              <a:t>Approximately 1500 individuals with education level 1, 400 with level 4.</a:t>
            </a:r>
          </a:p>
          <a:p>
            <a:pPr algn="l">
              <a:buFont typeface="Arial" panose="020B0604020202020204" pitchFamily="34" charset="0"/>
              <a:buChar char="•"/>
            </a:pPr>
            <a:r>
              <a:rPr lang="en-IN" sz="1600" b="0" i="0" dirty="0">
                <a:solidFill>
                  <a:srgbClr val="D1D5DB"/>
                </a:solidFill>
                <a:effectLst/>
                <a:latin typeface="Söhne"/>
              </a:rPr>
              <a:t>Over 3000 individuals not taking medication for blood pressure.</a:t>
            </a:r>
          </a:p>
          <a:p>
            <a:pPr algn="l">
              <a:buFont typeface="Arial" panose="020B0604020202020204" pitchFamily="34" charset="0"/>
              <a:buChar char="•"/>
            </a:pPr>
            <a:r>
              <a:rPr lang="en-IN" sz="1600" b="0" i="0" dirty="0">
                <a:solidFill>
                  <a:srgbClr val="D1D5DB"/>
                </a:solidFill>
                <a:effectLst/>
                <a:latin typeface="Söhne"/>
              </a:rPr>
              <a:t>Few people in the dataset have a history of stroke.</a:t>
            </a:r>
          </a:p>
          <a:p>
            <a:pPr algn="l">
              <a:buFont typeface="Arial" panose="020B0604020202020204" pitchFamily="34" charset="0"/>
              <a:buChar char="•"/>
            </a:pPr>
            <a:r>
              <a:rPr lang="en-IN" sz="1600" b="0" i="0" dirty="0">
                <a:solidFill>
                  <a:srgbClr val="D1D5DB"/>
                </a:solidFill>
                <a:effectLst/>
                <a:latin typeface="Söhne"/>
              </a:rPr>
              <a:t>Around 1000 individuals identified as hypertensive.</a:t>
            </a:r>
          </a:p>
          <a:p>
            <a:pPr algn="l">
              <a:buFont typeface="Arial" panose="020B0604020202020204" pitchFamily="34" charset="0"/>
              <a:buChar char="•"/>
            </a:pPr>
            <a:r>
              <a:rPr lang="en-IN" sz="1600" b="0" i="0" dirty="0">
                <a:solidFill>
                  <a:srgbClr val="D1D5DB"/>
                </a:solidFill>
                <a:effectLst/>
                <a:latin typeface="Söhne"/>
              </a:rPr>
              <a:t>More than 3000 people do not have diabetes.</a:t>
            </a:r>
          </a:p>
          <a:p>
            <a:endParaRPr lang="en-US" dirty="0"/>
          </a:p>
        </p:txBody>
      </p:sp>
      <p:sp>
        <p:nvSpPr>
          <p:cNvPr id="13" name="Title 1">
            <a:extLst>
              <a:ext uri="{FF2B5EF4-FFF2-40B4-BE49-F238E27FC236}">
                <a16:creationId xmlns:a16="http://schemas.microsoft.com/office/drawing/2014/main" id="{7B1D0E6D-E40D-B946-B83A-94F90C880278}"/>
              </a:ext>
            </a:extLst>
          </p:cNvPr>
          <p:cNvSpPr txBox="1">
            <a:spLocks/>
          </p:cNvSpPr>
          <p:nvPr/>
        </p:nvSpPr>
        <p:spPr bwMode="black">
          <a:xfrm>
            <a:off x="3530556" y="732736"/>
            <a:ext cx="4920996" cy="574614"/>
          </a:xfrm>
          <a:prstGeom prst="rect">
            <a:avLst/>
          </a:prstGeom>
          <a:solidFill>
            <a:schemeClr val="bg2">
              <a:lumMod val="60000"/>
              <a:lumOff val="40000"/>
              <a:alpha val="15000"/>
            </a:schemeClr>
          </a:solidFill>
          <a:ln w="31750" cap="sq">
            <a:solidFill>
              <a:schemeClr val="tx1">
                <a:lumMod val="75000"/>
                <a:lumOff val="25000"/>
              </a:schemeClr>
            </a:solidFill>
            <a:miter lim="800000"/>
          </a:ln>
        </p:spPr>
        <p:txBody>
          <a:bodyPr vert="horz" lIns="182880" tIns="182880" rIns="182880" bIns="182880" rtlCol="0" anchor="ctr">
            <a:normAutofit fontScale="97500"/>
          </a:bodyPr>
          <a:lstStyle>
            <a:lvl1pPr algn="ctr" defTabSz="914400" rtl="0" eaLnBrk="1" latinLnBrk="0" hangingPunct="1">
              <a:lnSpc>
                <a:spcPct val="90000"/>
              </a:lnSpc>
              <a:spcBef>
                <a:spcPct val="0"/>
              </a:spcBef>
              <a:buNone/>
              <a:defRPr sz="2800" kern="1200" cap="all" spc="200" baseline="0">
                <a:solidFill>
                  <a:schemeClr val="tx1">
                    <a:lumMod val="85000"/>
                    <a:lumOff val="15000"/>
                  </a:schemeClr>
                </a:solidFill>
                <a:latin typeface="+mj-lt"/>
                <a:ea typeface="+mj-ea"/>
                <a:cs typeface="+mj-cs"/>
              </a:defRPr>
            </a:lvl1pPr>
          </a:lstStyle>
          <a:p>
            <a:r>
              <a:rPr lang="en-IN" sz="900" b="0" i="0" dirty="0">
                <a:solidFill>
                  <a:srgbClr val="D5D5D5"/>
                </a:solidFill>
                <a:effectLst/>
                <a:latin typeface="Roboto" panose="02000000000000000000" pitchFamily="2" charset="0"/>
              </a:rPr>
              <a:t>Univariate analysis of Categorical Variables</a:t>
            </a:r>
          </a:p>
        </p:txBody>
      </p:sp>
    </p:spTree>
    <p:extLst>
      <p:ext uri="{BB962C8B-B14F-4D97-AF65-F5344CB8AC3E}">
        <p14:creationId xmlns:p14="http://schemas.microsoft.com/office/powerpoint/2010/main" val="8147129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6467A476-ED1F-C241-91B8-64D584CCCF8E}"/>
              </a:ext>
            </a:extLst>
          </p:cNvPr>
          <p:cNvSpPr txBox="1">
            <a:spLocks/>
          </p:cNvSpPr>
          <p:nvPr/>
        </p:nvSpPr>
        <p:spPr bwMode="black">
          <a:xfrm>
            <a:off x="3635502" y="83752"/>
            <a:ext cx="4920996" cy="574614"/>
          </a:xfrm>
          <a:prstGeom prst="rect">
            <a:avLst/>
          </a:prstGeom>
          <a:solidFill>
            <a:schemeClr val="bg2">
              <a:lumMod val="60000"/>
              <a:lumOff val="40000"/>
              <a:alpha val="15000"/>
            </a:schemeClr>
          </a:solidFill>
          <a:ln w="31750" cap="sq">
            <a:solidFill>
              <a:schemeClr val="tx1">
                <a:lumMod val="75000"/>
                <a:lumOff val="25000"/>
              </a:schemeClr>
            </a:solidFill>
            <a:miter lim="800000"/>
          </a:ln>
        </p:spPr>
        <p:txBody>
          <a:bodyPr vert="horz" lIns="182880" tIns="182880" rIns="182880" bIns="182880" rtlCol="0" anchor="ctr">
            <a:normAutofit fontScale="97500"/>
          </a:bodyPr>
          <a:lstStyle>
            <a:lvl1pPr algn="ctr" defTabSz="914400" rtl="0" eaLnBrk="1" latinLnBrk="0" hangingPunct="1">
              <a:lnSpc>
                <a:spcPct val="90000"/>
              </a:lnSpc>
              <a:spcBef>
                <a:spcPct val="0"/>
              </a:spcBef>
              <a:buNone/>
              <a:defRPr sz="2800" kern="1200" cap="all" spc="200" baseline="0">
                <a:solidFill>
                  <a:schemeClr val="tx1">
                    <a:lumMod val="85000"/>
                    <a:lumOff val="15000"/>
                  </a:schemeClr>
                </a:solidFill>
                <a:latin typeface="+mj-lt"/>
                <a:ea typeface="+mj-ea"/>
                <a:cs typeface="+mj-cs"/>
              </a:defRPr>
            </a:lvl1pPr>
          </a:lstStyle>
          <a:p>
            <a:r>
              <a:rPr lang="en-IN" sz="800" b="0" i="0" dirty="0">
                <a:solidFill>
                  <a:srgbClr val="D5D5D5"/>
                </a:solidFill>
                <a:effectLst/>
                <a:latin typeface="Roboto" panose="02000000000000000000" pitchFamily="2" charset="0"/>
              </a:rPr>
              <a:t>Univariate analysis of Numerical Variables</a:t>
            </a:r>
          </a:p>
        </p:txBody>
      </p:sp>
      <p:pic>
        <p:nvPicPr>
          <p:cNvPr id="2050" name="Picture 2">
            <a:extLst>
              <a:ext uri="{FF2B5EF4-FFF2-40B4-BE49-F238E27FC236}">
                <a16:creationId xmlns:a16="http://schemas.microsoft.com/office/drawing/2014/main" id="{062C5289-AA85-8C4E-A881-E6A75EAF476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635502" y="739208"/>
            <a:ext cx="8388096" cy="603504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A70D014B-CD18-1943-BD47-12FEE44F46CF}"/>
              </a:ext>
            </a:extLst>
          </p:cNvPr>
          <p:cNvSpPr txBox="1"/>
          <p:nvPr/>
        </p:nvSpPr>
        <p:spPr>
          <a:xfrm>
            <a:off x="246126" y="1248349"/>
            <a:ext cx="3389376" cy="5016758"/>
          </a:xfrm>
          <a:prstGeom prst="rect">
            <a:avLst/>
          </a:prstGeom>
          <a:noFill/>
        </p:spPr>
        <p:txBody>
          <a:bodyPr wrap="square" rtlCol="0">
            <a:spAutoFit/>
          </a:bodyPr>
          <a:lstStyle/>
          <a:p>
            <a:pPr algn="l">
              <a:buFont typeface="Arial" panose="020B0604020202020204" pitchFamily="34" charset="0"/>
              <a:buChar char="•"/>
            </a:pPr>
            <a:r>
              <a:rPr lang="en-IN" sz="1600" b="0" i="0" dirty="0">
                <a:solidFill>
                  <a:srgbClr val="D1D5DB"/>
                </a:solidFill>
                <a:effectLst/>
                <a:latin typeface="Söhne"/>
              </a:rPr>
              <a:t>Age ranges from 35 to 70 years with a peak around 40 years.</a:t>
            </a:r>
          </a:p>
          <a:p>
            <a:pPr algn="l">
              <a:buFont typeface="Arial" panose="020B0604020202020204" pitchFamily="34" charset="0"/>
              <a:buChar char="•"/>
            </a:pPr>
            <a:r>
              <a:rPr lang="en-IN" sz="1600" b="0" i="0" dirty="0">
                <a:solidFill>
                  <a:srgbClr val="D1D5DB"/>
                </a:solidFill>
                <a:effectLst/>
                <a:latin typeface="Söhne"/>
              </a:rPr>
              <a:t>Most individuals do not smoke, but some smoke 20 cigarettes per day.</a:t>
            </a:r>
          </a:p>
          <a:p>
            <a:pPr algn="l">
              <a:buFont typeface="Arial" panose="020B0604020202020204" pitchFamily="34" charset="0"/>
              <a:buChar char="•"/>
            </a:pPr>
            <a:r>
              <a:rPr lang="en-IN" sz="1600" b="0" i="0" dirty="0">
                <a:solidFill>
                  <a:srgbClr val="D1D5DB"/>
                </a:solidFill>
                <a:effectLst/>
                <a:latin typeface="Söhne"/>
              </a:rPr>
              <a:t>Cholesterol levels range from 100 to 700, with the majority between 150 and 350.</a:t>
            </a:r>
          </a:p>
          <a:p>
            <a:pPr algn="l">
              <a:buFont typeface="Arial" panose="020B0604020202020204" pitchFamily="34" charset="0"/>
              <a:buChar char="•"/>
            </a:pPr>
            <a:r>
              <a:rPr lang="en-IN" sz="1600" b="0" i="0" dirty="0">
                <a:solidFill>
                  <a:srgbClr val="D1D5DB"/>
                </a:solidFill>
                <a:effectLst/>
                <a:latin typeface="Söhne"/>
              </a:rPr>
              <a:t>Systolic Blood Pressure (BP) mainly ranges from 100 to 200.</a:t>
            </a:r>
          </a:p>
          <a:p>
            <a:pPr algn="l">
              <a:buFont typeface="Arial" panose="020B0604020202020204" pitchFamily="34" charset="0"/>
              <a:buChar char="•"/>
            </a:pPr>
            <a:r>
              <a:rPr lang="en-IN" sz="1600" b="0" i="0" dirty="0">
                <a:solidFill>
                  <a:srgbClr val="D1D5DB"/>
                </a:solidFill>
                <a:effectLst/>
                <a:latin typeface="Söhne"/>
              </a:rPr>
              <a:t>Diastolic Blood Pressure (BP) mainly ranges from 60 to 120.</a:t>
            </a:r>
          </a:p>
          <a:p>
            <a:pPr algn="l">
              <a:buFont typeface="Arial" panose="020B0604020202020204" pitchFamily="34" charset="0"/>
              <a:buChar char="•"/>
            </a:pPr>
            <a:r>
              <a:rPr lang="en-IN" sz="1600" b="0" i="0" dirty="0">
                <a:solidFill>
                  <a:srgbClr val="D1D5DB"/>
                </a:solidFill>
                <a:effectLst/>
                <a:latin typeface="Söhne"/>
              </a:rPr>
              <a:t>BMI varies from 16 to 40, reflecting a range of body weights.</a:t>
            </a:r>
          </a:p>
          <a:p>
            <a:pPr algn="l">
              <a:buFont typeface="Arial" panose="020B0604020202020204" pitchFamily="34" charset="0"/>
              <a:buChar char="•"/>
            </a:pPr>
            <a:r>
              <a:rPr lang="en-IN" sz="1600" b="0" i="0" dirty="0">
                <a:solidFill>
                  <a:srgbClr val="D1D5DB"/>
                </a:solidFill>
                <a:effectLst/>
                <a:latin typeface="Söhne"/>
              </a:rPr>
              <a:t>Heart rate observed between 40 to 110 beats per minute, common around 75 BPM.</a:t>
            </a:r>
          </a:p>
          <a:p>
            <a:pPr algn="l">
              <a:buFont typeface="Arial" panose="020B0604020202020204" pitchFamily="34" charset="0"/>
              <a:buChar char="•"/>
            </a:pPr>
            <a:r>
              <a:rPr lang="en-IN" sz="1600" b="0" i="0" dirty="0">
                <a:solidFill>
                  <a:srgbClr val="D1D5DB"/>
                </a:solidFill>
                <a:effectLst/>
                <a:latin typeface="Söhne"/>
              </a:rPr>
              <a:t>Glucose levels vary from 50 to 125, with some extreme values posing a risk of heart disease.</a:t>
            </a:r>
          </a:p>
          <a:p>
            <a:endParaRPr lang="en-US" sz="1600" dirty="0"/>
          </a:p>
        </p:txBody>
      </p:sp>
    </p:spTree>
    <p:extLst>
      <p:ext uri="{BB962C8B-B14F-4D97-AF65-F5344CB8AC3E}">
        <p14:creationId xmlns:p14="http://schemas.microsoft.com/office/powerpoint/2010/main" val="29607072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54E4D1D-A7D3-D646-A943-FA7054131127}"/>
              </a:ext>
            </a:extLst>
          </p:cNvPr>
          <p:cNvSpPr txBox="1">
            <a:spLocks/>
          </p:cNvSpPr>
          <p:nvPr/>
        </p:nvSpPr>
        <p:spPr bwMode="black">
          <a:xfrm>
            <a:off x="3635502" y="83752"/>
            <a:ext cx="4920996" cy="574614"/>
          </a:xfrm>
          <a:prstGeom prst="rect">
            <a:avLst/>
          </a:prstGeom>
          <a:solidFill>
            <a:schemeClr val="bg2">
              <a:lumMod val="60000"/>
              <a:lumOff val="40000"/>
              <a:alpha val="15000"/>
            </a:schemeClr>
          </a:solidFill>
          <a:ln w="31750" cap="sq">
            <a:solidFill>
              <a:schemeClr val="tx1">
                <a:lumMod val="75000"/>
                <a:lumOff val="25000"/>
              </a:schemeClr>
            </a:solidFill>
            <a:miter lim="800000"/>
          </a:ln>
        </p:spPr>
        <p:txBody>
          <a:bodyPr vert="horz" lIns="182880" tIns="182880" rIns="182880" bIns="182880" rtlCol="0" anchor="ctr">
            <a:normAutofit fontScale="97500" lnSpcReduction="10000"/>
          </a:bodyPr>
          <a:lstStyle>
            <a:lvl1pPr algn="ctr" defTabSz="914400" rtl="0" eaLnBrk="1" latinLnBrk="0" hangingPunct="1">
              <a:lnSpc>
                <a:spcPct val="90000"/>
              </a:lnSpc>
              <a:spcBef>
                <a:spcPct val="0"/>
              </a:spcBef>
              <a:buNone/>
              <a:defRPr sz="2800" kern="1200" cap="all" spc="200" baseline="0">
                <a:solidFill>
                  <a:schemeClr val="tx1">
                    <a:lumMod val="85000"/>
                    <a:lumOff val="15000"/>
                  </a:schemeClr>
                </a:solidFill>
                <a:latin typeface="+mj-lt"/>
                <a:ea typeface="+mj-ea"/>
                <a:cs typeface="+mj-cs"/>
              </a:defRPr>
            </a:lvl1pPr>
          </a:lstStyle>
          <a:p>
            <a:r>
              <a:rPr lang="en-IN" sz="800" b="0" i="0" dirty="0">
                <a:solidFill>
                  <a:srgbClr val="D5D5D5"/>
                </a:solidFill>
                <a:effectLst/>
                <a:latin typeface="Roboto" panose="02000000000000000000" pitchFamily="2" charset="0"/>
              </a:rPr>
              <a:t>Bivariate analysis between the dependent variable and continuous independent variables</a:t>
            </a:r>
          </a:p>
        </p:txBody>
      </p:sp>
      <p:pic>
        <p:nvPicPr>
          <p:cNvPr id="3074" name="Picture 2">
            <a:extLst>
              <a:ext uri="{FF2B5EF4-FFF2-40B4-BE49-F238E27FC236}">
                <a16:creationId xmlns:a16="http://schemas.microsoft.com/office/drawing/2014/main" id="{F45AAD92-38D8-104D-8992-40D3CEC0B68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18592" y="761081"/>
            <a:ext cx="7157568" cy="601339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EC83B301-BE21-F348-8313-3B4BF7F0303B}"/>
              </a:ext>
            </a:extLst>
          </p:cNvPr>
          <p:cNvSpPr txBox="1"/>
          <p:nvPr/>
        </p:nvSpPr>
        <p:spPr>
          <a:xfrm>
            <a:off x="7476523" y="1396860"/>
            <a:ext cx="4496885" cy="4247317"/>
          </a:xfrm>
          <a:prstGeom prst="rect">
            <a:avLst/>
          </a:prstGeom>
          <a:noFill/>
        </p:spPr>
        <p:txBody>
          <a:bodyPr wrap="square" rtlCol="0">
            <a:spAutoFit/>
          </a:bodyPr>
          <a:lstStyle/>
          <a:p>
            <a:pPr algn="l">
              <a:buFont typeface="Arial" panose="020B0604020202020204" pitchFamily="34" charset="0"/>
              <a:buChar char="•"/>
            </a:pPr>
            <a:r>
              <a:rPr lang="en-IN" b="0" i="0" dirty="0">
                <a:solidFill>
                  <a:srgbClr val="D1D5DB"/>
                </a:solidFill>
                <a:effectLst/>
                <a:latin typeface="Söhne"/>
              </a:rPr>
              <a:t>Higher CHD risk observed among older patients.</a:t>
            </a:r>
          </a:p>
          <a:p>
            <a:pPr algn="l">
              <a:buFont typeface="Arial" panose="020B0604020202020204" pitchFamily="34" charset="0"/>
              <a:buChar char="•"/>
            </a:pPr>
            <a:r>
              <a:rPr lang="en-IN" b="0" i="0" dirty="0">
                <a:solidFill>
                  <a:srgbClr val="D1D5DB"/>
                </a:solidFill>
                <a:effectLst/>
                <a:latin typeface="Söhne"/>
              </a:rPr>
              <a:t>No conclusive evidence for other continuous variables' association with CHD risk.</a:t>
            </a:r>
          </a:p>
          <a:p>
            <a:pPr algn="l">
              <a:buFont typeface="Arial" panose="020B0604020202020204" pitchFamily="34" charset="0"/>
              <a:buChar char="•"/>
            </a:pPr>
            <a:r>
              <a:rPr lang="en-IN" b="0" i="0" dirty="0">
                <a:solidFill>
                  <a:srgbClr val="D1D5DB"/>
                </a:solidFill>
                <a:effectLst/>
                <a:latin typeface="Söhne"/>
              </a:rPr>
              <a:t>Age identified as a significant risk factor, aligning with medical knowledge.</a:t>
            </a:r>
          </a:p>
          <a:p>
            <a:pPr algn="l">
              <a:buFont typeface="Arial" panose="020B0604020202020204" pitchFamily="34" charset="0"/>
              <a:buChar char="•"/>
            </a:pPr>
            <a:r>
              <a:rPr lang="en-IN" b="0" i="0" dirty="0">
                <a:solidFill>
                  <a:srgbClr val="D1D5DB"/>
                </a:solidFill>
                <a:effectLst/>
                <a:latin typeface="Söhne"/>
              </a:rPr>
              <a:t>Further research needed to explore potential relationships with other variables.</a:t>
            </a:r>
          </a:p>
          <a:p>
            <a:pPr algn="l">
              <a:buFont typeface="Arial" panose="020B0604020202020204" pitchFamily="34" charset="0"/>
              <a:buChar char="•"/>
            </a:pPr>
            <a:r>
              <a:rPr lang="en-IN" b="0" i="0" dirty="0">
                <a:solidFill>
                  <a:srgbClr val="D1D5DB"/>
                </a:solidFill>
                <a:effectLst/>
                <a:latin typeface="Söhne"/>
              </a:rPr>
              <a:t>Understanding CHD risk crucial for public health initiatives and patient care.</a:t>
            </a:r>
          </a:p>
          <a:p>
            <a:pPr algn="l">
              <a:buFont typeface="Arial" panose="020B0604020202020204" pitchFamily="34" charset="0"/>
              <a:buChar char="•"/>
            </a:pPr>
            <a:r>
              <a:rPr lang="en-IN" b="0" i="0" dirty="0">
                <a:solidFill>
                  <a:srgbClr val="D1D5DB"/>
                </a:solidFill>
                <a:effectLst/>
                <a:latin typeface="Söhne"/>
              </a:rPr>
              <a:t>Additional investigations can provide valuable insights for preventive measures.</a:t>
            </a:r>
          </a:p>
          <a:p>
            <a:pPr algn="l">
              <a:buFont typeface="Arial" panose="020B0604020202020204" pitchFamily="34" charset="0"/>
              <a:buChar char="•"/>
            </a:pPr>
            <a:r>
              <a:rPr lang="en-IN" b="0" i="0" dirty="0">
                <a:solidFill>
                  <a:srgbClr val="D1D5DB"/>
                </a:solidFill>
                <a:effectLst/>
                <a:latin typeface="Söhne"/>
              </a:rPr>
              <a:t>Comprehensive data analysis plays a vital role in advancing cardiovascular disease knowledge.</a:t>
            </a:r>
          </a:p>
        </p:txBody>
      </p:sp>
    </p:spTree>
    <p:extLst>
      <p:ext uri="{BB962C8B-B14F-4D97-AF65-F5344CB8AC3E}">
        <p14:creationId xmlns:p14="http://schemas.microsoft.com/office/powerpoint/2010/main" val="23502021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9DCBC98-E8E3-0E4D-9AB9-D36E9C9E619C}"/>
              </a:ext>
            </a:extLst>
          </p:cNvPr>
          <p:cNvSpPr txBox="1">
            <a:spLocks/>
          </p:cNvSpPr>
          <p:nvPr/>
        </p:nvSpPr>
        <p:spPr bwMode="black">
          <a:xfrm>
            <a:off x="3635502" y="83752"/>
            <a:ext cx="4920996" cy="574614"/>
          </a:xfrm>
          <a:prstGeom prst="rect">
            <a:avLst/>
          </a:prstGeom>
          <a:solidFill>
            <a:schemeClr val="bg2">
              <a:lumMod val="60000"/>
              <a:lumOff val="40000"/>
              <a:alpha val="15000"/>
            </a:schemeClr>
          </a:solidFill>
          <a:ln w="31750" cap="sq">
            <a:solidFill>
              <a:schemeClr val="tx1">
                <a:lumMod val="75000"/>
                <a:lumOff val="25000"/>
              </a:schemeClr>
            </a:solidFill>
            <a:miter lim="800000"/>
          </a:ln>
        </p:spPr>
        <p:txBody>
          <a:bodyPr vert="horz" lIns="182880" tIns="182880" rIns="182880" bIns="182880" rtlCol="0" anchor="ctr">
            <a:normAutofit fontScale="97500" lnSpcReduction="10000"/>
          </a:bodyPr>
          <a:lstStyle>
            <a:lvl1pPr algn="ctr" defTabSz="914400" rtl="0" eaLnBrk="1" latinLnBrk="0" hangingPunct="1">
              <a:lnSpc>
                <a:spcPct val="90000"/>
              </a:lnSpc>
              <a:spcBef>
                <a:spcPct val="0"/>
              </a:spcBef>
              <a:buNone/>
              <a:defRPr sz="2800" kern="1200" cap="all" spc="200" baseline="0">
                <a:solidFill>
                  <a:schemeClr val="tx1">
                    <a:lumMod val="85000"/>
                    <a:lumOff val="15000"/>
                  </a:schemeClr>
                </a:solidFill>
                <a:latin typeface="+mj-lt"/>
                <a:ea typeface="+mj-ea"/>
                <a:cs typeface="+mj-cs"/>
              </a:defRPr>
            </a:lvl1pPr>
          </a:lstStyle>
          <a:p>
            <a:r>
              <a:rPr lang="en-IN" sz="800" b="0" i="0" dirty="0">
                <a:solidFill>
                  <a:srgbClr val="D5D5D5"/>
                </a:solidFill>
                <a:effectLst/>
                <a:latin typeface="Roboto" panose="02000000000000000000" pitchFamily="2" charset="0"/>
              </a:rPr>
              <a:t>Bivariate analysis between the dependent variable and categorical independent variables</a:t>
            </a:r>
          </a:p>
        </p:txBody>
      </p:sp>
      <p:pic>
        <p:nvPicPr>
          <p:cNvPr id="4098" name="Picture 2">
            <a:extLst>
              <a:ext uri="{FF2B5EF4-FFF2-40B4-BE49-F238E27FC236}">
                <a16:creationId xmlns:a16="http://schemas.microsoft.com/office/drawing/2014/main" id="{8A1B20DE-90D1-CA49-8019-8BB49CC2B8F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498848" y="809625"/>
            <a:ext cx="7594129" cy="5964623"/>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30878621-F35F-8A4E-9D33-A61294D51C97}"/>
              </a:ext>
            </a:extLst>
          </p:cNvPr>
          <p:cNvSpPr txBox="1"/>
          <p:nvPr/>
        </p:nvSpPr>
        <p:spPr>
          <a:xfrm>
            <a:off x="195072" y="1637500"/>
            <a:ext cx="4133088" cy="4308872"/>
          </a:xfrm>
          <a:prstGeom prst="rect">
            <a:avLst/>
          </a:prstGeom>
          <a:noFill/>
        </p:spPr>
        <p:txBody>
          <a:bodyPr wrap="square" rtlCol="0">
            <a:spAutoFit/>
          </a:bodyPr>
          <a:lstStyle/>
          <a:p>
            <a:pPr algn="l">
              <a:buFont typeface="Arial" panose="020B0604020202020204" pitchFamily="34" charset="0"/>
              <a:buChar char="•"/>
            </a:pPr>
            <a:r>
              <a:rPr lang="en-IN" sz="1600" b="0" i="0" dirty="0">
                <a:solidFill>
                  <a:srgbClr val="D1D5DB"/>
                </a:solidFill>
                <a:effectLst/>
                <a:latin typeface="Söhne"/>
              </a:rPr>
              <a:t>Male patients have an 18% CHD risk, while female patients have a 12% risk.</a:t>
            </a:r>
          </a:p>
          <a:p>
            <a:pPr algn="l">
              <a:buFont typeface="Arial" panose="020B0604020202020204" pitchFamily="34" charset="0"/>
              <a:buChar char="•"/>
            </a:pPr>
            <a:r>
              <a:rPr lang="en-IN" sz="1600" b="0" i="0" dirty="0">
                <a:solidFill>
                  <a:srgbClr val="D1D5DB"/>
                </a:solidFill>
                <a:effectLst/>
                <a:latin typeface="Söhne"/>
              </a:rPr>
              <a:t>Smoking is associated with a 16% CHD risk, compared to 13% for non-smokers.</a:t>
            </a:r>
          </a:p>
          <a:p>
            <a:pPr algn="l">
              <a:buFont typeface="Arial" panose="020B0604020202020204" pitchFamily="34" charset="0"/>
              <a:buChar char="•"/>
            </a:pPr>
            <a:r>
              <a:rPr lang="en-IN" sz="1600" b="0" i="0" dirty="0">
                <a:solidFill>
                  <a:srgbClr val="D1D5DB"/>
                </a:solidFill>
                <a:effectLst/>
                <a:latin typeface="Söhne"/>
              </a:rPr>
              <a:t>CHD risk percentages for education levels 1, 2, 3, and 4 are 18%, 11%, 12%, and 14%, respectively.</a:t>
            </a:r>
          </a:p>
          <a:p>
            <a:pPr algn="l">
              <a:buFont typeface="Arial" panose="020B0604020202020204" pitchFamily="34" charset="0"/>
              <a:buChar char="•"/>
            </a:pPr>
            <a:r>
              <a:rPr lang="en-IN" sz="1600" b="0" i="0" dirty="0">
                <a:solidFill>
                  <a:srgbClr val="D1D5DB"/>
                </a:solidFill>
                <a:effectLst/>
                <a:latin typeface="Söhne"/>
              </a:rPr>
              <a:t>Patients on BP medication face a 33% CHD risk, compared to 14% for those not on medication.</a:t>
            </a:r>
          </a:p>
          <a:p>
            <a:pPr algn="l">
              <a:buFont typeface="Arial" panose="020B0604020202020204" pitchFamily="34" charset="0"/>
              <a:buChar char="•"/>
            </a:pPr>
            <a:r>
              <a:rPr lang="en-IN" sz="1600" b="0" i="0" dirty="0">
                <a:solidFill>
                  <a:srgbClr val="D1D5DB"/>
                </a:solidFill>
                <a:effectLst/>
                <a:latin typeface="Söhne"/>
              </a:rPr>
              <a:t>Patients with a history of stroke have a 45% CHD risk, higher than the 14% risk for others.</a:t>
            </a:r>
          </a:p>
          <a:p>
            <a:pPr algn="l">
              <a:buFont typeface="Arial" panose="020B0604020202020204" pitchFamily="34" charset="0"/>
              <a:buChar char="•"/>
            </a:pPr>
            <a:r>
              <a:rPr lang="en-IN" sz="1600" b="0" i="0" dirty="0">
                <a:solidFill>
                  <a:srgbClr val="D1D5DB"/>
                </a:solidFill>
                <a:effectLst/>
                <a:latin typeface="Söhne"/>
              </a:rPr>
              <a:t>Hypertensive patients face a 23% CHD risk, compared to 11% for non-hypertensive patients.</a:t>
            </a:r>
          </a:p>
          <a:p>
            <a:pPr algn="l">
              <a:buFont typeface="Arial" panose="020B0604020202020204" pitchFamily="34" charset="0"/>
              <a:buChar char="•"/>
            </a:pPr>
            <a:r>
              <a:rPr lang="en-IN" sz="1600" b="0" i="0" dirty="0">
                <a:solidFill>
                  <a:srgbClr val="D1D5DB"/>
                </a:solidFill>
                <a:effectLst/>
                <a:latin typeface="Söhne"/>
              </a:rPr>
              <a:t>Diabetic patients have a 37% CHD risk, higher than the 14% risk for non-diabetic patients.</a:t>
            </a:r>
          </a:p>
          <a:p>
            <a:endParaRPr lang="en-US" sz="1600" dirty="0"/>
          </a:p>
        </p:txBody>
      </p:sp>
    </p:spTree>
    <p:extLst>
      <p:ext uri="{BB962C8B-B14F-4D97-AF65-F5344CB8AC3E}">
        <p14:creationId xmlns:p14="http://schemas.microsoft.com/office/powerpoint/2010/main" val="11082796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C35924-6C13-3544-A691-27E5FB0CB5B2}"/>
              </a:ext>
            </a:extLst>
          </p:cNvPr>
          <p:cNvSpPr>
            <a:spLocks noGrp="1"/>
          </p:cNvSpPr>
          <p:nvPr>
            <p:ph type="title"/>
          </p:nvPr>
        </p:nvSpPr>
        <p:spPr>
          <a:xfrm>
            <a:off x="2231136" y="347473"/>
            <a:ext cx="7729728" cy="816663"/>
          </a:xfrm>
        </p:spPr>
        <p:txBody>
          <a:bodyPr>
            <a:normAutofit fontScale="90000"/>
          </a:bodyPr>
          <a:lstStyle/>
          <a:p>
            <a:r>
              <a:rPr lang="en-IN" b="1" i="1" dirty="0">
                <a:solidFill>
                  <a:srgbClr val="D5D5D5"/>
                </a:solidFill>
                <a:effectLst/>
                <a:latin typeface="Roboto" panose="02000000000000000000" pitchFamily="2" charset="0"/>
              </a:rPr>
              <a:t>Feature Engineering &amp; Data Pre-processing</a:t>
            </a:r>
            <a:endParaRPr lang="en-IN" b="0" i="0" dirty="0">
              <a:solidFill>
                <a:srgbClr val="D5D5D5"/>
              </a:solidFill>
              <a:effectLst/>
              <a:latin typeface="Roboto" panose="02000000000000000000" pitchFamily="2" charset="0"/>
            </a:endParaRPr>
          </a:p>
        </p:txBody>
      </p:sp>
      <p:sp>
        <p:nvSpPr>
          <p:cNvPr id="3" name="Content Placeholder 2">
            <a:extLst>
              <a:ext uri="{FF2B5EF4-FFF2-40B4-BE49-F238E27FC236}">
                <a16:creationId xmlns:a16="http://schemas.microsoft.com/office/drawing/2014/main" id="{A72F14EF-1D5C-8C4A-A257-4780D18DD685}"/>
              </a:ext>
            </a:extLst>
          </p:cNvPr>
          <p:cNvSpPr>
            <a:spLocks noGrp="1"/>
          </p:cNvSpPr>
          <p:nvPr>
            <p:ph idx="1"/>
          </p:nvPr>
        </p:nvSpPr>
        <p:spPr>
          <a:xfrm>
            <a:off x="487680" y="1658112"/>
            <a:ext cx="11216640" cy="5388863"/>
          </a:xfrm>
        </p:spPr>
        <p:txBody>
          <a:bodyPr>
            <a:normAutofit fontScale="92500" lnSpcReduction="20000"/>
          </a:bodyPr>
          <a:lstStyle/>
          <a:p>
            <a:pPr algn="l">
              <a:buFont typeface="Arial" panose="020B0604020202020204" pitchFamily="34" charset="0"/>
              <a:buChar char="•"/>
            </a:pPr>
            <a:r>
              <a:rPr lang="en-IN" b="0" i="0" dirty="0">
                <a:solidFill>
                  <a:srgbClr val="FFFFFF"/>
                </a:solidFill>
                <a:effectLst/>
                <a:latin typeface="Söhne"/>
              </a:rPr>
              <a:t>Dataset Size: The dataset contains 3390 rows and 17 columns of person-specific medical data, essential for accurate predictions.</a:t>
            </a:r>
          </a:p>
          <a:p>
            <a:pPr algn="l">
              <a:buFont typeface="Arial" panose="020B0604020202020204" pitchFamily="34" charset="0"/>
              <a:buChar char="•"/>
            </a:pPr>
            <a:r>
              <a:rPr lang="en-IN" b="0" i="0" dirty="0">
                <a:solidFill>
                  <a:srgbClr val="FFFFFF"/>
                </a:solidFill>
                <a:effectLst/>
                <a:latin typeface="Söhne"/>
              </a:rPr>
              <a:t>Null Values Handling: Two-step approach - drop rows with &lt;5% nulls and impute the remaining rows to ensure data integrity and minimize risks.</a:t>
            </a:r>
          </a:p>
          <a:p>
            <a:pPr algn="l">
              <a:buFont typeface="Arial" panose="020B0604020202020204" pitchFamily="34" charset="0"/>
              <a:buChar char="•"/>
            </a:pPr>
            <a:r>
              <a:rPr lang="en-IN" b="0" i="0" dirty="0">
                <a:solidFill>
                  <a:srgbClr val="FFFFFF"/>
                </a:solidFill>
                <a:effectLst/>
                <a:latin typeface="Söhne"/>
              </a:rPr>
              <a:t>Outlier Treatment: Interquartile Range (IQR) method used for identifying and handling outliers, enhancing data accuracy and analysis reliability.</a:t>
            </a:r>
          </a:p>
          <a:p>
            <a:pPr algn="l">
              <a:buFont typeface="Arial" panose="020B0604020202020204" pitchFamily="34" charset="0"/>
              <a:buChar char="•"/>
            </a:pPr>
            <a:r>
              <a:rPr lang="en-IN" b="0" i="0" dirty="0">
                <a:solidFill>
                  <a:srgbClr val="FFFFFF"/>
                </a:solidFill>
                <a:effectLst/>
                <a:latin typeface="Söhne"/>
              </a:rPr>
              <a:t>Categorical Encoding: Performed one-hot encoding on the 'education' feature, converting it into binary columns for each unique category.</a:t>
            </a:r>
          </a:p>
          <a:p>
            <a:pPr algn="l">
              <a:buFont typeface="Arial" panose="020B0604020202020204" pitchFamily="34" charset="0"/>
              <a:buChar char="•"/>
            </a:pPr>
            <a:r>
              <a:rPr lang="en-IN" b="0" i="0" dirty="0">
                <a:solidFill>
                  <a:srgbClr val="FFFFFF"/>
                </a:solidFill>
                <a:effectLst/>
                <a:latin typeface="Söhne"/>
              </a:rPr>
              <a:t>Feature Manipulation: Calculated '</a:t>
            </a:r>
            <a:r>
              <a:rPr lang="en-IN" b="0" i="0" dirty="0" err="1">
                <a:solidFill>
                  <a:srgbClr val="FFFFFF"/>
                </a:solidFill>
                <a:effectLst/>
                <a:latin typeface="Söhne"/>
              </a:rPr>
              <a:t>pulse_pressure</a:t>
            </a:r>
            <a:r>
              <a:rPr lang="en-IN" b="0" i="0" dirty="0">
                <a:solidFill>
                  <a:srgbClr val="FFFFFF"/>
                </a:solidFill>
                <a:effectLst/>
                <a:latin typeface="Söhne"/>
              </a:rPr>
              <a:t>' by subtracting '</a:t>
            </a:r>
            <a:r>
              <a:rPr lang="en-IN" b="0" i="0" dirty="0" err="1">
                <a:solidFill>
                  <a:srgbClr val="FFFFFF"/>
                </a:solidFill>
                <a:effectLst/>
                <a:latin typeface="Söhne"/>
              </a:rPr>
              <a:t>diaBP</a:t>
            </a:r>
            <a:r>
              <a:rPr lang="en-IN" b="0" i="0" dirty="0">
                <a:solidFill>
                  <a:srgbClr val="FFFFFF"/>
                </a:solidFill>
                <a:effectLst/>
                <a:latin typeface="Söhne"/>
              </a:rPr>
              <a:t>' from '</a:t>
            </a:r>
            <a:r>
              <a:rPr lang="en-IN" b="0" i="0" dirty="0" err="1">
                <a:solidFill>
                  <a:srgbClr val="FFFFFF"/>
                </a:solidFill>
                <a:effectLst/>
                <a:latin typeface="Söhne"/>
              </a:rPr>
              <a:t>sysBP</a:t>
            </a:r>
            <a:r>
              <a:rPr lang="en-IN" b="0" i="0" dirty="0">
                <a:solidFill>
                  <a:srgbClr val="FFFFFF"/>
                </a:solidFill>
                <a:effectLst/>
                <a:latin typeface="Söhne"/>
              </a:rPr>
              <a:t>' and dropped the original '</a:t>
            </a:r>
            <a:r>
              <a:rPr lang="en-IN" b="0" i="0" dirty="0" err="1">
                <a:solidFill>
                  <a:srgbClr val="FFFFFF"/>
                </a:solidFill>
                <a:effectLst/>
                <a:latin typeface="Söhne"/>
              </a:rPr>
              <a:t>sysBP</a:t>
            </a:r>
            <a:r>
              <a:rPr lang="en-IN" b="0" i="0" dirty="0">
                <a:solidFill>
                  <a:srgbClr val="FFFFFF"/>
                </a:solidFill>
                <a:effectLst/>
                <a:latin typeface="Söhne"/>
              </a:rPr>
              <a:t>' and '</a:t>
            </a:r>
            <a:r>
              <a:rPr lang="en-IN" b="0" i="0" dirty="0" err="1">
                <a:solidFill>
                  <a:srgbClr val="FFFFFF"/>
                </a:solidFill>
                <a:effectLst/>
                <a:latin typeface="Söhne"/>
              </a:rPr>
              <a:t>diaBP</a:t>
            </a:r>
            <a:r>
              <a:rPr lang="en-IN" b="0" i="0" dirty="0">
                <a:solidFill>
                  <a:srgbClr val="FFFFFF"/>
                </a:solidFill>
                <a:effectLst/>
                <a:latin typeface="Söhne"/>
              </a:rPr>
              <a:t>' columns.</a:t>
            </a:r>
          </a:p>
          <a:p>
            <a:pPr algn="l">
              <a:buFont typeface="Arial" panose="020B0604020202020204" pitchFamily="34" charset="0"/>
              <a:buChar char="•"/>
            </a:pPr>
            <a:r>
              <a:rPr lang="en-IN" b="0" i="0" dirty="0">
                <a:solidFill>
                  <a:srgbClr val="FFFFFF"/>
                </a:solidFill>
                <a:effectLst/>
                <a:latin typeface="Söhne"/>
              </a:rPr>
              <a:t>Feature Selection: Selected relevant features to improve model performance and reduce complexity.</a:t>
            </a:r>
          </a:p>
          <a:p>
            <a:pPr algn="l">
              <a:buFont typeface="Arial" panose="020B0604020202020204" pitchFamily="34" charset="0"/>
              <a:buChar char="•"/>
            </a:pPr>
            <a:r>
              <a:rPr lang="en-IN" b="0" i="0" dirty="0">
                <a:solidFill>
                  <a:srgbClr val="FFFFFF"/>
                </a:solidFill>
                <a:effectLst/>
                <a:latin typeface="Söhne"/>
              </a:rPr>
              <a:t>Data Transformation: Applied log transformation on continuous variables, reducing skewness and enhancing data distribution.</a:t>
            </a:r>
          </a:p>
          <a:p>
            <a:pPr algn="l">
              <a:buFont typeface="Arial" panose="020B0604020202020204" pitchFamily="34" charset="0"/>
              <a:buChar char="•"/>
            </a:pPr>
            <a:r>
              <a:rPr lang="en-IN" b="0" i="0" dirty="0">
                <a:solidFill>
                  <a:srgbClr val="FFFFFF"/>
                </a:solidFill>
                <a:effectLst/>
                <a:latin typeface="Söhne"/>
              </a:rPr>
              <a:t>Data Splitting: Split the dataset into training and testing subsets for model training and evaluation.</a:t>
            </a:r>
          </a:p>
          <a:p>
            <a:pPr algn="l">
              <a:buFont typeface="Arial" panose="020B0604020202020204" pitchFamily="34" charset="0"/>
              <a:buChar char="•"/>
            </a:pPr>
            <a:r>
              <a:rPr lang="en-IN" b="0" i="0" dirty="0">
                <a:solidFill>
                  <a:srgbClr val="FFFFFF"/>
                </a:solidFill>
                <a:effectLst/>
                <a:latin typeface="Söhne"/>
              </a:rPr>
              <a:t>Handling Imbalanced Dataset: Used SMOTE (Synthetic Minority Over-sampling Technique) to balance the target class distribution.</a:t>
            </a:r>
          </a:p>
          <a:p>
            <a:pPr algn="l">
              <a:buFont typeface="Arial" panose="020B0604020202020204" pitchFamily="34" charset="0"/>
              <a:buChar char="•"/>
            </a:pPr>
            <a:r>
              <a:rPr lang="en-IN" b="0" i="0" dirty="0">
                <a:solidFill>
                  <a:srgbClr val="FFFFFF"/>
                </a:solidFill>
                <a:effectLst/>
                <a:latin typeface="Söhne"/>
              </a:rPr>
              <a:t>Data Scaling: Applied </a:t>
            </a:r>
            <a:r>
              <a:rPr lang="en-IN" b="0" i="0" dirty="0" err="1">
                <a:solidFill>
                  <a:srgbClr val="FFFFFF"/>
                </a:solidFill>
                <a:effectLst/>
                <a:latin typeface="Söhne"/>
              </a:rPr>
              <a:t>StandardScaler</a:t>
            </a:r>
            <a:r>
              <a:rPr lang="en-IN" b="0" i="0" dirty="0">
                <a:solidFill>
                  <a:srgbClr val="FFFFFF"/>
                </a:solidFill>
                <a:effectLst/>
                <a:latin typeface="Söhne"/>
              </a:rPr>
              <a:t> to standardize feature values, preventing potential issues from varying scales.</a:t>
            </a:r>
            <a:br>
              <a:rPr lang="en-IN" b="0" i="0" dirty="0">
                <a:solidFill>
                  <a:srgbClr val="FFFFFF"/>
                </a:solidFill>
                <a:effectLst/>
                <a:latin typeface="Söhne"/>
              </a:rPr>
            </a:br>
            <a:endParaRPr lang="en-IN" b="0" i="0" dirty="0">
              <a:solidFill>
                <a:srgbClr val="FFFFFF"/>
              </a:solidFill>
              <a:effectLst/>
              <a:latin typeface="Söhne"/>
            </a:endParaRPr>
          </a:p>
        </p:txBody>
      </p:sp>
    </p:spTree>
    <p:extLst>
      <p:ext uri="{BB962C8B-B14F-4D97-AF65-F5344CB8AC3E}">
        <p14:creationId xmlns:p14="http://schemas.microsoft.com/office/powerpoint/2010/main" val="1627468309"/>
      </p:ext>
    </p:extLst>
  </p:cSld>
  <p:clrMapOvr>
    <a:masterClrMapping/>
  </p:clrMapOvr>
</p:sld>
</file>

<file path=ppt/theme/theme1.xml><?xml version="1.0" encoding="utf-8"?>
<a:theme xmlns:a="http://schemas.openxmlformats.org/drawingml/2006/main" name="Parcel">
  <a:themeElements>
    <a:clrScheme name="Gre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0BDC4BB7-8AF9-46FD-8C32-AB93AC9C4100}"/>
    </a:ext>
  </a:extLst>
</a:theme>
</file>

<file path=docProps/app.xml><?xml version="1.0" encoding="utf-8"?>
<Properties xmlns="http://schemas.openxmlformats.org/officeDocument/2006/extended-properties" xmlns:vt="http://schemas.openxmlformats.org/officeDocument/2006/docPropsVTypes">
  <Template>{A4E1BE1C-F4CC-0243-8F68-CFD8FF2835FD}tf10001120</Template>
  <TotalTime>5507</TotalTime>
  <Words>1380</Words>
  <Application>Microsoft Macintosh PowerPoint</Application>
  <PresentationFormat>Widescreen</PresentationFormat>
  <Paragraphs>107</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Gill Sans MT</vt:lpstr>
      <vt:lpstr>Roboto</vt:lpstr>
      <vt:lpstr>Söhne</vt:lpstr>
      <vt:lpstr>Parcel</vt:lpstr>
      <vt:lpstr>Capstone Project  Cardiovascular risk prediction</vt:lpstr>
      <vt:lpstr>Points for discussion</vt:lpstr>
      <vt:lpstr>Problem statement</vt:lpstr>
      <vt:lpstr>Data summary</vt:lpstr>
      <vt:lpstr>Exploratory Data analysis</vt:lpstr>
      <vt:lpstr>PowerPoint Presentation</vt:lpstr>
      <vt:lpstr>PowerPoint Presentation</vt:lpstr>
      <vt:lpstr>PowerPoint Presentation</vt:lpstr>
      <vt:lpstr>Feature Engineering &amp; Data Pre-processing</vt:lpstr>
      <vt:lpstr>Correlation Heatmap</vt:lpstr>
      <vt:lpstr>Evaluation metrics after model building</vt:lpstr>
      <vt:lpstr>Model selection</vt:lpstr>
      <vt:lpstr>Conclusion</vt:lpstr>
      <vt:lpstr>Thankyou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Airbnb Booking Analysis</dc:title>
  <dc:creator>Microsoft Office User</dc:creator>
  <cp:lastModifiedBy>Microsoft Office User</cp:lastModifiedBy>
  <cp:revision>8</cp:revision>
  <dcterms:created xsi:type="dcterms:W3CDTF">2023-03-26T04:36:33Z</dcterms:created>
  <dcterms:modified xsi:type="dcterms:W3CDTF">2023-07-22T17:47:08Z</dcterms:modified>
</cp:coreProperties>
</file>