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sldIdLst>
    <p:sldId id="256" r:id="rId2"/>
    <p:sldId id="257" r:id="rId3"/>
    <p:sldId id="259" r:id="rId4"/>
    <p:sldId id="258" r:id="rId5"/>
    <p:sldId id="260" r:id="rId6"/>
    <p:sldId id="261" r:id="rId7"/>
    <p:sldId id="280" r:id="rId8"/>
    <p:sldId id="281" r:id="rId9"/>
    <p:sldId id="282" r:id="rId10"/>
    <p:sldId id="283" r:id="rId11"/>
    <p:sldId id="284" r:id="rId12"/>
    <p:sldId id="286" r:id="rId13"/>
    <p:sldId id="285" r:id="rId14"/>
    <p:sldId id="278" r:id="rId15"/>
    <p:sldId id="266" r:id="rId16"/>
    <p:sldId id="287" r:id="rId17"/>
    <p:sldId id="288" r:id="rId18"/>
    <p:sldId id="289" r:id="rId19"/>
    <p:sldId id="290" r:id="rId20"/>
    <p:sldId id="291" r:id="rId21"/>
    <p:sldId id="267" r:id="rId22"/>
    <p:sldId id="271"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77"/>
    <p:restoredTop sz="94676"/>
  </p:normalViewPr>
  <p:slideViewPr>
    <p:cSldViewPr snapToGrid="0" snapToObjects="1">
      <p:cViewPr>
        <p:scale>
          <a:sx n="120" d="100"/>
          <a:sy n="120" d="100"/>
        </p:scale>
        <p:origin x="3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D0528E72-A86B-A447-864C-D350CEDF3688}" type="datetimeFigureOut">
              <a:rPr lang="en-US" smtClean="0"/>
              <a:t>8/6/23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BA60E4-FF3F-024D-8545-7709563C5920}" type="slidenum">
              <a:rPr lang="en-US" smtClean="0"/>
              <a:t>‹#›</a:t>
            </a:fld>
            <a:endParaRPr lang="en-US"/>
          </a:p>
        </p:txBody>
      </p:sp>
    </p:spTree>
    <p:extLst>
      <p:ext uri="{BB962C8B-B14F-4D97-AF65-F5344CB8AC3E}">
        <p14:creationId xmlns:p14="http://schemas.microsoft.com/office/powerpoint/2010/main" val="3812228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0528E72-A86B-A447-864C-D350CEDF3688}" type="datetimeFigureOut">
              <a:rPr lang="en-US" smtClean="0"/>
              <a:t>8/6/23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A60E4-FF3F-024D-8545-7709563C5920}" type="slidenum">
              <a:rPr lang="en-US" smtClean="0"/>
              <a:t>‹#›</a:t>
            </a:fld>
            <a:endParaRPr lang="en-US"/>
          </a:p>
        </p:txBody>
      </p:sp>
    </p:spTree>
    <p:extLst>
      <p:ext uri="{BB962C8B-B14F-4D97-AF65-F5344CB8AC3E}">
        <p14:creationId xmlns:p14="http://schemas.microsoft.com/office/powerpoint/2010/main" val="3657296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0528E72-A86B-A447-864C-D350CEDF3688}" type="datetimeFigureOut">
              <a:rPr lang="en-US" smtClean="0"/>
              <a:t>8/6/23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A60E4-FF3F-024D-8545-7709563C5920}" type="slidenum">
              <a:rPr lang="en-US" smtClean="0"/>
              <a:t>‹#›</a:t>
            </a:fld>
            <a:endParaRPr lang="en-US"/>
          </a:p>
        </p:txBody>
      </p:sp>
    </p:spTree>
    <p:extLst>
      <p:ext uri="{BB962C8B-B14F-4D97-AF65-F5344CB8AC3E}">
        <p14:creationId xmlns:p14="http://schemas.microsoft.com/office/powerpoint/2010/main" val="68166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0528E72-A86B-A447-864C-D350CEDF3688}" type="datetimeFigureOut">
              <a:rPr lang="en-US" smtClean="0"/>
              <a:t>8/6/23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BA60E4-FF3F-024D-8545-7709563C5920}" type="slidenum">
              <a:rPr lang="en-US" smtClean="0"/>
              <a:t>‹#›</a:t>
            </a:fld>
            <a:endParaRPr lang="en-US"/>
          </a:p>
        </p:txBody>
      </p:sp>
    </p:spTree>
    <p:extLst>
      <p:ext uri="{BB962C8B-B14F-4D97-AF65-F5344CB8AC3E}">
        <p14:creationId xmlns:p14="http://schemas.microsoft.com/office/powerpoint/2010/main" val="1670090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D0528E72-A86B-A447-864C-D350CEDF3688}" type="datetimeFigureOut">
              <a:rPr lang="en-US" smtClean="0"/>
              <a:t>8/6/23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BA60E4-FF3F-024D-8545-7709563C5920}" type="slidenum">
              <a:rPr lang="en-US" smtClean="0"/>
              <a:t>‹#›</a:t>
            </a:fld>
            <a:endParaRPr lang="en-US"/>
          </a:p>
        </p:txBody>
      </p:sp>
    </p:spTree>
    <p:extLst>
      <p:ext uri="{BB962C8B-B14F-4D97-AF65-F5344CB8AC3E}">
        <p14:creationId xmlns:p14="http://schemas.microsoft.com/office/powerpoint/2010/main" val="1672010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D0528E72-A86B-A447-864C-D350CEDF3688}" type="datetimeFigureOut">
              <a:rPr lang="en-US" smtClean="0"/>
              <a:t>8/6/23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8BA60E4-FF3F-024D-8545-7709563C5920}" type="slidenum">
              <a:rPr lang="en-US" smtClean="0"/>
              <a:t>‹#›</a:t>
            </a:fld>
            <a:endParaRPr lang="en-US"/>
          </a:p>
        </p:txBody>
      </p:sp>
    </p:spTree>
    <p:extLst>
      <p:ext uri="{BB962C8B-B14F-4D97-AF65-F5344CB8AC3E}">
        <p14:creationId xmlns:p14="http://schemas.microsoft.com/office/powerpoint/2010/main" val="85859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D0528E72-A86B-A447-864C-D350CEDF3688}" type="datetimeFigureOut">
              <a:rPr lang="en-US" smtClean="0"/>
              <a:t>8/6/23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BA60E4-FF3F-024D-8545-7709563C5920}"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87111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0528E72-A86B-A447-864C-D350CEDF3688}" type="datetimeFigureOut">
              <a:rPr lang="en-US" smtClean="0"/>
              <a:t>8/6/23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BA60E4-FF3F-024D-8545-7709563C5920}" type="slidenum">
              <a:rPr lang="en-US" smtClean="0"/>
              <a:t>‹#›</a:t>
            </a:fld>
            <a:endParaRPr lang="en-US"/>
          </a:p>
        </p:txBody>
      </p:sp>
    </p:spTree>
    <p:extLst>
      <p:ext uri="{BB962C8B-B14F-4D97-AF65-F5344CB8AC3E}">
        <p14:creationId xmlns:p14="http://schemas.microsoft.com/office/powerpoint/2010/main" val="1520577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528E72-A86B-A447-864C-D350CEDF3688}" type="datetimeFigureOut">
              <a:rPr lang="en-US" smtClean="0"/>
              <a:t>8/6/23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BA60E4-FF3F-024D-8545-7709563C5920}" type="slidenum">
              <a:rPr lang="en-US" smtClean="0"/>
              <a:t>‹#›</a:t>
            </a:fld>
            <a:endParaRPr lang="en-US"/>
          </a:p>
        </p:txBody>
      </p:sp>
    </p:spTree>
    <p:extLst>
      <p:ext uri="{BB962C8B-B14F-4D97-AF65-F5344CB8AC3E}">
        <p14:creationId xmlns:p14="http://schemas.microsoft.com/office/powerpoint/2010/main" val="2348652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0528E72-A86B-A447-864C-D350CEDF3688}" type="datetimeFigureOut">
              <a:rPr lang="en-US" smtClean="0"/>
              <a:t>8/6/23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38BA60E4-FF3F-024D-8545-7709563C5920}" type="slidenum">
              <a:rPr lang="en-US" smtClean="0"/>
              <a:t>‹#›</a:t>
            </a:fld>
            <a:endParaRPr lang="en-US"/>
          </a:p>
        </p:txBody>
      </p:sp>
    </p:spTree>
    <p:extLst>
      <p:ext uri="{BB962C8B-B14F-4D97-AF65-F5344CB8AC3E}">
        <p14:creationId xmlns:p14="http://schemas.microsoft.com/office/powerpoint/2010/main" val="166209626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0528E72-A86B-A447-864C-D350CEDF3688}" type="datetimeFigureOut">
              <a:rPr lang="en-US" smtClean="0"/>
              <a:t>8/6/23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38BA60E4-FF3F-024D-8545-7709563C5920}" type="slidenum">
              <a:rPr lang="en-US" smtClean="0"/>
              <a:t>‹#›</a:t>
            </a:fld>
            <a:endParaRPr lang="en-US"/>
          </a:p>
        </p:txBody>
      </p:sp>
    </p:spTree>
    <p:extLst>
      <p:ext uri="{BB962C8B-B14F-4D97-AF65-F5344CB8AC3E}">
        <p14:creationId xmlns:p14="http://schemas.microsoft.com/office/powerpoint/2010/main" val="55856959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0528E72-A86B-A447-864C-D350CEDF3688}" type="datetimeFigureOut">
              <a:rPr lang="en-US" smtClean="0"/>
              <a:t>8/6/23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38BA60E4-FF3F-024D-8545-7709563C5920}" type="slidenum">
              <a:rPr lang="en-US" smtClean="0"/>
              <a:t>‹#›</a:t>
            </a:fld>
            <a:endParaRPr lang="en-US"/>
          </a:p>
        </p:txBody>
      </p:sp>
    </p:spTree>
    <p:extLst>
      <p:ext uri="{BB962C8B-B14F-4D97-AF65-F5344CB8AC3E}">
        <p14:creationId xmlns:p14="http://schemas.microsoft.com/office/powerpoint/2010/main" val="838685945"/>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57F03-2077-104D-AE4C-65167EEC23FD}"/>
              </a:ext>
            </a:extLst>
          </p:cNvPr>
          <p:cNvSpPr>
            <a:spLocks noGrp="1"/>
          </p:cNvSpPr>
          <p:nvPr>
            <p:ph type="ctrTitle"/>
          </p:nvPr>
        </p:nvSpPr>
        <p:spPr>
          <a:xfrm>
            <a:off x="1600200" y="2213851"/>
            <a:ext cx="8991600" cy="2430298"/>
          </a:xfrm>
        </p:spPr>
        <p:txBody>
          <a:bodyPr>
            <a:normAutofit fontScale="90000"/>
          </a:bodyPr>
          <a:lstStyle/>
          <a:p>
            <a:r>
              <a:rPr lang="en-US" b="1" dirty="0"/>
              <a:t>Capstone Project</a:t>
            </a:r>
            <a:br>
              <a:rPr lang="en-US" b="1" dirty="0"/>
            </a:br>
            <a:br>
              <a:rPr lang="en-US" b="1" dirty="0"/>
            </a:br>
            <a:r>
              <a:rPr lang="en-US" sz="4400" b="1" dirty="0"/>
              <a:t>Netflix movies and tv shows clustering</a:t>
            </a:r>
            <a:endParaRPr lang="en-US" b="1" dirty="0"/>
          </a:p>
        </p:txBody>
      </p:sp>
      <p:sp>
        <p:nvSpPr>
          <p:cNvPr id="3" name="Subtitle 2">
            <a:extLst>
              <a:ext uri="{FF2B5EF4-FFF2-40B4-BE49-F238E27FC236}">
                <a16:creationId xmlns:a16="http://schemas.microsoft.com/office/drawing/2014/main" id="{8EFEA740-2465-9D45-BB90-73F4B8BC15B7}"/>
              </a:ext>
            </a:extLst>
          </p:cNvPr>
          <p:cNvSpPr>
            <a:spLocks noGrp="1"/>
          </p:cNvSpPr>
          <p:nvPr>
            <p:ph type="subTitle" idx="1"/>
          </p:nvPr>
        </p:nvSpPr>
        <p:spPr>
          <a:xfrm>
            <a:off x="2695194" y="4828111"/>
            <a:ext cx="6801612" cy="1239894"/>
          </a:xfrm>
        </p:spPr>
        <p:txBody>
          <a:bodyPr/>
          <a:lstStyle/>
          <a:p>
            <a:r>
              <a:rPr lang="en-US" dirty="0"/>
              <a:t>By- </a:t>
            </a:r>
            <a:r>
              <a:rPr lang="en-US" dirty="0" err="1"/>
              <a:t>Ayush</a:t>
            </a:r>
            <a:r>
              <a:rPr lang="en-US" dirty="0"/>
              <a:t> </a:t>
            </a:r>
            <a:r>
              <a:rPr lang="en-US" dirty="0" err="1"/>
              <a:t>Ambhore</a:t>
            </a:r>
            <a:endParaRPr lang="en-US" dirty="0"/>
          </a:p>
        </p:txBody>
      </p:sp>
    </p:spTree>
    <p:extLst>
      <p:ext uri="{BB962C8B-B14F-4D97-AF65-F5344CB8AC3E}">
        <p14:creationId xmlns:p14="http://schemas.microsoft.com/office/powerpoint/2010/main" val="2032703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DCBC98-E8E3-0E4D-9AB9-D36E9C9E619C}"/>
              </a:ext>
            </a:extLst>
          </p:cNvPr>
          <p:cNvSpPr txBox="1">
            <a:spLocks/>
          </p:cNvSpPr>
          <p:nvPr/>
        </p:nvSpPr>
        <p:spPr bwMode="black">
          <a:xfrm>
            <a:off x="3635502" y="83752"/>
            <a:ext cx="4920996" cy="574614"/>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fontScale="975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IN" sz="800" b="0" i="0" dirty="0">
                <a:solidFill>
                  <a:srgbClr val="D5D5D5"/>
                </a:solidFill>
                <a:effectLst/>
                <a:latin typeface="Roboto" panose="02000000000000000000" pitchFamily="2" charset="0"/>
              </a:rPr>
              <a:t>Top genres of movies and tv shows on </a:t>
            </a:r>
            <a:r>
              <a:rPr lang="en-IN" sz="800" b="0" i="0" dirty="0" err="1">
                <a:solidFill>
                  <a:srgbClr val="D5D5D5"/>
                </a:solidFill>
                <a:effectLst/>
                <a:latin typeface="Roboto" panose="02000000000000000000" pitchFamily="2" charset="0"/>
              </a:rPr>
              <a:t>netflix</a:t>
            </a:r>
            <a:endParaRPr lang="en-IN" sz="800" b="0" i="0" dirty="0">
              <a:solidFill>
                <a:srgbClr val="D5D5D5"/>
              </a:solidFill>
              <a:effectLst/>
              <a:latin typeface="Roboto" panose="02000000000000000000" pitchFamily="2" charset="0"/>
            </a:endParaRPr>
          </a:p>
        </p:txBody>
      </p:sp>
      <p:sp>
        <p:nvSpPr>
          <p:cNvPr id="5" name="TextBox 4">
            <a:extLst>
              <a:ext uri="{FF2B5EF4-FFF2-40B4-BE49-F238E27FC236}">
                <a16:creationId xmlns:a16="http://schemas.microsoft.com/office/drawing/2014/main" id="{30878621-F35F-8A4E-9D33-A61294D51C97}"/>
              </a:ext>
            </a:extLst>
          </p:cNvPr>
          <p:cNvSpPr txBox="1"/>
          <p:nvPr/>
        </p:nvSpPr>
        <p:spPr>
          <a:xfrm>
            <a:off x="1249138" y="4802172"/>
            <a:ext cx="9693207" cy="1815882"/>
          </a:xfrm>
          <a:prstGeom prst="rect">
            <a:avLst/>
          </a:prstGeom>
          <a:noFill/>
        </p:spPr>
        <p:txBody>
          <a:bodyPr wrap="square" rtlCol="0">
            <a:spAutoFit/>
          </a:bodyPr>
          <a:lstStyle/>
          <a:p>
            <a:pPr algn="l">
              <a:buFont typeface="Arial" panose="020B0604020202020204" pitchFamily="34" charset="0"/>
              <a:buChar char="•"/>
            </a:pPr>
            <a:r>
              <a:rPr lang="en-IN" sz="1600" b="0" i="0" dirty="0">
                <a:solidFill>
                  <a:srgbClr val="D5D5D5"/>
                </a:solidFill>
                <a:effectLst/>
                <a:latin typeface="Roboto" panose="02000000000000000000" pitchFamily="2" charset="0"/>
              </a:rPr>
              <a:t> From the bar plot for movies, we can observe that "International Movies" is the most common genre, followed by "Dramas," "Comedies," "Documentaries," etc. This suggests that international movies and drama content are quite popular on Netflix.</a:t>
            </a:r>
          </a:p>
          <a:p>
            <a:pPr algn="l">
              <a:buFont typeface="Arial" panose="020B0604020202020204" pitchFamily="34" charset="0"/>
              <a:buChar char="•"/>
            </a:pPr>
            <a:endParaRPr lang="en-IN" sz="1600" b="0" i="0" dirty="0">
              <a:solidFill>
                <a:srgbClr val="D5D5D5"/>
              </a:solidFill>
              <a:effectLst/>
              <a:latin typeface="Roboto" panose="02000000000000000000" pitchFamily="2" charset="0"/>
            </a:endParaRPr>
          </a:p>
          <a:p>
            <a:pPr algn="l">
              <a:buFont typeface="Arial" panose="020B0604020202020204" pitchFamily="34" charset="0"/>
              <a:buChar char="•"/>
            </a:pPr>
            <a:r>
              <a:rPr lang="en-IN" sz="1600" b="0" i="0" dirty="0">
                <a:solidFill>
                  <a:srgbClr val="D5D5D5"/>
                </a:solidFill>
                <a:effectLst/>
                <a:latin typeface="Roboto" panose="02000000000000000000" pitchFamily="2" charset="0"/>
              </a:rPr>
              <a:t> From the bar plot for TV shows, we can see that "International TV Shows" are the most common, followed by "TV Dramas," "TV Comedies," "Crime TV Shows," etc. This indicates that international TV shows and drama content are prominent among the TV shows available on Netflix.</a:t>
            </a:r>
          </a:p>
        </p:txBody>
      </p:sp>
      <p:pic>
        <p:nvPicPr>
          <p:cNvPr id="6146" name="Picture 2">
            <a:extLst>
              <a:ext uri="{FF2B5EF4-FFF2-40B4-BE49-F238E27FC236}">
                <a16:creationId xmlns:a16="http://schemas.microsoft.com/office/drawing/2014/main" id="{9BF875E2-2E37-8346-81AB-92ECFB3846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7231" y="839072"/>
            <a:ext cx="5113861" cy="380145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58F1FAFE-26E0-F341-B1C6-BF5EEF36F5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0910" y="813736"/>
            <a:ext cx="5113861" cy="3809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757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DCBC98-E8E3-0E4D-9AB9-D36E9C9E619C}"/>
              </a:ext>
            </a:extLst>
          </p:cNvPr>
          <p:cNvSpPr txBox="1">
            <a:spLocks/>
          </p:cNvSpPr>
          <p:nvPr/>
        </p:nvSpPr>
        <p:spPr bwMode="black">
          <a:xfrm>
            <a:off x="3635502" y="168812"/>
            <a:ext cx="4920996" cy="64189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fontScale="975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IN" sz="800" b="0" i="0" dirty="0">
                <a:solidFill>
                  <a:srgbClr val="D5D5D5"/>
                </a:solidFill>
                <a:effectLst/>
                <a:latin typeface="Roboto" panose="02000000000000000000" pitchFamily="2" charset="0"/>
              </a:rPr>
              <a:t>Rating vs Duration and seasons of movies and tv shows </a:t>
            </a:r>
            <a:r>
              <a:rPr lang="en-IN" sz="800" b="0" i="0" dirty="0" err="1">
                <a:solidFill>
                  <a:srgbClr val="D5D5D5"/>
                </a:solidFill>
                <a:effectLst/>
                <a:latin typeface="Roboto" panose="02000000000000000000" pitchFamily="2" charset="0"/>
              </a:rPr>
              <a:t>respectivey</a:t>
            </a:r>
            <a:r>
              <a:rPr lang="en-IN" sz="800" dirty="0" err="1">
                <a:solidFill>
                  <a:srgbClr val="D5D5D5"/>
                </a:solidFill>
                <a:latin typeface="Roboto" panose="02000000000000000000" pitchFamily="2" charset="0"/>
              </a:rPr>
              <a:t>ly</a:t>
            </a:r>
            <a:endParaRPr lang="en-IN" sz="800" b="0" i="0" dirty="0">
              <a:solidFill>
                <a:srgbClr val="D5D5D5"/>
              </a:solidFill>
              <a:effectLst/>
              <a:latin typeface="Roboto" panose="02000000000000000000" pitchFamily="2" charset="0"/>
            </a:endParaRPr>
          </a:p>
        </p:txBody>
      </p:sp>
      <p:sp>
        <p:nvSpPr>
          <p:cNvPr id="5" name="TextBox 4">
            <a:extLst>
              <a:ext uri="{FF2B5EF4-FFF2-40B4-BE49-F238E27FC236}">
                <a16:creationId xmlns:a16="http://schemas.microsoft.com/office/drawing/2014/main" id="{30878621-F35F-8A4E-9D33-A61294D51C97}"/>
              </a:ext>
            </a:extLst>
          </p:cNvPr>
          <p:cNvSpPr txBox="1"/>
          <p:nvPr/>
        </p:nvSpPr>
        <p:spPr>
          <a:xfrm>
            <a:off x="436005" y="4828185"/>
            <a:ext cx="11319989" cy="1077218"/>
          </a:xfrm>
          <a:prstGeom prst="rect">
            <a:avLst/>
          </a:prstGeom>
          <a:noFill/>
        </p:spPr>
        <p:txBody>
          <a:bodyPr wrap="square" rtlCol="0">
            <a:spAutoFit/>
          </a:bodyPr>
          <a:lstStyle/>
          <a:p>
            <a:pPr marL="285750" indent="-285750" algn="l">
              <a:buFont typeface="Arial" panose="020B0604020202020204" pitchFamily="34" charset="0"/>
              <a:buChar char="•"/>
            </a:pPr>
            <a:r>
              <a:rPr lang="en-IN" sz="1600" b="0" i="0" dirty="0">
                <a:solidFill>
                  <a:srgbClr val="D1D5DB"/>
                </a:solidFill>
                <a:effectLst/>
                <a:latin typeface="Söhne"/>
              </a:rPr>
              <a:t>Content creators can tailor their content based on rating preferences to target specific audiences.</a:t>
            </a:r>
          </a:p>
          <a:p>
            <a:pPr marL="285750" indent="-285750" algn="l">
              <a:buFont typeface="Arial" panose="020B0604020202020204" pitchFamily="34" charset="0"/>
              <a:buChar char="•"/>
            </a:pPr>
            <a:r>
              <a:rPr lang="en-IN" sz="1600" b="0" i="0" dirty="0">
                <a:solidFill>
                  <a:srgbClr val="D1D5DB"/>
                </a:solidFill>
                <a:effectLst/>
                <a:latin typeface="Söhne"/>
              </a:rPr>
              <a:t>Movies with higher ratings (e.g., TV-MA) tend to have longer durations, attracting viewers who prefer such content.</a:t>
            </a:r>
          </a:p>
          <a:p>
            <a:pPr marL="285750" indent="-285750" algn="l">
              <a:buFont typeface="Arial" panose="020B0604020202020204" pitchFamily="34" charset="0"/>
              <a:buChar char="•"/>
            </a:pPr>
            <a:r>
              <a:rPr lang="en-IN" sz="1600" b="0" i="0" dirty="0">
                <a:solidFill>
                  <a:srgbClr val="D1D5DB"/>
                </a:solidFill>
                <a:effectLst/>
                <a:latin typeface="Söhne"/>
              </a:rPr>
              <a:t>Understanding preferred durations for different rating categories can guide content planning and budget allocation.</a:t>
            </a:r>
          </a:p>
          <a:p>
            <a:pPr marL="285750" indent="-285750" algn="l">
              <a:buFont typeface="Arial" panose="020B0604020202020204" pitchFamily="34" charset="0"/>
              <a:buChar char="•"/>
            </a:pPr>
            <a:r>
              <a:rPr lang="en-IN" sz="1600" b="0" i="0" dirty="0">
                <a:solidFill>
                  <a:srgbClr val="D1D5DB"/>
                </a:solidFill>
                <a:effectLst/>
                <a:latin typeface="Söhne"/>
              </a:rPr>
              <a:t>This analysis helps content creators in producing relevant and well-received content.</a:t>
            </a:r>
          </a:p>
        </p:txBody>
      </p:sp>
      <p:pic>
        <p:nvPicPr>
          <p:cNvPr id="7170" name="Picture 2">
            <a:extLst>
              <a:ext uri="{FF2B5EF4-FFF2-40B4-BE49-F238E27FC236}">
                <a16:creationId xmlns:a16="http://schemas.microsoft.com/office/drawing/2014/main" id="{B2E03C4B-8805-BB43-B85F-FCB6D34B44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874" y="1158598"/>
            <a:ext cx="5599421" cy="332169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6BBDBE56-B1CE-AE4A-8DE2-469A16C466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4415" y="1158598"/>
            <a:ext cx="5596895" cy="3321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753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DCBC98-E8E3-0E4D-9AB9-D36E9C9E619C}"/>
              </a:ext>
            </a:extLst>
          </p:cNvPr>
          <p:cNvSpPr txBox="1">
            <a:spLocks/>
          </p:cNvSpPr>
          <p:nvPr/>
        </p:nvSpPr>
        <p:spPr bwMode="black">
          <a:xfrm>
            <a:off x="3635502" y="147774"/>
            <a:ext cx="4920996" cy="574614"/>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fontScale="975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IN" sz="800" b="0" i="0" dirty="0">
                <a:solidFill>
                  <a:srgbClr val="D5D5D5"/>
                </a:solidFill>
                <a:effectLst/>
                <a:latin typeface="Roboto" panose="02000000000000000000" pitchFamily="2" charset="0"/>
              </a:rPr>
              <a:t>Word clouds for title</a:t>
            </a:r>
          </a:p>
        </p:txBody>
      </p:sp>
      <p:sp>
        <p:nvSpPr>
          <p:cNvPr id="5" name="TextBox 4">
            <a:extLst>
              <a:ext uri="{FF2B5EF4-FFF2-40B4-BE49-F238E27FC236}">
                <a16:creationId xmlns:a16="http://schemas.microsoft.com/office/drawing/2014/main" id="{30878621-F35F-8A4E-9D33-A61294D51C97}"/>
              </a:ext>
            </a:extLst>
          </p:cNvPr>
          <p:cNvSpPr txBox="1"/>
          <p:nvPr/>
        </p:nvSpPr>
        <p:spPr>
          <a:xfrm>
            <a:off x="3085107" y="4699677"/>
            <a:ext cx="6024974" cy="1323439"/>
          </a:xfrm>
          <a:prstGeom prst="rect">
            <a:avLst/>
          </a:prstGeom>
          <a:noFill/>
        </p:spPr>
        <p:txBody>
          <a:bodyPr wrap="square" rtlCol="0">
            <a:spAutoFit/>
          </a:bodyPr>
          <a:lstStyle/>
          <a:p>
            <a:pPr algn="l"/>
            <a:r>
              <a:rPr lang="en-IN" sz="1600" b="0" i="0" dirty="0">
                <a:solidFill>
                  <a:srgbClr val="D5D5D5"/>
                </a:solidFill>
                <a:effectLst/>
                <a:latin typeface="Roboto" panose="02000000000000000000" pitchFamily="2" charset="0"/>
              </a:rPr>
              <a:t>Insights from the word cloud for movie titles:</a:t>
            </a:r>
          </a:p>
          <a:p>
            <a:pPr algn="l">
              <a:buFont typeface="Arial" panose="020B0604020202020204" pitchFamily="34" charset="0"/>
              <a:buChar char="•"/>
            </a:pPr>
            <a:r>
              <a:rPr lang="en-IN" sz="1600" b="0" i="0" dirty="0">
                <a:solidFill>
                  <a:srgbClr val="D5D5D5"/>
                </a:solidFill>
                <a:effectLst/>
                <a:latin typeface="Roboto" panose="02000000000000000000" pitchFamily="2" charset="0"/>
              </a:rPr>
              <a:t>Most occurred words include: Christmas, love, movie, man, life</a:t>
            </a:r>
          </a:p>
          <a:p>
            <a:pPr algn="l">
              <a:buFont typeface="Arial" panose="020B0604020202020204" pitchFamily="34" charset="0"/>
              <a:buChar char="•"/>
            </a:pPr>
            <a:endParaRPr lang="en-IN" sz="1600" b="0" i="0" dirty="0">
              <a:solidFill>
                <a:srgbClr val="D5D5D5"/>
              </a:solidFill>
              <a:effectLst/>
              <a:latin typeface="Roboto" panose="02000000000000000000" pitchFamily="2" charset="0"/>
            </a:endParaRPr>
          </a:p>
          <a:p>
            <a:pPr algn="l"/>
            <a:r>
              <a:rPr lang="en-IN" sz="1600" b="0" i="0" dirty="0">
                <a:solidFill>
                  <a:srgbClr val="D5D5D5"/>
                </a:solidFill>
                <a:effectLst/>
                <a:latin typeface="Roboto" panose="02000000000000000000" pitchFamily="2" charset="0"/>
              </a:rPr>
              <a:t>Insights from the word cloud for TV show titles:</a:t>
            </a:r>
          </a:p>
          <a:p>
            <a:pPr algn="l">
              <a:buFont typeface="Arial" panose="020B0604020202020204" pitchFamily="34" charset="0"/>
              <a:buChar char="•"/>
            </a:pPr>
            <a:r>
              <a:rPr lang="en-IN" sz="1600" b="0" i="0" dirty="0">
                <a:solidFill>
                  <a:srgbClr val="D5D5D5"/>
                </a:solidFill>
                <a:effectLst/>
                <a:latin typeface="Roboto" panose="02000000000000000000" pitchFamily="2" charset="0"/>
              </a:rPr>
              <a:t>Most occurred words include: Girl, world, love, LA.</a:t>
            </a:r>
          </a:p>
        </p:txBody>
      </p:sp>
      <p:pic>
        <p:nvPicPr>
          <p:cNvPr id="8194" name="Picture 2">
            <a:extLst>
              <a:ext uri="{FF2B5EF4-FFF2-40B4-BE49-F238E27FC236}">
                <a16:creationId xmlns:a16="http://schemas.microsoft.com/office/drawing/2014/main" id="{FB2B29E0-6B77-CC4B-8E31-377F20556B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232" y="1016392"/>
            <a:ext cx="5617750" cy="31019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CD272CA2-3733-D04F-BD12-E05E4056E5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8020" y="1016391"/>
            <a:ext cx="5623979" cy="3101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660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DCBC98-E8E3-0E4D-9AB9-D36E9C9E619C}"/>
              </a:ext>
            </a:extLst>
          </p:cNvPr>
          <p:cNvSpPr txBox="1">
            <a:spLocks/>
          </p:cNvSpPr>
          <p:nvPr/>
        </p:nvSpPr>
        <p:spPr bwMode="black">
          <a:xfrm>
            <a:off x="3635502" y="253872"/>
            <a:ext cx="4920996" cy="574614"/>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fontScale="975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IN" sz="800" b="0" i="0" dirty="0">
                <a:solidFill>
                  <a:srgbClr val="D5D5D5"/>
                </a:solidFill>
                <a:effectLst/>
                <a:latin typeface="Roboto" panose="02000000000000000000" pitchFamily="2" charset="0"/>
              </a:rPr>
              <a:t>Word clouds for descriptions</a:t>
            </a:r>
          </a:p>
        </p:txBody>
      </p:sp>
      <p:sp>
        <p:nvSpPr>
          <p:cNvPr id="5" name="TextBox 4">
            <a:extLst>
              <a:ext uri="{FF2B5EF4-FFF2-40B4-BE49-F238E27FC236}">
                <a16:creationId xmlns:a16="http://schemas.microsoft.com/office/drawing/2014/main" id="{30878621-F35F-8A4E-9D33-A61294D51C97}"/>
              </a:ext>
            </a:extLst>
          </p:cNvPr>
          <p:cNvSpPr txBox="1"/>
          <p:nvPr/>
        </p:nvSpPr>
        <p:spPr>
          <a:xfrm>
            <a:off x="776177" y="4529556"/>
            <a:ext cx="10504967" cy="1815882"/>
          </a:xfrm>
          <a:prstGeom prst="rect">
            <a:avLst/>
          </a:prstGeom>
          <a:noFill/>
        </p:spPr>
        <p:txBody>
          <a:bodyPr wrap="square" rtlCol="0">
            <a:spAutoFit/>
          </a:bodyPr>
          <a:lstStyle/>
          <a:p>
            <a:pPr algn="l">
              <a:buFont typeface="Arial" panose="020B0604020202020204" pitchFamily="34" charset="0"/>
              <a:buChar char="•"/>
            </a:pPr>
            <a:r>
              <a:rPr lang="en-IN" sz="1600" b="0" i="0" dirty="0">
                <a:solidFill>
                  <a:srgbClr val="D5D5D5"/>
                </a:solidFill>
                <a:effectLst/>
                <a:latin typeface="Roboto" panose="02000000000000000000" pitchFamily="2" charset="0"/>
              </a:rPr>
              <a:t>From the word cloud for movie descriptions, we observed that words like "life," "find," "love," "family," "new," "woman," and "two" are the most frequently occurring words. These terms suggest that movies on Netflix may frequently revolve around themes related to life experiences, relationships, and new beginnings.</a:t>
            </a:r>
          </a:p>
          <a:p>
            <a:pPr algn="l"/>
            <a:endParaRPr lang="en-IN" sz="1600" b="0" i="0" dirty="0">
              <a:solidFill>
                <a:srgbClr val="D5D5D5"/>
              </a:solidFill>
              <a:effectLst/>
              <a:latin typeface="Roboto" panose="02000000000000000000" pitchFamily="2" charset="0"/>
            </a:endParaRPr>
          </a:p>
          <a:p>
            <a:pPr algn="l">
              <a:buFont typeface="Arial" panose="020B0604020202020204" pitchFamily="34" charset="0"/>
              <a:buChar char="•"/>
            </a:pPr>
            <a:r>
              <a:rPr lang="en-IN" sz="1600" b="0" i="0" dirty="0">
                <a:solidFill>
                  <a:srgbClr val="D5D5D5"/>
                </a:solidFill>
                <a:effectLst/>
                <a:latin typeface="Roboto" panose="02000000000000000000" pitchFamily="2" charset="0"/>
              </a:rPr>
              <a:t>From the word cloud for TV show descriptions, we noticed that words like "life," "new," "world," "love," "live," "series," and "find" are the most frequently occurring words. This indicates that TV shows often feature themes related to various life aspects, exploration of new worlds, love stories, and ongoing series.</a:t>
            </a:r>
          </a:p>
        </p:txBody>
      </p:sp>
      <p:pic>
        <p:nvPicPr>
          <p:cNvPr id="8200" name="Picture 8">
            <a:extLst>
              <a:ext uri="{FF2B5EF4-FFF2-40B4-BE49-F238E27FC236}">
                <a16:creationId xmlns:a16="http://schemas.microsoft.com/office/drawing/2014/main" id="{7807883C-F9BC-2141-9861-9348983C43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994" y="1128033"/>
            <a:ext cx="5712264" cy="3101976"/>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F9462B86-86AB-A04C-ACE2-D3D4DD59B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4739" y="1128033"/>
            <a:ext cx="5712265" cy="3101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11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35924-6C13-3544-A691-27E5FB0CB5B2}"/>
              </a:ext>
            </a:extLst>
          </p:cNvPr>
          <p:cNvSpPr>
            <a:spLocks noGrp="1"/>
          </p:cNvSpPr>
          <p:nvPr>
            <p:ph type="title"/>
          </p:nvPr>
        </p:nvSpPr>
        <p:spPr>
          <a:xfrm>
            <a:off x="2231136" y="499730"/>
            <a:ext cx="7729728" cy="816663"/>
          </a:xfrm>
        </p:spPr>
        <p:txBody>
          <a:bodyPr>
            <a:normAutofit fontScale="90000"/>
          </a:bodyPr>
          <a:lstStyle/>
          <a:p>
            <a:r>
              <a:rPr lang="en-IN" b="1" i="1" dirty="0">
                <a:solidFill>
                  <a:srgbClr val="D5D5D5"/>
                </a:solidFill>
                <a:effectLst/>
                <a:latin typeface="Roboto" panose="02000000000000000000" pitchFamily="2" charset="0"/>
              </a:rPr>
              <a:t>Feature Engineering &amp; Data Pre-processing</a:t>
            </a:r>
            <a:endParaRPr lang="en-IN" b="0" i="0" dirty="0">
              <a:solidFill>
                <a:srgbClr val="D5D5D5"/>
              </a:solidFill>
              <a:effectLst/>
              <a:latin typeface="Roboto" panose="02000000000000000000" pitchFamily="2" charset="0"/>
            </a:endParaRPr>
          </a:p>
        </p:txBody>
      </p:sp>
      <p:sp>
        <p:nvSpPr>
          <p:cNvPr id="3" name="Content Placeholder 2">
            <a:extLst>
              <a:ext uri="{FF2B5EF4-FFF2-40B4-BE49-F238E27FC236}">
                <a16:creationId xmlns:a16="http://schemas.microsoft.com/office/drawing/2014/main" id="{A72F14EF-1D5C-8C4A-A257-4780D18DD685}"/>
              </a:ext>
            </a:extLst>
          </p:cNvPr>
          <p:cNvSpPr>
            <a:spLocks noGrp="1"/>
          </p:cNvSpPr>
          <p:nvPr>
            <p:ph idx="1"/>
          </p:nvPr>
        </p:nvSpPr>
        <p:spPr>
          <a:xfrm>
            <a:off x="615271" y="1903228"/>
            <a:ext cx="11216640" cy="4455042"/>
          </a:xfrm>
        </p:spPr>
        <p:txBody>
          <a:bodyPr>
            <a:normAutofit fontScale="92500" lnSpcReduction="10000"/>
          </a:bodyPr>
          <a:lstStyle/>
          <a:p>
            <a:pPr algn="l">
              <a:buFont typeface="Arial" panose="020B0604020202020204" pitchFamily="34" charset="0"/>
              <a:buChar char="•"/>
            </a:pPr>
            <a:r>
              <a:rPr lang="en-IN" b="0" i="0" dirty="0">
                <a:solidFill>
                  <a:srgbClr val="D1D5DB"/>
                </a:solidFill>
                <a:effectLst/>
                <a:latin typeface="Söhne"/>
              </a:rPr>
              <a:t>Attribute selection: The 'cluster' column is created by concatenating relevant columns like 'director', 'cast', 'country', '</a:t>
            </a:r>
            <a:r>
              <a:rPr lang="en-IN" b="0" i="0" dirty="0" err="1">
                <a:solidFill>
                  <a:srgbClr val="D1D5DB"/>
                </a:solidFill>
                <a:effectLst/>
                <a:latin typeface="Söhne"/>
              </a:rPr>
              <a:t>listed_in</a:t>
            </a:r>
            <a:r>
              <a:rPr lang="en-IN" b="0" i="0" dirty="0">
                <a:solidFill>
                  <a:srgbClr val="D1D5DB"/>
                </a:solidFill>
                <a:effectLst/>
                <a:latin typeface="Söhne"/>
              </a:rPr>
              <a:t>', and 'description' from the </a:t>
            </a:r>
            <a:r>
              <a:rPr lang="en-IN" b="0" i="0" dirty="0" err="1">
                <a:solidFill>
                  <a:srgbClr val="D1D5DB"/>
                </a:solidFill>
                <a:effectLst/>
                <a:latin typeface="Söhne"/>
              </a:rPr>
              <a:t>DataFrame</a:t>
            </a:r>
            <a:r>
              <a:rPr lang="en-IN" b="0" i="0" dirty="0">
                <a:solidFill>
                  <a:srgbClr val="D1D5DB"/>
                </a:solidFill>
                <a:effectLst/>
                <a:latin typeface="Söhne"/>
              </a:rPr>
              <a:t> 'df'.</a:t>
            </a:r>
          </a:p>
          <a:p>
            <a:pPr algn="l">
              <a:buFont typeface="Arial" panose="020B0604020202020204" pitchFamily="34" charset="0"/>
              <a:buChar char="•"/>
            </a:pPr>
            <a:r>
              <a:rPr lang="en-IN" b="0" i="0" dirty="0">
                <a:solidFill>
                  <a:srgbClr val="D1D5DB"/>
                </a:solidFill>
                <a:effectLst/>
                <a:latin typeface="Söhne"/>
              </a:rPr>
              <a:t>Removing stop words: Eliminating common words that don't contribute much to the meaning of text data to reduce noise and focus on meaningful content.</a:t>
            </a:r>
          </a:p>
          <a:p>
            <a:pPr algn="l">
              <a:buFont typeface="Arial" panose="020B0604020202020204" pitchFamily="34" charset="0"/>
              <a:buChar char="•"/>
            </a:pPr>
            <a:r>
              <a:rPr lang="en-IN" b="0" i="0" dirty="0">
                <a:solidFill>
                  <a:srgbClr val="D1D5DB"/>
                </a:solidFill>
                <a:effectLst/>
                <a:latin typeface="Söhne"/>
              </a:rPr>
              <a:t>Removing punctuation: Standardizing and simplifying text data by removing punctuation marks for further analysis and </a:t>
            </a:r>
            <a:r>
              <a:rPr lang="en-IN" b="0" i="0" dirty="0" err="1">
                <a:solidFill>
                  <a:srgbClr val="D1D5DB"/>
                </a:solidFill>
                <a:effectLst/>
                <a:latin typeface="Söhne"/>
              </a:rPr>
              <a:t>modeling</a:t>
            </a:r>
            <a:r>
              <a:rPr lang="en-IN" b="0" i="0" dirty="0">
                <a:solidFill>
                  <a:srgbClr val="D1D5DB"/>
                </a:solidFill>
                <a:effectLst/>
                <a:latin typeface="Söhne"/>
              </a:rPr>
              <a:t>.</a:t>
            </a:r>
          </a:p>
          <a:p>
            <a:pPr algn="l">
              <a:buFont typeface="Arial" panose="020B0604020202020204" pitchFamily="34" charset="0"/>
              <a:buChar char="•"/>
            </a:pPr>
            <a:r>
              <a:rPr lang="en-IN" b="0" i="0" dirty="0">
                <a:solidFill>
                  <a:srgbClr val="D1D5DB"/>
                </a:solidFill>
                <a:effectLst/>
                <a:latin typeface="Söhne"/>
              </a:rPr>
              <a:t>Removing non-ASCII characters: Simplifying text data by removing special symbols and characters from other languages to facilitate natural language processing tasks.</a:t>
            </a:r>
          </a:p>
          <a:p>
            <a:pPr algn="l">
              <a:buFont typeface="Arial" panose="020B0604020202020204" pitchFamily="34" charset="0"/>
              <a:buChar char="•"/>
            </a:pPr>
            <a:r>
              <a:rPr lang="en-IN" b="0" i="0" dirty="0">
                <a:solidFill>
                  <a:srgbClr val="D1D5DB"/>
                </a:solidFill>
                <a:effectLst/>
                <a:latin typeface="Söhne"/>
              </a:rPr>
              <a:t>Lemmatization: Reducing words to their base form for better text analysis and improved search and retrieval systems.</a:t>
            </a:r>
          </a:p>
          <a:p>
            <a:pPr algn="l">
              <a:buFont typeface="Arial" panose="020B0604020202020204" pitchFamily="34" charset="0"/>
              <a:buChar char="•"/>
            </a:pPr>
            <a:r>
              <a:rPr lang="en-IN" b="0" i="0" dirty="0">
                <a:solidFill>
                  <a:srgbClr val="D1D5DB"/>
                </a:solidFill>
                <a:effectLst/>
                <a:latin typeface="Söhne"/>
              </a:rPr>
              <a:t>Tokenization: Breaking down text into individual units (tokens) to enable efficient text processing and analysis.</a:t>
            </a:r>
          </a:p>
          <a:p>
            <a:pPr algn="l">
              <a:buFont typeface="Arial" panose="020B0604020202020204" pitchFamily="34" charset="0"/>
              <a:buChar char="•"/>
            </a:pPr>
            <a:r>
              <a:rPr lang="en-IN" b="0" i="0" dirty="0">
                <a:solidFill>
                  <a:srgbClr val="D1D5DB"/>
                </a:solidFill>
                <a:effectLst/>
                <a:latin typeface="Söhne"/>
              </a:rPr>
              <a:t>Vectorization: Converting text data into numerical vectors for effective processing and analysis by machine learning algorithms.</a:t>
            </a:r>
          </a:p>
          <a:p>
            <a:pPr algn="l">
              <a:buFont typeface="Arial" panose="020B0604020202020204" pitchFamily="34" charset="0"/>
              <a:buChar char="•"/>
            </a:pPr>
            <a:r>
              <a:rPr lang="en-IN" b="0" i="0" dirty="0">
                <a:solidFill>
                  <a:srgbClr val="D1D5DB"/>
                </a:solidFill>
                <a:effectLst/>
                <a:latin typeface="Söhne"/>
              </a:rPr>
              <a:t>Dimensionality reduction: Using PCA to reduce the number of features in the dataset, simplifying computations and improving model performance.</a:t>
            </a:r>
          </a:p>
        </p:txBody>
      </p:sp>
    </p:spTree>
    <p:extLst>
      <p:ext uri="{BB962C8B-B14F-4D97-AF65-F5344CB8AC3E}">
        <p14:creationId xmlns:p14="http://schemas.microsoft.com/office/powerpoint/2010/main" val="1627468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0E3D4-838B-3246-B494-402E0C6B1D8E}"/>
              </a:ext>
            </a:extLst>
          </p:cNvPr>
          <p:cNvSpPr>
            <a:spLocks noGrp="1"/>
          </p:cNvSpPr>
          <p:nvPr>
            <p:ph type="title"/>
          </p:nvPr>
        </p:nvSpPr>
        <p:spPr>
          <a:xfrm>
            <a:off x="2296668" y="167746"/>
            <a:ext cx="7598664" cy="738605"/>
          </a:xfrm>
        </p:spPr>
        <p:txBody>
          <a:bodyPr>
            <a:normAutofit fontScale="90000"/>
          </a:bodyPr>
          <a:lstStyle/>
          <a:p>
            <a:r>
              <a:rPr lang="en-US" dirty="0"/>
              <a:t>Model 1: K-Means Clustering</a:t>
            </a:r>
          </a:p>
        </p:txBody>
      </p:sp>
      <p:sp>
        <p:nvSpPr>
          <p:cNvPr id="6" name="TextBox 5">
            <a:extLst>
              <a:ext uri="{FF2B5EF4-FFF2-40B4-BE49-F238E27FC236}">
                <a16:creationId xmlns:a16="http://schemas.microsoft.com/office/drawing/2014/main" id="{7FD52451-E1C3-A341-83A2-157F837210A3}"/>
              </a:ext>
            </a:extLst>
          </p:cNvPr>
          <p:cNvSpPr txBox="1"/>
          <p:nvPr/>
        </p:nvSpPr>
        <p:spPr>
          <a:xfrm>
            <a:off x="7070651" y="2356708"/>
            <a:ext cx="4920996" cy="3139321"/>
          </a:xfrm>
          <a:prstGeom prst="rect">
            <a:avLst/>
          </a:prstGeom>
          <a:noFill/>
        </p:spPr>
        <p:txBody>
          <a:bodyPr wrap="square" rtlCol="0">
            <a:spAutoFit/>
          </a:bodyPr>
          <a:lstStyle/>
          <a:p>
            <a:pPr marL="285750" indent="-285750" algn="l">
              <a:buFont typeface="Arial" panose="020B0604020202020204" pitchFamily="34" charset="0"/>
              <a:buChar char="•"/>
            </a:pPr>
            <a:r>
              <a:rPr lang="en-IN" dirty="0"/>
              <a:t>The elbow method graph shows a decreasing trend of Within-Cluster Sum of Squares (WCSS) as the number of clusters increases.</a:t>
            </a:r>
          </a:p>
          <a:p>
            <a:pPr marL="285750" indent="-285750" algn="l">
              <a:buFont typeface="Arial" panose="020B0604020202020204" pitchFamily="34" charset="0"/>
              <a:buChar char="•"/>
            </a:pPr>
            <a:r>
              <a:rPr lang="en-IN" dirty="0"/>
              <a:t>There is no clear "elbow" point where the graph exhibits a significant change in slope or a sharp bend.</a:t>
            </a:r>
          </a:p>
          <a:p>
            <a:pPr marL="285750" indent="-285750" algn="l">
              <a:buFont typeface="Arial" panose="020B0604020202020204" pitchFamily="34" charset="0"/>
              <a:buChar char="•"/>
            </a:pPr>
            <a:r>
              <a:rPr lang="en-IN" dirty="0"/>
              <a:t>This indicates that the optimal number of clusters is not evident from the graph alone.</a:t>
            </a:r>
          </a:p>
          <a:p>
            <a:pPr marL="285750" indent="-285750" algn="l">
              <a:buFont typeface="Arial" panose="020B0604020202020204" pitchFamily="34" charset="0"/>
              <a:buChar char="•"/>
            </a:pPr>
            <a:r>
              <a:rPr lang="en-IN" dirty="0"/>
              <a:t>Without a distinct elbow point, it becomes challenging to determine the most appropriate number of clusters for the </a:t>
            </a:r>
            <a:r>
              <a:rPr lang="en-IN" dirty="0" err="1"/>
              <a:t>KMeans</a:t>
            </a:r>
            <a:r>
              <a:rPr lang="en-IN" dirty="0"/>
              <a:t> model.</a:t>
            </a:r>
            <a:endParaRPr lang="en-US" dirty="0"/>
          </a:p>
        </p:txBody>
      </p:sp>
      <p:pic>
        <p:nvPicPr>
          <p:cNvPr id="10242" name="Picture 2">
            <a:extLst>
              <a:ext uri="{FF2B5EF4-FFF2-40B4-BE49-F238E27FC236}">
                <a16:creationId xmlns:a16="http://schemas.microsoft.com/office/drawing/2014/main" id="{45857C22-BFAD-9943-8454-B7916E4308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366" y="2266330"/>
            <a:ext cx="6542272" cy="3555583"/>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DDE0BE29-35E9-D841-AC84-F659A4842E1E}"/>
              </a:ext>
            </a:extLst>
          </p:cNvPr>
          <p:cNvSpPr txBox="1">
            <a:spLocks/>
          </p:cNvSpPr>
          <p:nvPr/>
        </p:nvSpPr>
        <p:spPr bwMode="black">
          <a:xfrm>
            <a:off x="3635502" y="1083802"/>
            <a:ext cx="4920996" cy="574614"/>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fontScale="975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IN" sz="800" b="0" i="0" dirty="0">
                <a:solidFill>
                  <a:srgbClr val="D5D5D5"/>
                </a:solidFill>
                <a:effectLst/>
                <a:latin typeface="Roboto" panose="02000000000000000000" pitchFamily="2" charset="0"/>
              </a:rPr>
              <a:t>The elbow method</a:t>
            </a:r>
          </a:p>
        </p:txBody>
      </p:sp>
    </p:spTree>
    <p:extLst>
      <p:ext uri="{BB962C8B-B14F-4D97-AF65-F5344CB8AC3E}">
        <p14:creationId xmlns:p14="http://schemas.microsoft.com/office/powerpoint/2010/main" val="1648069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FD52451-E1C3-A341-83A2-157F837210A3}"/>
              </a:ext>
            </a:extLst>
          </p:cNvPr>
          <p:cNvSpPr txBox="1"/>
          <p:nvPr/>
        </p:nvSpPr>
        <p:spPr>
          <a:xfrm>
            <a:off x="116958" y="2555493"/>
            <a:ext cx="4920996" cy="2585323"/>
          </a:xfrm>
          <a:prstGeom prst="rect">
            <a:avLst/>
          </a:prstGeom>
          <a:noFill/>
        </p:spPr>
        <p:txBody>
          <a:bodyPr wrap="square" rtlCol="0">
            <a:spAutoFit/>
          </a:bodyPr>
          <a:lstStyle/>
          <a:p>
            <a:pPr algn="l">
              <a:buFont typeface="Arial" panose="020B0604020202020204" pitchFamily="34" charset="0"/>
              <a:buChar char="•"/>
            </a:pPr>
            <a:r>
              <a:rPr lang="en-IN" b="0" i="0" dirty="0">
                <a:solidFill>
                  <a:srgbClr val="D1D5DB"/>
                </a:solidFill>
                <a:effectLst/>
                <a:latin typeface="Söhne"/>
              </a:rPr>
              <a:t> The Silhouette score measures how well the data points are clustered. A score of 0.01 indicates that the clusters have some overlapping data points, but it's still better than having negative values.</a:t>
            </a:r>
          </a:p>
          <a:p>
            <a:pPr algn="l"/>
            <a:endParaRPr lang="en-IN" b="0" i="0" dirty="0">
              <a:solidFill>
                <a:srgbClr val="D1D5DB"/>
              </a:solidFill>
              <a:effectLst/>
              <a:latin typeface="Söhne"/>
            </a:endParaRPr>
          </a:p>
          <a:p>
            <a:pPr algn="l">
              <a:buFont typeface="Arial" panose="020B0604020202020204" pitchFamily="34" charset="0"/>
              <a:buChar char="•"/>
            </a:pPr>
            <a:r>
              <a:rPr lang="en-IN" b="0" i="0" dirty="0">
                <a:solidFill>
                  <a:srgbClr val="D1D5DB"/>
                </a:solidFill>
                <a:effectLst/>
                <a:latin typeface="Söhne"/>
              </a:rPr>
              <a:t> The best k value for </a:t>
            </a:r>
            <a:r>
              <a:rPr lang="en-IN" b="0" i="0" dirty="0" err="1">
                <a:solidFill>
                  <a:srgbClr val="D1D5DB"/>
                </a:solidFill>
                <a:effectLst/>
                <a:latin typeface="Söhne"/>
              </a:rPr>
              <a:t>KMeans</a:t>
            </a:r>
            <a:r>
              <a:rPr lang="en-IN" b="0" i="0" dirty="0">
                <a:solidFill>
                  <a:srgbClr val="D1D5DB"/>
                </a:solidFill>
                <a:effectLst/>
                <a:latin typeface="Söhne"/>
              </a:rPr>
              <a:t> clustering with a Silhouette score of 0.01 is 5. It suggests that the data is moderately well-clustered into five distinct groups.</a:t>
            </a:r>
          </a:p>
        </p:txBody>
      </p:sp>
      <p:sp>
        <p:nvSpPr>
          <p:cNvPr id="7" name="Title 1">
            <a:extLst>
              <a:ext uri="{FF2B5EF4-FFF2-40B4-BE49-F238E27FC236}">
                <a16:creationId xmlns:a16="http://schemas.microsoft.com/office/drawing/2014/main" id="{DDE0BE29-35E9-D841-AC84-F659A4842E1E}"/>
              </a:ext>
            </a:extLst>
          </p:cNvPr>
          <p:cNvSpPr txBox="1">
            <a:spLocks/>
          </p:cNvSpPr>
          <p:nvPr/>
        </p:nvSpPr>
        <p:spPr bwMode="black">
          <a:xfrm>
            <a:off x="3561074" y="482019"/>
            <a:ext cx="4920996" cy="574614"/>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fontScale="975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IN" sz="800" b="0" i="0" dirty="0">
                <a:solidFill>
                  <a:srgbClr val="D5D5D5"/>
                </a:solidFill>
                <a:effectLst/>
                <a:latin typeface="Roboto" panose="02000000000000000000" pitchFamily="2" charset="0"/>
              </a:rPr>
              <a:t>Silhouette score</a:t>
            </a:r>
          </a:p>
        </p:txBody>
      </p:sp>
      <p:pic>
        <p:nvPicPr>
          <p:cNvPr id="12290" name="Picture 2">
            <a:extLst>
              <a:ext uri="{FF2B5EF4-FFF2-40B4-BE49-F238E27FC236}">
                <a16:creationId xmlns:a16="http://schemas.microsoft.com/office/drawing/2014/main" id="{66BA68DE-E430-E040-8C55-2DFA2455DA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629" y="1839433"/>
            <a:ext cx="6462795" cy="4293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336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FD52451-E1C3-A341-83A2-157F837210A3}"/>
              </a:ext>
            </a:extLst>
          </p:cNvPr>
          <p:cNvSpPr txBox="1"/>
          <p:nvPr/>
        </p:nvSpPr>
        <p:spPr>
          <a:xfrm>
            <a:off x="6847367" y="2573053"/>
            <a:ext cx="4920996" cy="2862322"/>
          </a:xfrm>
          <a:prstGeom prst="rect">
            <a:avLst/>
          </a:prstGeom>
          <a:noFill/>
        </p:spPr>
        <p:txBody>
          <a:bodyPr wrap="square" rtlCol="0">
            <a:spAutoFit/>
          </a:bodyPr>
          <a:lstStyle/>
          <a:p>
            <a:pPr algn="l">
              <a:buFont typeface="Arial" panose="020B0604020202020204" pitchFamily="34" charset="0"/>
              <a:buChar char="•"/>
            </a:pPr>
            <a:r>
              <a:rPr lang="en-IN" b="0" i="0" dirty="0">
                <a:solidFill>
                  <a:srgbClr val="D5D5D5"/>
                </a:solidFill>
                <a:effectLst/>
                <a:latin typeface="Roboto" panose="02000000000000000000" pitchFamily="2" charset="0"/>
              </a:rPr>
              <a:t> Inertia: Measures how tightly the data points are clustered around their centroids. Lower inertia is better as it indicates more compact and well-separated clusters.</a:t>
            </a:r>
          </a:p>
          <a:p>
            <a:pPr algn="l"/>
            <a:endParaRPr lang="en-IN" b="0" i="0" dirty="0">
              <a:solidFill>
                <a:srgbClr val="D5D5D5"/>
              </a:solidFill>
              <a:effectLst/>
              <a:latin typeface="Roboto" panose="02000000000000000000" pitchFamily="2" charset="0"/>
            </a:endParaRPr>
          </a:p>
          <a:p>
            <a:pPr algn="l">
              <a:buFont typeface="Arial" panose="020B0604020202020204" pitchFamily="34" charset="0"/>
              <a:buChar char="•"/>
            </a:pPr>
            <a:r>
              <a:rPr lang="en-IN" b="0" i="0" dirty="0">
                <a:solidFill>
                  <a:srgbClr val="D5D5D5"/>
                </a:solidFill>
                <a:effectLst/>
                <a:latin typeface="Roboto" panose="02000000000000000000" pitchFamily="2" charset="0"/>
              </a:rPr>
              <a:t> Silhouette Score: Assesses the quality of clustering. A higher score (closer to 1) indicates well-defined clusters, while a score closer to 0 suggests overlapping or less distinct clusters.</a:t>
            </a:r>
          </a:p>
        </p:txBody>
      </p:sp>
      <p:sp>
        <p:nvSpPr>
          <p:cNvPr id="7" name="Title 1">
            <a:extLst>
              <a:ext uri="{FF2B5EF4-FFF2-40B4-BE49-F238E27FC236}">
                <a16:creationId xmlns:a16="http://schemas.microsoft.com/office/drawing/2014/main" id="{DDE0BE29-35E9-D841-AC84-F659A4842E1E}"/>
              </a:ext>
            </a:extLst>
          </p:cNvPr>
          <p:cNvSpPr txBox="1">
            <a:spLocks/>
          </p:cNvSpPr>
          <p:nvPr/>
        </p:nvSpPr>
        <p:spPr bwMode="black">
          <a:xfrm>
            <a:off x="3561074" y="482019"/>
            <a:ext cx="4920996" cy="574614"/>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fontScale="975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IN" sz="800" b="0" i="0" dirty="0">
                <a:solidFill>
                  <a:srgbClr val="D5D5D5"/>
                </a:solidFill>
                <a:effectLst/>
                <a:latin typeface="Roboto" panose="02000000000000000000" pitchFamily="2" charset="0"/>
              </a:rPr>
              <a:t>Evaluation metrics for </a:t>
            </a:r>
            <a:r>
              <a:rPr lang="en-IN" sz="800" b="0" i="0" dirty="0" err="1">
                <a:solidFill>
                  <a:srgbClr val="D5D5D5"/>
                </a:solidFill>
                <a:effectLst/>
                <a:latin typeface="Roboto" panose="02000000000000000000" pitchFamily="2" charset="0"/>
              </a:rPr>
              <a:t>kmeans</a:t>
            </a:r>
            <a:endParaRPr lang="en-IN" sz="800" b="0" i="0" dirty="0">
              <a:solidFill>
                <a:srgbClr val="D5D5D5"/>
              </a:solidFill>
              <a:effectLst/>
              <a:latin typeface="Roboto" panose="02000000000000000000" pitchFamily="2" charset="0"/>
            </a:endParaRPr>
          </a:p>
        </p:txBody>
      </p:sp>
      <p:pic>
        <p:nvPicPr>
          <p:cNvPr id="14338" name="Picture 2">
            <a:extLst>
              <a:ext uri="{FF2B5EF4-FFF2-40B4-BE49-F238E27FC236}">
                <a16:creationId xmlns:a16="http://schemas.microsoft.com/office/drawing/2014/main" id="{DFF87A0E-0C5F-704F-AAA2-6D2F4EBCD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89" y="1800087"/>
            <a:ext cx="6457950" cy="4131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698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FD52451-E1C3-A341-83A2-157F837210A3}"/>
              </a:ext>
            </a:extLst>
          </p:cNvPr>
          <p:cNvSpPr txBox="1"/>
          <p:nvPr/>
        </p:nvSpPr>
        <p:spPr>
          <a:xfrm>
            <a:off x="340240" y="2069786"/>
            <a:ext cx="5178057" cy="3693319"/>
          </a:xfrm>
          <a:prstGeom prst="rect">
            <a:avLst/>
          </a:prstGeom>
          <a:noFill/>
        </p:spPr>
        <p:txBody>
          <a:bodyPr wrap="square" rtlCol="0">
            <a:spAutoFit/>
          </a:bodyPr>
          <a:lstStyle/>
          <a:p>
            <a:pPr algn="l">
              <a:buFont typeface="Arial" panose="020B0604020202020204" pitchFamily="34" charset="0"/>
              <a:buChar char="•"/>
            </a:pPr>
            <a:r>
              <a:rPr lang="en-IN" b="0" i="0" dirty="0">
                <a:solidFill>
                  <a:srgbClr val="D1D5DB"/>
                </a:solidFill>
                <a:effectLst/>
                <a:latin typeface="Söhne"/>
              </a:rPr>
              <a:t> </a:t>
            </a:r>
            <a:r>
              <a:rPr lang="en-IN" b="0" i="0" dirty="0" err="1">
                <a:solidFill>
                  <a:srgbClr val="D1D5DB"/>
                </a:solidFill>
                <a:effectLst/>
                <a:latin typeface="Söhne"/>
              </a:rPr>
              <a:t>KMeans</a:t>
            </a:r>
            <a:r>
              <a:rPr lang="en-IN" b="0" i="0" dirty="0">
                <a:solidFill>
                  <a:srgbClr val="D1D5DB"/>
                </a:solidFill>
                <a:effectLst/>
                <a:latin typeface="Söhne"/>
              </a:rPr>
              <a:t> clustering resulted in five clusters for Netflix content.</a:t>
            </a:r>
          </a:p>
          <a:p>
            <a:pPr algn="l">
              <a:buFont typeface="Arial" panose="020B0604020202020204" pitchFamily="34" charset="0"/>
              <a:buChar char="•"/>
            </a:pPr>
            <a:r>
              <a:rPr lang="en-IN" b="0" i="0" dirty="0">
                <a:solidFill>
                  <a:srgbClr val="D1D5DB"/>
                </a:solidFill>
                <a:effectLst/>
                <a:latin typeface="Söhne"/>
              </a:rPr>
              <a:t> Cluster 0: Around 800 movies and over 2000 TV shows.</a:t>
            </a:r>
          </a:p>
          <a:p>
            <a:pPr algn="l">
              <a:buFont typeface="Arial" panose="020B0604020202020204" pitchFamily="34" charset="0"/>
              <a:buChar char="•"/>
            </a:pPr>
            <a:r>
              <a:rPr lang="en-IN" b="0" i="0" dirty="0">
                <a:solidFill>
                  <a:srgbClr val="D1D5DB"/>
                </a:solidFill>
                <a:effectLst/>
                <a:latin typeface="Söhne"/>
              </a:rPr>
              <a:t> Cluster 1: Approximately 10 movies and about 800 TV shows.</a:t>
            </a:r>
          </a:p>
          <a:p>
            <a:pPr algn="l">
              <a:buFont typeface="Arial" panose="020B0604020202020204" pitchFamily="34" charset="0"/>
              <a:buChar char="•"/>
            </a:pPr>
            <a:r>
              <a:rPr lang="en-IN" b="0" i="0" dirty="0">
                <a:solidFill>
                  <a:srgbClr val="D1D5DB"/>
                </a:solidFill>
                <a:effectLst/>
                <a:latin typeface="Söhne"/>
              </a:rPr>
              <a:t> Cluster 2: About 40 movies and around 350 TV shows.</a:t>
            </a:r>
          </a:p>
          <a:p>
            <a:pPr algn="l">
              <a:buFont typeface="Arial" panose="020B0604020202020204" pitchFamily="34" charset="0"/>
              <a:buChar char="•"/>
            </a:pPr>
            <a:r>
              <a:rPr lang="en-IN" b="0" i="0" dirty="0">
                <a:solidFill>
                  <a:srgbClr val="D1D5DB"/>
                </a:solidFill>
                <a:effectLst/>
                <a:latin typeface="Söhne"/>
              </a:rPr>
              <a:t> Cluster 3: Only 2 movies and over 2200 TV shows.</a:t>
            </a:r>
          </a:p>
          <a:p>
            <a:pPr algn="l">
              <a:buFont typeface="Arial" panose="020B0604020202020204" pitchFamily="34" charset="0"/>
              <a:buChar char="•"/>
            </a:pPr>
            <a:r>
              <a:rPr lang="en-IN" b="0" i="0" dirty="0">
                <a:solidFill>
                  <a:srgbClr val="D1D5DB"/>
                </a:solidFill>
                <a:effectLst/>
                <a:latin typeface="Söhne"/>
              </a:rPr>
              <a:t> Cluster 4: Above 1500 movies and no TV shows.</a:t>
            </a:r>
          </a:p>
          <a:p>
            <a:pPr algn="l">
              <a:buFont typeface="Arial" panose="020B0604020202020204" pitchFamily="34" charset="0"/>
              <a:buChar char="•"/>
            </a:pPr>
            <a:r>
              <a:rPr lang="en-IN" b="0" i="0" dirty="0">
                <a:solidFill>
                  <a:srgbClr val="D1D5DB"/>
                </a:solidFill>
                <a:effectLst/>
                <a:latin typeface="Söhne"/>
              </a:rPr>
              <a:t> Clusters demonstrate varying distributions of movies and TV shows.</a:t>
            </a:r>
          </a:p>
          <a:p>
            <a:pPr algn="l">
              <a:buFont typeface="Arial" panose="020B0604020202020204" pitchFamily="34" charset="0"/>
              <a:buChar char="•"/>
            </a:pPr>
            <a:r>
              <a:rPr lang="en-IN" b="0" i="0" dirty="0">
                <a:solidFill>
                  <a:srgbClr val="D1D5DB"/>
                </a:solidFill>
                <a:effectLst/>
                <a:latin typeface="Söhne"/>
              </a:rPr>
              <a:t> Successful separation based on content similarities.</a:t>
            </a:r>
          </a:p>
        </p:txBody>
      </p:sp>
      <p:sp>
        <p:nvSpPr>
          <p:cNvPr id="7" name="Title 1">
            <a:extLst>
              <a:ext uri="{FF2B5EF4-FFF2-40B4-BE49-F238E27FC236}">
                <a16:creationId xmlns:a16="http://schemas.microsoft.com/office/drawing/2014/main" id="{DDE0BE29-35E9-D841-AC84-F659A4842E1E}"/>
              </a:ext>
            </a:extLst>
          </p:cNvPr>
          <p:cNvSpPr txBox="1">
            <a:spLocks/>
          </p:cNvSpPr>
          <p:nvPr/>
        </p:nvSpPr>
        <p:spPr bwMode="black">
          <a:xfrm>
            <a:off x="3561074" y="606055"/>
            <a:ext cx="4920996" cy="769554"/>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fontScale="975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IN" sz="800" b="0" i="0" dirty="0">
                <a:solidFill>
                  <a:srgbClr val="D5D5D5"/>
                </a:solidFill>
                <a:effectLst/>
                <a:latin typeface="Roboto" panose="02000000000000000000" pitchFamily="2" charset="0"/>
              </a:rPr>
              <a:t>Number of movies and tv shows in each cluster – </a:t>
            </a:r>
            <a:r>
              <a:rPr lang="en-IN" sz="800" b="0" i="0" dirty="0" err="1">
                <a:solidFill>
                  <a:srgbClr val="D5D5D5"/>
                </a:solidFill>
                <a:effectLst/>
                <a:latin typeface="Roboto" panose="02000000000000000000" pitchFamily="2" charset="0"/>
              </a:rPr>
              <a:t>Kmeans</a:t>
            </a:r>
            <a:r>
              <a:rPr lang="en-IN" sz="800" b="0" i="0" dirty="0">
                <a:solidFill>
                  <a:srgbClr val="D5D5D5"/>
                </a:solidFill>
                <a:effectLst/>
                <a:latin typeface="Roboto" panose="02000000000000000000" pitchFamily="2" charset="0"/>
              </a:rPr>
              <a:t> clustering</a:t>
            </a:r>
          </a:p>
        </p:txBody>
      </p:sp>
      <p:pic>
        <p:nvPicPr>
          <p:cNvPr id="16386" name="Picture 2">
            <a:extLst>
              <a:ext uri="{FF2B5EF4-FFF2-40B4-BE49-F238E27FC236}">
                <a16:creationId xmlns:a16="http://schemas.microsoft.com/office/drawing/2014/main" id="{487F8E52-CB4A-514D-9750-97991930A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9557" y="1935126"/>
            <a:ext cx="6223072" cy="3693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609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0E3D4-838B-3246-B494-402E0C6B1D8E}"/>
              </a:ext>
            </a:extLst>
          </p:cNvPr>
          <p:cNvSpPr>
            <a:spLocks noGrp="1"/>
          </p:cNvSpPr>
          <p:nvPr>
            <p:ph type="title"/>
          </p:nvPr>
        </p:nvSpPr>
        <p:spPr>
          <a:xfrm>
            <a:off x="2296668" y="167746"/>
            <a:ext cx="7598664" cy="738605"/>
          </a:xfrm>
        </p:spPr>
        <p:txBody>
          <a:bodyPr>
            <a:normAutofit fontScale="90000"/>
          </a:bodyPr>
          <a:lstStyle/>
          <a:p>
            <a:r>
              <a:rPr lang="en-US" dirty="0"/>
              <a:t>Model 1I: </a:t>
            </a:r>
            <a:r>
              <a:rPr lang="en-US" dirty="0" err="1"/>
              <a:t>HierArchical</a:t>
            </a:r>
            <a:r>
              <a:rPr lang="en-US" dirty="0"/>
              <a:t> Clustering</a:t>
            </a:r>
          </a:p>
        </p:txBody>
      </p:sp>
      <p:sp>
        <p:nvSpPr>
          <p:cNvPr id="6" name="TextBox 5">
            <a:extLst>
              <a:ext uri="{FF2B5EF4-FFF2-40B4-BE49-F238E27FC236}">
                <a16:creationId xmlns:a16="http://schemas.microsoft.com/office/drawing/2014/main" id="{7FD52451-E1C3-A341-83A2-157F837210A3}"/>
              </a:ext>
            </a:extLst>
          </p:cNvPr>
          <p:cNvSpPr txBox="1"/>
          <p:nvPr/>
        </p:nvSpPr>
        <p:spPr>
          <a:xfrm>
            <a:off x="146272" y="2728681"/>
            <a:ext cx="5306352" cy="2585323"/>
          </a:xfrm>
          <a:prstGeom prst="rect">
            <a:avLst/>
          </a:prstGeom>
          <a:noFill/>
        </p:spPr>
        <p:txBody>
          <a:bodyPr wrap="square" rtlCol="0">
            <a:spAutoFit/>
          </a:bodyPr>
          <a:lstStyle/>
          <a:p>
            <a:pPr algn="l">
              <a:buFont typeface="Arial" panose="020B0604020202020204" pitchFamily="34" charset="0"/>
              <a:buChar char="•"/>
            </a:pPr>
            <a:r>
              <a:rPr lang="en-IN" b="0" i="0" dirty="0">
                <a:solidFill>
                  <a:srgbClr val="D1D5DB"/>
                </a:solidFill>
                <a:effectLst/>
                <a:latin typeface="Söhne"/>
              </a:rPr>
              <a:t> Agglomerative clustering forms 11 clusters with a distance threshold of 4 units.</a:t>
            </a:r>
          </a:p>
          <a:p>
            <a:pPr algn="l">
              <a:buFont typeface="Arial" panose="020B0604020202020204" pitchFamily="34" charset="0"/>
              <a:buChar char="•"/>
            </a:pPr>
            <a:r>
              <a:rPr lang="en-IN" b="0" i="0" dirty="0">
                <a:solidFill>
                  <a:srgbClr val="D1D5DB"/>
                </a:solidFill>
                <a:effectLst/>
                <a:latin typeface="Söhne"/>
              </a:rPr>
              <a:t> It utilizes PCA-transformed data and the Ward linkage method with Euclidean distance.</a:t>
            </a:r>
          </a:p>
          <a:p>
            <a:pPr algn="l">
              <a:buFont typeface="Arial" panose="020B0604020202020204" pitchFamily="34" charset="0"/>
              <a:buChar char="•"/>
            </a:pPr>
            <a:r>
              <a:rPr lang="en-IN" b="0" i="0" dirty="0">
                <a:solidFill>
                  <a:srgbClr val="D1D5DB"/>
                </a:solidFill>
                <a:effectLst/>
                <a:latin typeface="Söhne"/>
              </a:rPr>
              <a:t> The </a:t>
            </a:r>
            <a:r>
              <a:rPr lang="en-IN" b="0" i="0" dirty="0" err="1">
                <a:solidFill>
                  <a:srgbClr val="D1D5DB"/>
                </a:solidFill>
                <a:effectLst/>
                <a:latin typeface="Söhne"/>
              </a:rPr>
              <a:t>hierarchical_clusters</a:t>
            </a:r>
            <a:r>
              <a:rPr lang="en-IN" b="0" i="0" dirty="0">
                <a:solidFill>
                  <a:srgbClr val="D1D5DB"/>
                </a:solidFill>
                <a:effectLst/>
                <a:latin typeface="Söhne"/>
              </a:rPr>
              <a:t> array holds predicted cluster assignments for each data point.</a:t>
            </a:r>
          </a:p>
          <a:p>
            <a:pPr algn="l">
              <a:buFont typeface="Arial" panose="020B0604020202020204" pitchFamily="34" charset="0"/>
              <a:buChar char="•"/>
            </a:pPr>
            <a:r>
              <a:rPr lang="en-IN" b="0" i="0" dirty="0">
                <a:solidFill>
                  <a:srgbClr val="D1D5DB"/>
                </a:solidFill>
                <a:effectLst/>
                <a:latin typeface="Söhne"/>
              </a:rPr>
              <a:t> Clusters represent shows with similar characteristics based on their features.</a:t>
            </a:r>
          </a:p>
          <a:p>
            <a:pPr algn="l"/>
            <a:endParaRPr lang="en-IN" b="0" i="0" dirty="0">
              <a:solidFill>
                <a:srgbClr val="D5D5D5"/>
              </a:solidFill>
              <a:effectLst/>
              <a:latin typeface="Roboto" panose="02000000000000000000" pitchFamily="2" charset="0"/>
            </a:endParaRPr>
          </a:p>
        </p:txBody>
      </p:sp>
      <p:sp>
        <p:nvSpPr>
          <p:cNvPr id="7" name="Title 1">
            <a:extLst>
              <a:ext uri="{FF2B5EF4-FFF2-40B4-BE49-F238E27FC236}">
                <a16:creationId xmlns:a16="http://schemas.microsoft.com/office/drawing/2014/main" id="{DDE0BE29-35E9-D841-AC84-F659A4842E1E}"/>
              </a:ext>
            </a:extLst>
          </p:cNvPr>
          <p:cNvSpPr txBox="1">
            <a:spLocks/>
          </p:cNvSpPr>
          <p:nvPr/>
        </p:nvSpPr>
        <p:spPr bwMode="black">
          <a:xfrm>
            <a:off x="3635502" y="1083802"/>
            <a:ext cx="4920996" cy="574614"/>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fontScale="975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IN" sz="800" b="0" i="0" dirty="0">
                <a:solidFill>
                  <a:srgbClr val="D5D5D5"/>
                </a:solidFill>
                <a:effectLst/>
                <a:latin typeface="Roboto" panose="02000000000000000000" pitchFamily="2" charset="0"/>
              </a:rPr>
              <a:t>Dendrogram</a:t>
            </a:r>
          </a:p>
        </p:txBody>
      </p:sp>
      <p:pic>
        <p:nvPicPr>
          <p:cNvPr id="20482" name="Picture 2">
            <a:extLst>
              <a:ext uri="{FF2B5EF4-FFF2-40B4-BE49-F238E27FC236}">
                <a16:creationId xmlns:a16="http://schemas.microsoft.com/office/drawing/2014/main" id="{98F7E8F9-29CB-A54F-87A6-4909DF139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5767" y="1930072"/>
            <a:ext cx="6569961" cy="4353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66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692B-8018-604C-868D-A66A36662183}"/>
              </a:ext>
            </a:extLst>
          </p:cNvPr>
          <p:cNvSpPr>
            <a:spLocks noGrp="1"/>
          </p:cNvSpPr>
          <p:nvPr>
            <p:ph type="title"/>
          </p:nvPr>
        </p:nvSpPr>
        <p:spPr>
          <a:xfrm>
            <a:off x="2231136" y="240792"/>
            <a:ext cx="7729728" cy="1188720"/>
          </a:xfrm>
        </p:spPr>
        <p:txBody>
          <a:bodyPr/>
          <a:lstStyle/>
          <a:p>
            <a:r>
              <a:rPr lang="en-US" dirty="0"/>
              <a:t>Points for discussion</a:t>
            </a:r>
          </a:p>
        </p:txBody>
      </p:sp>
      <p:sp>
        <p:nvSpPr>
          <p:cNvPr id="3" name="Content Placeholder 2">
            <a:extLst>
              <a:ext uri="{FF2B5EF4-FFF2-40B4-BE49-F238E27FC236}">
                <a16:creationId xmlns:a16="http://schemas.microsoft.com/office/drawing/2014/main" id="{A3A06FA4-829F-3148-B813-8DDB8E3F2BB6}"/>
              </a:ext>
            </a:extLst>
          </p:cNvPr>
          <p:cNvSpPr>
            <a:spLocks noGrp="1"/>
          </p:cNvSpPr>
          <p:nvPr>
            <p:ph idx="1"/>
          </p:nvPr>
        </p:nvSpPr>
        <p:spPr>
          <a:xfrm>
            <a:off x="1593850" y="1930159"/>
            <a:ext cx="9004300" cy="3747627"/>
          </a:xfrm>
        </p:spPr>
        <p:txBody>
          <a:bodyPr>
            <a:normAutofit/>
          </a:bodyPr>
          <a:lstStyle/>
          <a:p>
            <a:r>
              <a:rPr lang="en-US" dirty="0"/>
              <a:t>Problem Statement</a:t>
            </a:r>
          </a:p>
          <a:p>
            <a:r>
              <a:rPr lang="en-US" dirty="0"/>
              <a:t>Data summary</a:t>
            </a:r>
          </a:p>
          <a:p>
            <a:r>
              <a:rPr lang="en-US" dirty="0"/>
              <a:t>Exploratory Data </a:t>
            </a:r>
            <a:r>
              <a:rPr lang="en-US" dirty="0" err="1"/>
              <a:t>Analaysis</a:t>
            </a:r>
            <a:endParaRPr lang="en-US" dirty="0"/>
          </a:p>
          <a:p>
            <a:r>
              <a:rPr lang="en-US" dirty="0"/>
              <a:t>Feature Engineering and Data Pre-processing</a:t>
            </a:r>
          </a:p>
          <a:p>
            <a:r>
              <a:rPr lang="en-US" dirty="0"/>
              <a:t>ML model - I</a:t>
            </a:r>
          </a:p>
          <a:p>
            <a:r>
              <a:rPr lang="en-US" dirty="0"/>
              <a:t>ML model - II</a:t>
            </a:r>
          </a:p>
          <a:p>
            <a:r>
              <a:rPr lang="en-IN" sz="1800" b="0" i="0" dirty="0">
                <a:solidFill>
                  <a:schemeClr val="tx1"/>
                </a:solidFill>
                <a:effectLst/>
              </a:rPr>
              <a:t>Content-based Recommender System</a:t>
            </a:r>
            <a:endParaRPr lang="en-US" dirty="0"/>
          </a:p>
          <a:p>
            <a:r>
              <a:rPr lang="en-US" dirty="0"/>
              <a:t>Conclusion</a:t>
            </a:r>
          </a:p>
        </p:txBody>
      </p:sp>
    </p:spTree>
    <p:extLst>
      <p:ext uri="{BB962C8B-B14F-4D97-AF65-F5344CB8AC3E}">
        <p14:creationId xmlns:p14="http://schemas.microsoft.com/office/powerpoint/2010/main" val="3512055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FD52451-E1C3-A341-83A2-157F837210A3}"/>
              </a:ext>
            </a:extLst>
          </p:cNvPr>
          <p:cNvSpPr txBox="1"/>
          <p:nvPr/>
        </p:nvSpPr>
        <p:spPr>
          <a:xfrm>
            <a:off x="6847367" y="2573053"/>
            <a:ext cx="4920996" cy="2585323"/>
          </a:xfrm>
          <a:prstGeom prst="rect">
            <a:avLst/>
          </a:prstGeom>
          <a:noFill/>
        </p:spPr>
        <p:txBody>
          <a:bodyPr wrap="square" rtlCol="0">
            <a:spAutoFit/>
          </a:bodyPr>
          <a:lstStyle/>
          <a:p>
            <a:pPr algn="l">
              <a:buFont typeface="Arial" panose="020B0604020202020204" pitchFamily="34" charset="0"/>
              <a:buChar char="•"/>
            </a:pPr>
            <a:r>
              <a:rPr lang="en-IN" b="0" i="0" dirty="0">
                <a:solidFill>
                  <a:srgbClr val="D1D5DB"/>
                </a:solidFill>
                <a:effectLst/>
                <a:latin typeface="Söhne"/>
              </a:rPr>
              <a:t> Hierarchical clustering groups movies and TV shows into 11 clusters based on feature similarities.</a:t>
            </a:r>
          </a:p>
          <a:p>
            <a:pPr algn="l">
              <a:buFont typeface="Arial" panose="020B0604020202020204" pitchFamily="34" charset="0"/>
              <a:buChar char="•"/>
            </a:pPr>
            <a:r>
              <a:rPr lang="en-IN" b="0" i="0" dirty="0">
                <a:solidFill>
                  <a:srgbClr val="D1D5DB"/>
                </a:solidFill>
                <a:effectLst/>
                <a:latin typeface="Söhne"/>
              </a:rPr>
              <a:t> Each cluster represents a distinct group with specific characteristics or patterns.</a:t>
            </a:r>
          </a:p>
          <a:p>
            <a:pPr algn="l">
              <a:buFont typeface="Arial" panose="020B0604020202020204" pitchFamily="34" charset="0"/>
              <a:buChar char="•"/>
            </a:pPr>
            <a:r>
              <a:rPr lang="en-IN" b="0" i="0" dirty="0">
                <a:solidFill>
                  <a:srgbClr val="D1D5DB"/>
                </a:solidFill>
                <a:effectLst/>
                <a:latin typeface="Söhne"/>
              </a:rPr>
              <a:t> Insights into different genres or content types can be gained from the clustering.</a:t>
            </a:r>
          </a:p>
          <a:p>
            <a:pPr algn="l">
              <a:buFont typeface="Arial" panose="020B0604020202020204" pitchFamily="34" charset="0"/>
              <a:buChar char="•"/>
            </a:pPr>
            <a:r>
              <a:rPr lang="en-IN" b="0" i="0" dirty="0">
                <a:solidFill>
                  <a:srgbClr val="D1D5DB"/>
                </a:solidFill>
                <a:effectLst/>
                <a:latin typeface="Söhne"/>
              </a:rPr>
              <a:t> The method provides valuable information on content categorization and preferences.</a:t>
            </a:r>
          </a:p>
        </p:txBody>
      </p:sp>
      <p:sp>
        <p:nvSpPr>
          <p:cNvPr id="7" name="Title 1">
            <a:extLst>
              <a:ext uri="{FF2B5EF4-FFF2-40B4-BE49-F238E27FC236}">
                <a16:creationId xmlns:a16="http://schemas.microsoft.com/office/drawing/2014/main" id="{DDE0BE29-35E9-D841-AC84-F659A4842E1E}"/>
              </a:ext>
            </a:extLst>
          </p:cNvPr>
          <p:cNvSpPr txBox="1">
            <a:spLocks/>
          </p:cNvSpPr>
          <p:nvPr/>
        </p:nvSpPr>
        <p:spPr bwMode="black">
          <a:xfrm>
            <a:off x="3561074" y="482019"/>
            <a:ext cx="4920996" cy="76199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fontScale="975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IN" sz="800" b="0" i="0" dirty="0">
                <a:solidFill>
                  <a:srgbClr val="D5D5D5"/>
                </a:solidFill>
                <a:effectLst/>
                <a:latin typeface="Roboto" panose="02000000000000000000" pitchFamily="2" charset="0"/>
              </a:rPr>
              <a:t>Number of movies and tv shows in each cluster –</a:t>
            </a:r>
            <a:br>
              <a:rPr lang="en-IN" sz="800" b="0" i="0" dirty="0">
                <a:solidFill>
                  <a:srgbClr val="D5D5D5"/>
                </a:solidFill>
                <a:effectLst/>
                <a:latin typeface="Roboto" panose="02000000000000000000" pitchFamily="2" charset="0"/>
              </a:rPr>
            </a:br>
            <a:r>
              <a:rPr lang="en-IN" sz="800" b="0" i="0" dirty="0">
                <a:solidFill>
                  <a:srgbClr val="D5D5D5"/>
                </a:solidFill>
                <a:effectLst/>
                <a:latin typeface="Roboto" panose="02000000000000000000" pitchFamily="2" charset="0"/>
              </a:rPr>
              <a:t>Hierarchical clustering</a:t>
            </a:r>
          </a:p>
        </p:txBody>
      </p:sp>
      <p:pic>
        <p:nvPicPr>
          <p:cNvPr id="22530" name="Picture 2">
            <a:extLst>
              <a:ext uri="{FF2B5EF4-FFF2-40B4-BE49-F238E27FC236}">
                <a16:creationId xmlns:a16="http://schemas.microsoft.com/office/drawing/2014/main" id="{085C7FA0-5371-714C-89F0-C9806CFF2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516" y="2008103"/>
            <a:ext cx="6451974" cy="3829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283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0E3D4-838B-3246-B494-402E0C6B1D8E}"/>
              </a:ext>
            </a:extLst>
          </p:cNvPr>
          <p:cNvSpPr>
            <a:spLocks noGrp="1"/>
          </p:cNvSpPr>
          <p:nvPr>
            <p:ph type="title"/>
          </p:nvPr>
        </p:nvSpPr>
        <p:spPr>
          <a:xfrm>
            <a:off x="2386263" y="683836"/>
            <a:ext cx="7598664" cy="457708"/>
          </a:xfrm>
        </p:spPr>
        <p:txBody>
          <a:bodyPr>
            <a:normAutofit fontScale="90000"/>
          </a:bodyPr>
          <a:lstStyle/>
          <a:p>
            <a:r>
              <a:rPr lang="en-IN" sz="2800" b="0" i="0" dirty="0">
                <a:solidFill>
                  <a:srgbClr val="D1D5DB"/>
                </a:solidFill>
                <a:effectLst/>
                <a:latin typeface="Söhne"/>
              </a:rPr>
              <a:t>Content-based Recommender System</a:t>
            </a:r>
            <a:endParaRPr lang="en-US" dirty="0"/>
          </a:p>
        </p:txBody>
      </p:sp>
      <p:sp>
        <p:nvSpPr>
          <p:cNvPr id="3" name="Content Placeholder 2">
            <a:extLst>
              <a:ext uri="{FF2B5EF4-FFF2-40B4-BE49-F238E27FC236}">
                <a16:creationId xmlns:a16="http://schemas.microsoft.com/office/drawing/2014/main" id="{1EA11D5D-C817-5447-BC6F-B3F34A706272}"/>
              </a:ext>
            </a:extLst>
          </p:cNvPr>
          <p:cNvSpPr>
            <a:spLocks noGrp="1"/>
          </p:cNvSpPr>
          <p:nvPr>
            <p:ph idx="1"/>
          </p:nvPr>
        </p:nvSpPr>
        <p:spPr>
          <a:xfrm>
            <a:off x="478923" y="1821620"/>
            <a:ext cx="11234153" cy="4352544"/>
          </a:xfrm>
        </p:spPr>
        <p:txBody>
          <a:bodyPr>
            <a:normAutofit lnSpcReduction="10000"/>
          </a:bodyPr>
          <a:lstStyle/>
          <a:p>
            <a:pPr algn="l">
              <a:buFont typeface="Arial" panose="020B0604020202020204" pitchFamily="34" charset="0"/>
              <a:buChar char="•"/>
            </a:pPr>
            <a:r>
              <a:rPr lang="en-IN" sz="2400" b="0" i="0" dirty="0">
                <a:solidFill>
                  <a:srgbClr val="D1D5DB"/>
                </a:solidFill>
                <a:effectLst/>
                <a:latin typeface="Söhne"/>
              </a:rPr>
              <a:t>Content-based Recommender System: Utilizes intrinsic features and attributes of items for personalized recommendations.</a:t>
            </a:r>
          </a:p>
          <a:p>
            <a:pPr algn="l">
              <a:buFont typeface="Arial" panose="020B0604020202020204" pitchFamily="34" charset="0"/>
              <a:buChar char="•"/>
            </a:pPr>
            <a:r>
              <a:rPr lang="en-IN" sz="2400" b="0" i="0" dirty="0">
                <a:solidFill>
                  <a:srgbClr val="D1D5DB"/>
                </a:solidFill>
                <a:effectLst/>
                <a:latin typeface="Söhne"/>
              </a:rPr>
              <a:t>Data </a:t>
            </a:r>
            <a:r>
              <a:rPr lang="en-IN" sz="2400" b="0" i="0" dirty="0" err="1">
                <a:solidFill>
                  <a:srgbClr val="D1D5DB"/>
                </a:solidFill>
                <a:effectLst/>
                <a:latin typeface="Söhne"/>
              </a:rPr>
              <a:t>Preprocessing</a:t>
            </a:r>
            <a:r>
              <a:rPr lang="en-IN" sz="2400" b="0" i="0" dirty="0">
                <a:solidFill>
                  <a:srgbClr val="D1D5DB"/>
                </a:solidFill>
                <a:effectLst/>
                <a:latin typeface="Söhne"/>
              </a:rPr>
              <a:t>: Changes </a:t>
            </a:r>
            <a:r>
              <a:rPr lang="en-IN" sz="2400" b="0" i="0" dirty="0" err="1">
                <a:solidFill>
                  <a:srgbClr val="D1D5DB"/>
                </a:solidFill>
                <a:effectLst/>
                <a:latin typeface="Söhne"/>
              </a:rPr>
              <a:t>DataFrame</a:t>
            </a:r>
            <a:r>
              <a:rPr lang="en-IN" sz="2400" b="0" i="0" dirty="0">
                <a:solidFill>
                  <a:srgbClr val="D1D5DB"/>
                </a:solidFill>
                <a:effectLst/>
                <a:latin typeface="Söhne"/>
              </a:rPr>
              <a:t> index to show title and converts tokenized clusters to strings.</a:t>
            </a:r>
          </a:p>
          <a:p>
            <a:pPr algn="l">
              <a:buFont typeface="Arial" panose="020B0604020202020204" pitchFamily="34" charset="0"/>
              <a:buChar char="•"/>
            </a:pPr>
            <a:r>
              <a:rPr lang="en-IN" sz="2400" b="0" i="0" dirty="0">
                <a:solidFill>
                  <a:srgbClr val="D1D5DB"/>
                </a:solidFill>
                <a:effectLst/>
                <a:latin typeface="Söhne"/>
              </a:rPr>
              <a:t>Vectorization: Uses </a:t>
            </a:r>
            <a:r>
              <a:rPr lang="en-IN" sz="2400" b="0" i="0" dirty="0" err="1">
                <a:solidFill>
                  <a:srgbClr val="D1D5DB"/>
                </a:solidFill>
                <a:effectLst/>
                <a:latin typeface="Söhne"/>
              </a:rPr>
              <a:t>CountVectorizer</a:t>
            </a:r>
            <a:r>
              <a:rPr lang="en-IN" sz="2400" b="0" i="0" dirty="0">
                <a:solidFill>
                  <a:srgbClr val="D1D5DB"/>
                </a:solidFill>
                <a:effectLst/>
                <a:latin typeface="Söhne"/>
              </a:rPr>
              <a:t> to transform text data into a numerical representation.</a:t>
            </a:r>
          </a:p>
          <a:p>
            <a:pPr algn="l">
              <a:buFont typeface="Arial" panose="020B0604020202020204" pitchFamily="34" charset="0"/>
              <a:buChar char="•"/>
            </a:pPr>
            <a:r>
              <a:rPr lang="en-IN" sz="2400" b="0" i="0" dirty="0">
                <a:solidFill>
                  <a:srgbClr val="D1D5DB"/>
                </a:solidFill>
                <a:effectLst/>
                <a:latin typeface="Söhne"/>
              </a:rPr>
              <a:t>Cosine Similarity: Measures item similarity based on their feature vectors.</a:t>
            </a:r>
          </a:p>
          <a:p>
            <a:pPr algn="l">
              <a:buFont typeface="Arial" panose="020B0604020202020204" pitchFamily="34" charset="0"/>
              <a:buChar char="•"/>
            </a:pPr>
            <a:r>
              <a:rPr lang="en-IN" sz="2400" b="0" i="0" dirty="0">
                <a:solidFill>
                  <a:srgbClr val="D1D5DB"/>
                </a:solidFill>
                <a:effectLst/>
                <a:latin typeface="Söhne"/>
              </a:rPr>
              <a:t>Recommendation Function: 'recommend_top10' generates top 10 show recommendations.</a:t>
            </a:r>
          </a:p>
          <a:p>
            <a:pPr algn="l">
              <a:buFont typeface="Arial" panose="020B0604020202020204" pitchFamily="34" charset="0"/>
              <a:buChar char="•"/>
            </a:pPr>
            <a:r>
              <a:rPr lang="en-IN" sz="2400" b="0" i="0" dirty="0">
                <a:solidFill>
                  <a:srgbClr val="D1D5DB"/>
                </a:solidFill>
                <a:effectLst/>
                <a:latin typeface="Söhne"/>
              </a:rPr>
              <a:t>Personalized Recommendations: Successfully suggests related shows for specific titles like 'Friends,' 'Breaking Bad,' and '</a:t>
            </a:r>
            <a:r>
              <a:rPr lang="en-IN" sz="2400" b="0" i="0" dirty="0" err="1">
                <a:solidFill>
                  <a:srgbClr val="D1D5DB"/>
                </a:solidFill>
                <a:effectLst/>
                <a:latin typeface="Söhne"/>
              </a:rPr>
              <a:t>Kal</a:t>
            </a:r>
            <a:r>
              <a:rPr lang="en-IN" sz="2400" b="0" i="0" dirty="0">
                <a:solidFill>
                  <a:srgbClr val="D1D5DB"/>
                </a:solidFill>
                <a:effectLst/>
                <a:latin typeface="Söhne"/>
              </a:rPr>
              <a:t> Ho </a:t>
            </a:r>
            <a:r>
              <a:rPr lang="en-IN" sz="2400" b="0" i="0" dirty="0" err="1">
                <a:solidFill>
                  <a:srgbClr val="D1D5DB"/>
                </a:solidFill>
                <a:effectLst/>
                <a:latin typeface="Söhne"/>
              </a:rPr>
              <a:t>Naa</a:t>
            </a:r>
            <a:r>
              <a:rPr lang="en-IN" sz="2400" b="0" i="0" dirty="0">
                <a:solidFill>
                  <a:srgbClr val="D1D5DB"/>
                </a:solidFill>
                <a:effectLst/>
                <a:latin typeface="Söhne"/>
              </a:rPr>
              <a:t> Ho.'</a:t>
            </a:r>
          </a:p>
        </p:txBody>
      </p:sp>
    </p:spTree>
    <p:extLst>
      <p:ext uri="{BB962C8B-B14F-4D97-AF65-F5344CB8AC3E}">
        <p14:creationId xmlns:p14="http://schemas.microsoft.com/office/powerpoint/2010/main" val="3496605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0E3D4-838B-3246-B494-402E0C6B1D8E}"/>
              </a:ext>
            </a:extLst>
          </p:cNvPr>
          <p:cNvSpPr>
            <a:spLocks noGrp="1"/>
          </p:cNvSpPr>
          <p:nvPr>
            <p:ph type="title"/>
          </p:nvPr>
        </p:nvSpPr>
        <p:spPr>
          <a:xfrm>
            <a:off x="2296668" y="536141"/>
            <a:ext cx="7598664" cy="457708"/>
          </a:xfrm>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1EA11D5D-C817-5447-BC6F-B3F34A706272}"/>
              </a:ext>
            </a:extLst>
          </p:cNvPr>
          <p:cNvSpPr>
            <a:spLocks noGrp="1"/>
          </p:cNvSpPr>
          <p:nvPr>
            <p:ph idx="1"/>
          </p:nvPr>
        </p:nvSpPr>
        <p:spPr>
          <a:xfrm>
            <a:off x="573504" y="1339702"/>
            <a:ext cx="11409389" cy="5188689"/>
          </a:xfrm>
        </p:spPr>
        <p:txBody>
          <a:bodyPr>
            <a:normAutofit fontScale="70000" lnSpcReduction="20000"/>
          </a:bodyPr>
          <a:lstStyle/>
          <a:p>
            <a:pPr algn="l">
              <a:buFont typeface="Arial" panose="020B0604020202020204" pitchFamily="34" charset="0"/>
              <a:buChar char="•"/>
            </a:pPr>
            <a:r>
              <a:rPr lang="en-IN" sz="2400" b="0" i="0" dirty="0">
                <a:solidFill>
                  <a:srgbClr val="FFFFFF"/>
                </a:solidFill>
                <a:effectLst/>
                <a:latin typeface="Söhne"/>
              </a:rPr>
              <a:t>Goal: Categorize Netflix shows into clusters for similarity within and dissimilarity between clusters.</a:t>
            </a:r>
          </a:p>
          <a:p>
            <a:pPr algn="l">
              <a:buFont typeface="Arial" panose="020B0604020202020204" pitchFamily="34" charset="0"/>
              <a:buChar char="•"/>
            </a:pPr>
            <a:r>
              <a:rPr lang="en-IN" sz="2400" b="0" i="0" dirty="0">
                <a:solidFill>
                  <a:srgbClr val="FFFFFF"/>
                </a:solidFill>
                <a:effectLst/>
                <a:latin typeface="Söhne"/>
              </a:rPr>
              <a:t>Data </a:t>
            </a:r>
            <a:r>
              <a:rPr lang="en-IN" sz="2400" b="0" i="0" dirty="0" err="1">
                <a:solidFill>
                  <a:srgbClr val="FFFFFF"/>
                </a:solidFill>
                <a:effectLst/>
                <a:latin typeface="Söhne"/>
              </a:rPr>
              <a:t>Preprocessing</a:t>
            </a:r>
            <a:r>
              <a:rPr lang="en-IN" sz="2400" b="0" i="0" dirty="0">
                <a:solidFill>
                  <a:srgbClr val="FFFFFF"/>
                </a:solidFill>
                <a:effectLst/>
                <a:latin typeface="Söhne"/>
              </a:rPr>
              <a:t>: Addressed missing values, filled based on relevant info, and removed records with null "</a:t>
            </a:r>
            <a:r>
              <a:rPr lang="en-IN" sz="2400" b="0" i="0" dirty="0" err="1">
                <a:solidFill>
                  <a:srgbClr val="FFFFFF"/>
                </a:solidFill>
                <a:effectLst/>
                <a:latin typeface="Söhne"/>
              </a:rPr>
              <a:t>date_added</a:t>
            </a:r>
            <a:r>
              <a:rPr lang="en-IN" sz="2400" b="0" i="0" dirty="0">
                <a:solidFill>
                  <a:srgbClr val="FFFFFF"/>
                </a:solidFill>
                <a:effectLst/>
                <a:latin typeface="Söhne"/>
              </a:rPr>
              <a:t>."</a:t>
            </a:r>
          </a:p>
          <a:p>
            <a:pPr algn="l">
              <a:buFont typeface="Arial" panose="020B0604020202020204" pitchFamily="34" charset="0"/>
              <a:buChar char="•"/>
            </a:pPr>
            <a:r>
              <a:rPr lang="en-IN" sz="2400" b="0" i="0" dirty="0">
                <a:solidFill>
                  <a:srgbClr val="FFFFFF"/>
                </a:solidFill>
                <a:effectLst/>
                <a:latin typeface="Söhne"/>
              </a:rPr>
              <a:t>Content Distribution: 31% TV shows, 69% movies, with TV-MA as the most common rating.</a:t>
            </a:r>
          </a:p>
          <a:p>
            <a:pPr algn="l">
              <a:buFont typeface="Arial" panose="020B0604020202020204" pitchFamily="34" charset="0"/>
              <a:buChar char="•"/>
            </a:pPr>
            <a:r>
              <a:rPr lang="en-IN" sz="2400" b="0" i="0" dirty="0">
                <a:solidFill>
                  <a:srgbClr val="FFFFFF"/>
                </a:solidFill>
                <a:effectLst/>
                <a:latin typeface="Söhne"/>
              </a:rPr>
              <a:t>Library Expansion: More movies added in 2017-2018, more TV shows in 2019-2020.</a:t>
            </a:r>
          </a:p>
          <a:p>
            <a:pPr algn="l">
              <a:buFont typeface="Arial" panose="020B0604020202020204" pitchFamily="34" charset="0"/>
              <a:buChar char="•"/>
            </a:pPr>
            <a:r>
              <a:rPr lang="en-IN" sz="2400" b="0" i="0" dirty="0">
                <a:solidFill>
                  <a:srgbClr val="FFFFFF"/>
                </a:solidFill>
                <a:effectLst/>
                <a:latin typeface="Söhne"/>
              </a:rPr>
              <a:t>Seasonal Trends: Higher content additions during Christmas and winter months.</a:t>
            </a:r>
          </a:p>
          <a:p>
            <a:pPr algn="l">
              <a:buFont typeface="Arial" panose="020B0604020202020204" pitchFamily="34" charset="0"/>
              <a:buChar char="•"/>
            </a:pPr>
            <a:r>
              <a:rPr lang="en-IN" sz="2400" b="0" i="0" dirty="0">
                <a:solidFill>
                  <a:srgbClr val="FFFFFF"/>
                </a:solidFill>
                <a:effectLst/>
                <a:latin typeface="Söhne"/>
              </a:rPr>
              <a:t>Popular Genres: Documentaries, stand-up comedy, dramas, foreign films for movies, kids' shows for TV.</a:t>
            </a:r>
          </a:p>
          <a:p>
            <a:pPr algn="l">
              <a:buFont typeface="Arial" panose="020B0604020202020204" pitchFamily="34" charset="0"/>
              <a:buChar char="•"/>
            </a:pPr>
            <a:r>
              <a:rPr lang="en-IN" sz="2400" b="0" i="0" dirty="0">
                <a:solidFill>
                  <a:srgbClr val="FFFFFF"/>
                </a:solidFill>
                <a:effectLst/>
                <a:latin typeface="Söhne"/>
              </a:rPr>
              <a:t>Duration: Movies mostly 90-120 mins, TV shows with single seasons.</a:t>
            </a:r>
          </a:p>
          <a:p>
            <a:pPr algn="l">
              <a:buFont typeface="Arial" panose="020B0604020202020204" pitchFamily="34" charset="0"/>
              <a:buChar char="•"/>
            </a:pPr>
            <a:r>
              <a:rPr lang="en-IN" sz="2400" b="0" i="0" dirty="0">
                <a:solidFill>
                  <a:srgbClr val="FFFFFF"/>
                </a:solidFill>
                <a:effectLst/>
                <a:latin typeface="Söhne"/>
              </a:rPr>
              <a:t>Top Content Producers: USA and India.</a:t>
            </a:r>
          </a:p>
          <a:p>
            <a:pPr algn="l">
              <a:buFont typeface="Arial" panose="020B0604020202020204" pitchFamily="34" charset="0"/>
              <a:buChar char="•"/>
            </a:pPr>
            <a:r>
              <a:rPr lang="en-IN" sz="2400" b="0" i="0" dirty="0">
                <a:solidFill>
                  <a:srgbClr val="FFFFFF"/>
                </a:solidFill>
                <a:effectLst/>
                <a:latin typeface="Söhne"/>
              </a:rPr>
              <a:t>Clustering Approach: Used director, cast, country, genre, and description attributes, applied TFIDF vectorization, and PCA for dimensionality reduction.</a:t>
            </a:r>
          </a:p>
          <a:p>
            <a:pPr algn="l">
              <a:buFont typeface="Arial" panose="020B0604020202020204" pitchFamily="34" charset="0"/>
              <a:buChar char="•"/>
            </a:pPr>
            <a:r>
              <a:rPr lang="en-IN" sz="2400" b="0" i="0" dirty="0">
                <a:solidFill>
                  <a:srgbClr val="FFFFFF"/>
                </a:solidFill>
                <a:effectLst/>
                <a:latin typeface="Söhne"/>
              </a:rPr>
              <a:t>Optimal Clusters: K-means (6 clusters) and Agglomerative (12 clusters) based on elbow method and Silhouette score.</a:t>
            </a:r>
          </a:p>
          <a:p>
            <a:pPr algn="l">
              <a:buFont typeface="Arial" panose="020B0604020202020204" pitchFamily="34" charset="0"/>
              <a:buChar char="•"/>
            </a:pPr>
            <a:r>
              <a:rPr lang="en-IN" sz="2400" b="0" i="0" dirty="0">
                <a:solidFill>
                  <a:srgbClr val="FFFFFF"/>
                </a:solidFill>
                <a:effectLst/>
                <a:latin typeface="Söhne"/>
              </a:rPr>
              <a:t>Recommender System: Content-based with cosine similarity on similarity matrix for personalized 10 show recommendations.</a:t>
            </a:r>
          </a:p>
          <a:p>
            <a:pPr algn="l">
              <a:buFont typeface="Arial" panose="020B0604020202020204" pitchFamily="34" charset="0"/>
              <a:buChar char="•"/>
            </a:pPr>
            <a:r>
              <a:rPr lang="en-IN" sz="2400" b="0" i="0" dirty="0">
                <a:solidFill>
                  <a:srgbClr val="FFFFFF"/>
                </a:solidFill>
                <a:effectLst/>
                <a:latin typeface="Söhne"/>
              </a:rPr>
              <a:t>Model Advantages: Personalized suggestions without user interactions or historical data.</a:t>
            </a:r>
          </a:p>
          <a:p>
            <a:pPr algn="l">
              <a:buFont typeface="Arial" panose="020B0604020202020204" pitchFamily="34" charset="0"/>
              <a:buChar char="•"/>
            </a:pPr>
            <a:r>
              <a:rPr lang="en-IN" sz="2400" b="0" i="0" dirty="0">
                <a:solidFill>
                  <a:srgbClr val="FFFFFF"/>
                </a:solidFill>
                <a:effectLst/>
                <a:latin typeface="Söhne"/>
              </a:rPr>
              <a:t>Insights for Creators: Understanding viewer preferences and content trends for targeted productions.</a:t>
            </a:r>
          </a:p>
          <a:p>
            <a:pPr algn="l">
              <a:buFont typeface="Arial" panose="020B0604020202020204" pitchFamily="34" charset="0"/>
              <a:buChar char="•"/>
            </a:pPr>
            <a:r>
              <a:rPr lang="en-IN" sz="2400" b="0" i="0" dirty="0">
                <a:solidFill>
                  <a:srgbClr val="FFFFFF"/>
                </a:solidFill>
                <a:effectLst/>
                <a:latin typeface="Söhne"/>
              </a:rPr>
              <a:t>Future Work: Integrating external datasets, advanced text embeddings, and evaluating model performance with additional metrics.</a:t>
            </a:r>
          </a:p>
        </p:txBody>
      </p:sp>
    </p:spTree>
    <p:extLst>
      <p:ext uri="{BB962C8B-B14F-4D97-AF65-F5344CB8AC3E}">
        <p14:creationId xmlns:p14="http://schemas.microsoft.com/office/powerpoint/2010/main" val="3482723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57F03-2077-104D-AE4C-65167EEC23FD}"/>
              </a:ext>
            </a:extLst>
          </p:cNvPr>
          <p:cNvSpPr>
            <a:spLocks noGrp="1"/>
          </p:cNvSpPr>
          <p:nvPr>
            <p:ph type="ctrTitle"/>
          </p:nvPr>
        </p:nvSpPr>
        <p:spPr>
          <a:xfrm>
            <a:off x="1600200" y="2606040"/>
            <a:ext cx="8991600" cy="1645920"/>
          </a:xfrm>
        </p:spPr>
        <p:txBody>
          <a:bodyPr>
            <a:normAutofit/>
          </a:bodyPr>
          <a:lstStyle/>
          <a:p>
            <a:r>
              <a:rPr lang="en-US" b="1" dirty="0"/>
              <a:t>Thankyou</a:t>
            </a:r>
          </a:p>
        </p:txBody>
      </p:sp>
    </p:spTree>
    <p:extLst>
      <p:ext uri="{BB962C8B-B14F-4D97-AF65-F5344CB8AC3E}">
        <p14:creationId xmlns:p14="http://schemas.microsoft.com/office/powerpoint/2010/main" val="87539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0E3D4-838B-3246-B494-402E0C6B1D8E}"/>
              </a:ext>
            </a:extLst>
          </p:cNvPr>
          <p:cNvSpPr>
            <a:spLocks noGrp="1"/>
          </p:cNvSpPr>
          <p:nvPr>
            <p:ph type="title"/>
          </p:nvPr>
        </p:nvSpPr>
        <p:spPr>
          <a:xfrm>
            <a:off x="2296668" y="1085008"/>
            <a:ext cx="7598664" cy="457708"/>
          </a:xfrm>
        </p:spPr>
        <p:txBody>
          <a:bodyPr>
            <a:normAutofit fontScale="90000"/>
          </a:bodyPr>
          <a:lstStyle/>
          <a:p>
            <a:r>
              <a:rPr lang="en-US" dirty="0"/>
              <a:t>Problem statement</a:t>
            </a:r>
          </a:p>
        </p:txBody>
      </p:sp>
      <p:sp>
        <p:nvSpPr>
          <p:cNvPr id="3" name="Content Placeholder 2">
            <a:extLst>
              <a:ext uri="{FF2B5EF4-FFF2-40B4-BE49-F238E27FC236}">
                <a16:creationId xmlns:a16="http://schemas.microsoft.com/office/drawing/2014/main" id="{1EA11D5D-C817-5447-BC6F-B3F34A706272}"/>
              </a:ext>
            </a:extLst>
          </p:cNvPr>
          <p:cNvSpPr>
            <a:spLocks noGrp="1"/>
          </p:cNvSpPr>
          <p:nvPr>
            <p:ph idx="1"/>
          </p:nvPr>
        </p:nvSpPr>
        <p:spPr>
          <a:xfrm>
            <a:off x="1457827" y="2240280"/>
            <a:ext cx="9276346" cy="3404616"/>
          </a:xfrm>
        </p:spPr>
        <p:txBody>
          <a:bodyPr>
            <a:normAutofit lnSpcReduction="10000"/>
          </a:bodyPr>
          <a:lstStyle/>
          <a:p>
            <a:pPr marL="0" indent="0">
              <a:buNone/>
            </a:pPr>
            <a:r>
              <a:rPr lang="en-IN" sz="2800" b="0" dirty="0">
                <a:solidFill>
                  <a:schemeClr val="tx1"/>
                </a:solidFill>
                <a:effectLst/>
              </a:rPr>
              <a:t>The objective of this project is to cluster Netflix TV shows and movies based on their intrinsic features such as director, cast, country, genre, and description. By doing so, we aim to group similar shows together and identify distinct content patterns within the dataset. Through text clustering techniques, we aim to provide valuable insights into content distribution and user preferences on the Netflix platform, ultimately enhancing the user experience and content recommendations.</a:t>
            </a:r>
          </a:p>
        </p:txBody>
      </p:sp>
    </p:spTree>
    <p:extLst>
      <p:ext uri="{BB962C8B-B14F-4D97-AF65-F5344CB8AC3E}">
        <p14:creationId xmlns:p14="http://schemas.microsoft.com/office/powerpoint/2010/main" val="1866553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0E3D4-838B-3246-B494-402E0C6B1D8E}"/>
              </a:ext>
            </a:extLst>
          </p:cNvPr>
          <p:cNvSpPr>
            <a:spLocks noGrp="1"/>
          </p:cNvSpPr>
          <p:nvPr>
            <p:ph type="title"/>
          </p:nvPr>
        </p:nvSpPr>
        <p:spPr>
          <a:xfrm>
            <a:off x="2296668" y="170608"/>
            <a:ext cx="7598664" cy="457708"/>
          </a:xfrm>
        </p:spPr>
        <p:txBody>
          <a:bodyPr>
            <a:normAutofit fontScale="90000"/>
          </a:bodyPr>
          <a:lstStyle/>
          <a:p>
            <a:r>
              <a:rPr lang="en-US" dirty="0"/>
              <a:t>Data summary</a:t>
            </a:r>
          </a:p>
        </p:txBody>
      </p:sp>
      <p:sp>
        <p:nvSpPr>
          <p:cNvPr id="3" name="Content Placeholder 2">
            <a:extLst>
              <a:ext uri="{FF2B5EF4-FFF2-40B4-BE49-F238E27FC236}">
                <a16:creationId xmlns:a16="http://schemas.microsoft.com/office/drawing/2014/main" id="{1EA11D5D-C817-5447-BC6F-B3F34A706272}"/>
              </a:ext>
            </a:extLst>
          </p:cNvPr>
          <p:cNvSpPr>
            <a:spLocks noGrp="1"/>
          </p:cNvSpPr>
          <p:nvPr>
            <p:ph idx="1"/>
          </p:nvPr>
        </p:nvSpPr>
        <p:spPr>
          <a:xfrm>
            <a:off x="438912" y="854035"/>
            <a:ext cx="11314176" cy="5833357"/>
          </a:xfrm>
        </p:spPr>
        <p:txBody>
          <a:bodyPr>
            <a:normAutofit/>
          </a:bodyPr>
          <a:lstStyle/>
          <a:p>
            <a:pPr algn="l">
              <a:buFont typeface="+mj-lt"/>
              <a:buAutoNum type="arabicPeriod"/>
            </a:pPr>
            <a:r>
              <a:rPr lang="en-IN" b="0" i="0" dirty="0" err="1">
                <a:solidFill>
                  <a:srgbClr val="D5D5D5"/>
                </a:solidFill>
                <a:effectLst/>
                <a:latin typeface="Roboto" panose="02000000000000000000" pitchFamily="2" charset="0"/>
              </a:rPr>
              <a:t>show_id</a:t>
            </a:r>
            <a:r>
              <a:rPr lang="en-IN" b="0" i="0" dirty="0">
                <a:solidFill>
                  <a:srgbClr val="D5D5D5"/>
                </a:solidFill>
                <a:effectLst/>
                <a:latin typeface="Roboto" panose="02000000000000000000" pitchFamily="2" charset="0"/>
              </a:rPr>
              <a:t>: An identifier or unique code for each show or movie in the dataset.</a:t>
            </a:r>
          </a:p>
          <a:p>
            <a:pPr algn="l">
              <a:buFont typeface="+mj-lt"/>
              <a:buAutoNum type="arabicPeriod"/>
            </a:pPr>
            <a:r>
              <a:rPr lang="en-IN" b="0" i="0" dirty="0">
                <a:solidFill>
                  <a:srgbClr val="D5D5D5"/>
                </a:solidFill>
                <a:effectLst/>
                <a:latin typeface="Roboto" panose="02000000000000000000" pitchFamily="2" charset="0"/>
              </a:rPr>
              <a:t>type: Indicates whether the entry is a "TV Show" or a "Movie".</a:t>
            </a:r>
          </a:p>
          <a:p>
            <a:pPr algn="l">
              <a:buFont typeface="+mj-lt"/>
              <a:buAutoNum type="arabicPeriod"/>
            </a:pPr>
            <a:r>
              <a:rPr lang="en-IN" b="0" i="0" dirty="0">
                <a:solidFill>
                  <a:srgbClr val="D5D5D5"/>
                </a:solidFill>
                <a:effectLst/>
                <a:latin typeface="Roboto" panose="02000000000000000000" pitchFamily="2" charset="0"/>
              </a:rPr>
              <a:t>title: The title or name of the TV show or movie.</a:t>
            </a:r>
          </a:p>
          <a:p>
            <a:pPr algn="l">
              <a:buFont typeface="+mj-lt"/>
              <a:buAutoNum type="arabicPeriod"/>
            </a:pPr>
            <a:r>
              <a:rPr lang="en-IN" b="0" i="0" dirty="0">
                <a:solidFill>
                  <a:srgbClr val="D5D5D5"/>
                </a:solidFill>
                <a:effectLst/>
                <a:latin typeface="Roboto" panose="02000000000000000000" pitchFamily="2" charset="0"/>
              </a:rPr>
              <a:t>director: The name of the director(s) or filmmaker(s) responsible for creating the content. This column is typically available for movies and may be empty or null for TV shows.</a:t>
            </a:r>
          </a:p>
          <a:p>
            <a:pPr algn="l">
              <a:buFont typeface="+mj-lt"/>
              <a:buAutoNum type="arabicPeriod"/>
            </a:pPr>
            <a:r>
              <a:rPr lang="en-IN" b="0" i="0" dirty="0">
                <a:solidFill>
                  <a:srgbClr val="D5D5D5"/>
                </a:solidFill>
                <a:effectLst/>
                <a:latin typeface="Roboto" panose="02000000000000000000" pitchFamily="2" charset="0"/>
              </a:rPr>
              <a:t>cast: The list of main actors or performers who are part of the show or movie.</a:t>
            </a:r>
          </a:p>
          <a:p>
            <a:pPr algn="l">
              <a:buFont typeface="+mj-lt"/>
              <a:buAutoNum type="arabicPeriod"/>
            </a:pPr>
            <a:r>
              <a:rPr lang="en-IN" b="0" i="0" dirty="0">
                <a:solidFill>
                  <a:srgbClr val="D5D5D5"/>
                </a:solidFill>
                <a:effectLst/>
                <a:latin typeface="Roboto" panose="02000000000000000000" pitchFamily="2" charset="0"/>
              </a:rPr>
              <a:t>country: The country or countries where the content was produced or originated from.</a:t>
            </a:r>
          </a:p>
          <a:p>
            <a:pPr algn="l">
              <a:buFont typeface="+mj-lt"/>
              <a:buAutoNum type="arabicPeriod"/>
            </a:pPr>
            <a:r>
              <a:rPr lang="en-IN" b="0" i="0" dirty="0" err="1">
                <a:solidFill>
                  <a:srgbClr val="D5D5D5"/>
                </a:solidFill>
                <a:effectLst/>
                <a:latin typeface="Roboto" panose="02000000000000000000" pitchFamily="2" charset="0"/>
              </a:rPr>
              <a:t>date_added</a:t>
            </a:r>
            <a:r>
              <a:rPr lang="en-IN" b="0" i="0" dirty="0">
                <a:solidFill>
                  <a:srgbClr val="D5D5D5"/>
                </a:solidFill>
                <a:effectLst/>
                <a:latin typeface="Roboto" panose="02000000000000000000" pitchFamily="2" charset="0"/>
              </a:rPr>
              <a:t>: The date when the content was added to the Netflix </a:t>
            </a:r>
            <a:r>
              <a:rPr lang="en-IN" b="0" i="0" dirty="0" err="1">
                <a:solidFill>
                  <a:srgbClr val="D5D5D5"/>
                </a:solidFill>
                <a:effectLst/>
                <a:latin typeface="Roboto" panose="02000000000000000000" pitchFamily="2" charset="0"/>
              </a:rPr>
              <a:t>catalog</a:t>
            </a:r>
            <a:r>
              <a:rPr lang="en-IN" b="0" i="0" dirty="0">
                <a:solidFill>
                  <a:srgbClr val="D5D5D5"/>
                </a:solidFill>
                <a:effectLst/>
                <a:latin typeface="Roboto" panose="02000000000000000000" pitchFamily="2" charset="0"/>
              </a:rPr>
              <a:t>.</a:t>
            </a:r>
          </a:p>
          <a:p>
            <a:pPr algn="l">
              <a:buFont typeface="+mj-lt"/>
              <a:buAutoNum type="arabicPeriod"/>
            </a:pPr>
            <a:r>
              <a:rPr lang="en-IN" b="0" i="0" dirty="0" err="1">
                <a:solidFill>
                  <a:srgbClr val="D5D5D5"/>
                </a:solidFill>
                <a:effectLst/>
                <a:latin typeface="Roboto" panose="02000000000000000000" pitchFamily="2" charset="0"/>
              </a:rPr>
              <a:t>release_year</a:t>
            </a:r>
            <a:r>
              <a:rPr lang="en-IN" b="0" i="0" dirty="0">
                <a:solidFill>
                  <a:srgbClr val="D5D5D5"/>
                </a:solidFill>
                <a:effectLst/>
                <a:latin typeface="Roboto" panose="02000000000000000000" pitchFamily="2" charset="0"/>
              </a:rPr>
              <a:t>: The year when the content was originally released (for movies) or first aired (for TV shows).</a:t>
            </a:r>
          </a:p>
          <a:p>
            <a:pPr algn="l">
              <a:buFont typeface="+mj-lt"/>
              <a:buAutoNum type="arabicPeriod"/>
            </a:pPr>
            <a:r>
              <a:rPr lang="en-IN" b="0" i="0" dirty="0">
                <a:solidFill>
                  <a:srgbClr val="D5D5D5"/>
                </a:solidFill>
                <a:effectLst/>
                <a:latin typeface="Roboto" panose="02000000000000000000" pitchFamily="2" charset="0"/>
              </a:rPr>
              <a:t>rating: The content rating assigned to the show or movie based on its suitability for different audiences (e.g., PG, PG-13, TV-MA, etc.).</a:t>
            </a:r>
          </a:p>
          <a:p>
            <a:pPr algn="l">
              <a:buFont typeface="+mj-lt"/>
              <a:buAutoNum type="arabicPeriod"/>
            </a:pPr>
            <a:r>
              <a:rPr lang="en-IN" b="0" i="0" dirty="0">
                <a:solidFill>
                  <a:srgbClr val="D5D5D5"/>
                </a:solidFill>
                <a:effectLst/>
                <a:latin typeface="Roboto" panose="02000000000000000000" pitchFamily="2" charset="0"/>
              </a:rPr>
              <a:t>duration: The duration or runtime of the content (e.g., 1 hour, 30 minutes).</a:t>
            </a:r>
          </a:p>
          <a:p>
            <a:pPr algn="l">
              <a:buFont typeface="+mj-lt"/>
              <a:buAutoNum type="arabicPeriod"/>
            </a:pPr>
            <a:r>
              <a:rPr lang="en-IN" b="0" i="0" dirty="0" err="1">
                <a:solidFill>
                  <a:srgbClr val="D5D5D5"/>
                </a:solidFill>
                <a:effectLst/>
                <a:latin typeface="Roboto" panose="02000000000000000000" pitchFamily="2" charset="0"/>
              </a:rPr>
              <a:t>listed_in</a:t>
            </a:r>
            <a:r>
              <a:rPr lang="en-IN" b="0" i="0" dirty="0">
                <a:solidFill>
                  <a:srgbClr val="D5D5D5"/>
                </a:solidFill>
                <a:effectLst/>
                <a:latin typeface="Roboto" panose="02000000000000000000" pitchFamily="2" charset="0"/>
              </a:rPr>
              <a:t>: The category or genre under which the content is classified or listed on Netflix (e.g., Comedy, Action &amp; Adventure, Sci-Fi &amp; Fantasy).</a:t>
            </a:r>
          </a:p>
          <a:p>
            <a:pPr algn="l">
              <a:buFont typeface="+mj-lt"/>
              <a:buAutoNum type="arabicPeriod"/>
            </a:pPr>
            <a:r>
              <a:rPr lang="en-IN" b="0" i="0" dirty="0">
                <a:solidFill>
                  <a:srgbClr val="D5D5D5"/>
                </a:solidFill>
                <a:effectLst/>
                <a:latin typeface="Roboto" panose="02000000000000000000" pitchFamily="2" charset="0"/>
              </a:rPr>
              <a:t>description: A brief synopsis or summary of the plot or storyline of the show or movie.</a:t>
            </a:r>
          </a:p>
        </p:txBody>
      </p:sp>
    </p:spTree>
    <p:extLst>
      <p:ext uri="{BB962C8B-B14F-4D97-AF65-F5344CB8AC3E}">
        <p14:creationId xmlns:p14="http://schemas.microsoft.com/office/powerpoint/2010/main" val="1672767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0E3D4-838B-3246-B494-402E0C6B1D8E}"/>
              </a:ext>
            </a:extLst>
          </p:cNvPr>
          <p:cNvSpPr>
            <a:spLocks noGrp="1"/>
          </p:cNvSpPr>
          <p:nvPr>
            <p:ph type="title"/>
          </p:nvPr>
        </p:nvSpPr>
        <p:spPr>
          <a:xfrm>
            <a:off x="2296668" y="90125"/>
            <a:ext cx="7598664" cy="457708"/>
          </a:xfrm>
        </p:spPr>
        <p:txBody>
          <a:bodyPr>
            <a:normAutofit fontScale="90000"/>
          </a:bodyPr>
          <a:lstStyle/>
          <a:p>
            <a:r>
              <a:rPr lang="en-US" dirty="0"/>
              <a:t>Exploratory Data analysis</a:t>
            </a:r>
          </a:p>
        </p:txBody>
      </p:sp>
      <p:pic>
        <p:nvPicPr>
          <p:cNvPr id="1028" name="Picture 4">
            <a:extLst>
              <a:ext uri="{FF2B5EF4-FFF2-40B4-BE49-F238E27FC236}">
                <a16:creationId xmlns:a16="http://schemas.microsoft.com/office/drawing/2014/main" id="{4B6F12C3-F13D-1C41-BFC3-F30C39E843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2492" y="1587166"/>
            <a:ext cx="6559869" cy="481363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7FBD687-DD84-F14B-A339-5DC47E026C10}"/>
              </a:ext>
            </a:extLst>
          </p:cNvPr>
          <p:cNvSpPr txBox="1"/>
          <p:nvPr/>
        </p:nvSpPr>
        <p:spPr>
          <a:xfrm>
            <a:off x="7386453" y="3105363"/>
            <a:ext cx="4266730" cy="1077218"/>
          </a:xfrm>
          <a:prstGeom prst="rect">
            <a:avLst/>
          </a:prstGeom>
          <a:noFill/>
        </p:spPr>
        <p:txBody>
          <a:bodyPr wrap="square" rtlCol="0">
            <a:spAutoFit/>
          </a:bodyPr>
          <a:lstStyle/>
          <a:p>
            <a:pPr marL="285750" indent="-285750" algn="l">
              <a:buFont typeface="Arial" panose="020B0604020202020204" pitchFamily="34" charset="0"/>
              <a:buChar char="•"/>
            </a:pPr>
            <a:r>
              <a:rPr lang="en-IN" sz="1600" b="0" i="0" dirty="0">
                <a:solidFill>
                  <a:srgbClr val="D5D5D5"/>
                </a:solidFill>
                <a:effectLst/>
                <a:latin typeface="Roboto" panose="02000000000000000000" pitchFamily="2" charset="0"/>
              </a:rPr>
              <a:t>TV shows account for approximately 30.86% of the content on Netflix.</a:t>
            </a:r>
          </a:p>
          <a:p>
            <a:pPr marL="285750" indent="-285750" algn="l">
              <a:buFont typeface="Arial" panose="020B0604020202020204" pitchFamily="34" charset="0"/>
              <a:buChar char="•"/>
            </a:pPr>
            <a:r>
              <a:rPr lang="en-IN" sz="1600" b="0" i="0" dirty="0">
                <a:solidFill>
                  <a:srgbClr val="D5D5D5"/>
                </a:solidFill>
                <a:effectLst/>
                <a:latin typeface="Roboto" panose="02000000000000000000" pitchFamily="2" charset="0"/>
              </a:rPr>
              <a:t>Movies make up the majority of the content with approximately 69.14%.</a:t>
            </a:r>
          </a:p>
        </p:txBody>
      </p:sp>
      <p:sp>
        <p:nvSpPr>
          <p:cNvPr id="13" name="Title 1">
            <a:extLst>
              <a:ext uri="{FF2B5EF4-FFF2-40B4-BE49-F238E27FC236}">
                <a16:creationId xmlns:a16="http://schemas.microsoft.com/office/drawing/2014/main" id="{7B1D0E6D-E40D-B946-B83A-94F90C880278}"/>
              </a:ext>
            </a:extLst>
          </p:cNvPr>
          <p:cNvSpPr txBox="1">
            <a:spLocks/>
          </p:cNvSpPr>
          <p:nvPr/>
        </p:nvSpPr>
        <p:spPr bwMode="black">
          <a:xfrm>
            <a:off x="3530556" y="732736"/>
            <a:ext cx="4920996" cy="574614"/>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fontScale="975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IN" sz="900" b="0" i="0" dirty="0">
                <a:solidFill>
                  <a:srgbClr val="D5D5D5"/>
                </a:solidFill>
                <a:effectLst/>
                <a:latin typeface="Roboto" panose="02000000000000000000" pitchFamily="2" charset="0"/>
              </a:rPr>
              <a:t>Type of Netflix content</a:t>
            </a:r>
          </a:p>
        </p:txBody>
      </p:sp>
    </p:spTree>
    <p:extLst>
      <p:ext uri="{BB962C8B-B14F-4D97-AF65-F5344CB8AC3E}">
        <p14:creationId xmlns:p14="http://schemas.microsoft.com/office/powerpoint/2010/main" val="814712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467A476-ED1F-C241-91B8-64D584CCCF8E}"/>
              </a:ext>
            </a:extLst>
          </p:cNvPr>
          <p:cNvSpPr txBox="1">
            <a:spLocks/>
          </p:cNvSpPr>
          <p:nvPr/>
        </p:nvSpPr>
        <p:spPr bwMode="black">
          <a:xfrm>
            <a:off x="3635502" y="83752"/>
            <a:ext cx="4920996" cy="574614"/>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fontScale="975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IN" sz="800" b="0" i="0" dirty="0">
                <a:solidFill>
                  <a:srgbClr val="D5D5D5"/>
                </a:solidFill>
                <a:effectLst/>
                <a:latin typeface="Roboto" panose="02000000000000000000" pitchFamily="2" charset="0"/>
              </a:rPr>
              <a:t>Top 10 countries with most content on </a:t>
            </a:r>
            <a:r>
              <a:rPr lang="en-IN" sz="800" b="0" i="0" dirty="0" err="1">
                <a:solidFill>
                  <a:srgbClr val="D5D5D5"/>
                </a:solidFill>
                <a:effectLst/>
                <a:latin typeface="Roboto" panose="02000000000000000000" pitchFamily="2" charset="0"/>
              </a:rPr>
              <a:t>netflix</a:t>
            </a:r>
            <a:endParaRPr lang="en-IN" sz="800" b="0" i="0" dirty="0">
              <a:solidFill>
                <a:srgbClr val="D5D5D5"/>
              </a:solidFill>
              <a:effectLst/>
              <a:latin typeface="Roboto" panose="02000000000000000000" pitchFamily="2" charset="0"/>
            </a:endParaRPr>
          </a:p>
        </p:txBody>
      </p:sp>
      <p:sp>
        <p:nvSpPr>
          <p:cNvPr id="5" name="TextBox 4">
            <a:extLst>
              <a:ext uri="{FF2B5EF4-FFF2-40B4-BE49-F238E27FC236}">
                <a16:creationId xmlns:a16="http://schemas.microsoft.com/office/drawing/2014/main" id="{A70D014B-CD18-1943-BD47-12FEE44F46CF}"/>
              </a:ext>
            </a:extLst>
          </p:cNvPr>
          <p:cNvSpPr txBox="1"/>
          <p:nvPr/>
        </p:nvSpPr>
        <p:spPr>
          <a:xfrm>
            <a:off x="246126" y="2049134"/>
            <a:ext cx="4368404" cy="3293209"/>
          </a:xfrm>
          <a:prstGeom prst="rect">
            <a:avLst/>
          </a:prstGeom>
          <a:noFill/>
        </p:spPr>
        <p:txBody>
          <a:bodyPr wrap="square" rtlCol="0">
            <a:spAutoFit/>
          </a:bodyPr>
          <a:lstStyle/>
          <a:p>
            <a:pPr marL="285750" indent="-285750" algn="l">
              <a:buFont typeface="Arial" panose="020B0604020202020204" pitchFamily="34" charset="0"/>
              <a:buChar char="•"/>
            </a:pPr>
            <a:r>
              <a:rPr lang="en-IN" sz="1600" b="0" i="0" dirty="0">
                <a:solidFill>
                  <a:srgbClr val="D5D5D5"/>
                </a:solidFill>
                <a:effectLst/>
                <a:latin typeface="Roboto" panose="02000000000000000000" pitchFamily="2" charset="0"/>
              </a:rPr>
              <a:t>The United States has the highest number of titles on Netflix, with more than 2500 titles.</a:t>
            </a:r>
          </a:p>
          <a:p>
            <a:pPr marL="285750" indent="-285750" algn="l">
              <a:buFont typeface="Arial" panose="020B0604020202020204" pitchFamily="34" charset="0"/>
              <a:buChar char="•"/>
            </a:pPr>
            <a:r>
              <a:rPr lang="en-IN" sz="1600" b="0" i="0" dirty="0">
                <a:solidFill>
                  <a:srgbClr val="D5D5D5"/>
                </a:solidFill>
                <a:effectLst/>
                <a:latin typeface="Roboto" panose="02000000000000000000" pitchFamily="2" charset="0"/>
              </a:rPr>
              <a:t>India follows with around 1000 titles, which is significantly lower than the number of titles in the United States.</a:t>
            </a:r>
          </a:p>
          <a:p>
            <a:pPr marL="285750" indent="-285750" algn="l">
              <a:buFont typeface="Arial" panose="020B0604020202020204" pitchFamily="34" charset="0"/>
              <a:buChar char="•"/>
            </a:pPr>
            <a:r>
              <a:rPr lang="en-IN" sz="1600" b="0" i="0" dirty="0">
                <a:solidFill>
                  <a:srgbClr val="D5D5D5"/>
                </a:solidFill>
                <a:effectLst/>
                <a:latin typeface="Roboto" panose="02000000000000000000" pitchFamily="2" charset="0"/>
              </a:rPr>
              <a:t>The United Kingdom and Japan also have a considerable number of titles, but they are still significantly lower than the number of titles in the United States.</a:t>
            </a:r>
          </a:p>
          <a:p>
            <a:pPr marL="285750" indent="-285750" algn="l">
              <a:buFont typeface="Arial" panose="020B0604020202020204" pitchFamily="34" charset="0"/>
              <a:buChar char="•"/>
            </a:pPr>
            <a:r>
              <a:rPr lang="en-IN" sz="1600" b="0" i="0" dirty="0">
                <a:solidFill>
                  <a:srgbClr val="D5D5D5"/>
                </a:solidFill>
                <a:effectLst/>
                <a:latin typeface="Roboto" panose="02000000000000000000" pitchFamily="2" charset="0"/>
              </a:rPr>
              <a:t>Other countries have even fewer titles compared to the top countries mentioned above.</a:t>
            </a:r>
          </a:p>
        </p:txBody>
      </p:sp>
      <p:pic>
        <p:nvPicPr>
          <p:cNvPr id="3" name="Picture 2">
            <a:extLst>
              <a:ext uri="{FF2B5EF4-FFF2-40B4-BE49-F238E27FC236}">
                <a16:creationId xmlns:a16="http://schemas.microsoft.com/office/drawing/2014/main" id="{5271466B-5C37-8241-8A83-5B76604FF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2983" y="984170"/>
            <a:ext cx="7122891" cy="5423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70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4E4D1D-A7D3-D646-A943-FA7054131127}"/>
              </a:ext>
            </a:extLst>
          </p:cNvPr>
          <p:cNvSpPr txBox="1">
            <a:spLocks/>
          </p:cNvSpPr>
          <p:nvPr/>
        </p:nvSpPr>
        <p:spPr bwMode="black">
          <a:xfrm>
            <a:off x="3635502" y="83752"/>
            <a:ext cx="4920996" cy="574614"/>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fontScale="975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IN" sz="800" b="0" i="0" dirty="0">
                <a:solidFill>
                  <a:srgbClr val="D5D5D5"/>
                </a:solidFill>
                <a:effectLst/>
                <a:latin typeface="Roboto" panose="02000000000000000000" pitchFamily="2" charset="0"/>
              </a:rPr>
              <a:t>Distribution of titles by year and month</a:t>
            </a:r>
          </a:p>
        </p:txBody>
      </p:sp>
      <p:sp>
        <p:nvSpPr>
          <p:cNvPr id="5" name="TextBox 4">
            <a:extLst>
              <a:ext uri="{FF2B5EF4-FFF2-40B4-BE49-F238E27FC236}">
                <a16:creationId xmlns:a16="http://schemas.microsoft.com/office/drawing/2014/main" id="{EC83B301-BE21-F348-8313-3B4BF7F0303B}"/>
              </a:ext>
            </a:extLst>
          </p:cNvPr>
          <p:cNvSpPr txBox="1"/>
          <p:nvPr/>
        </p:nvSpPr>
        <p:spPr>
          <a:xfrm>
            <a:off x="1056511" y="4331249"/>
            <a:ext cx="10078978" cy="2062103"/>
          </a:xfrm>
          <a:prstGeom prst="rect">
            <a:avLst/>
          </a:prstGeom>
          <a:noFill/>
        </p:spPr>
        <p:txBody>
          <a:bodyPr wrap="square" rtlCol="0">
            <a:spAutoFit/>
          </a:bodyPr>
          <a:lstStyle/>
          <a:p>
            <a:pPr marL="171450" indent="-171450" algn="l">
              <a:buFont typeface="Arial" panose="020B0604020202020204" pitchFamily="34" charset="0"/>
              <a:buChar char="•"/>
            </a:pPr>
            <a:r>
              <a:rPr lang="en-IN" sz="1600" b="0" i="0" dirty="0">
                <a:solidFill>
                  <a:srgbClr val="D5D5D5"/>
                </a:solidFill>
                <a:effectLst/>
                <a:latin typeface="Roboto" panose="02000000000000000000" pitchFamily="2" charset="0"/>
              </a:rPr>
              <a:t>For Year: The plot shows that 2019 has the highest number of titles added to Netflix, with approximately 2000 titles. This is followed by 2020, which has slightly fewer titles than 2019. Additionally, the years 2018, 2017, and 2016 also have significant numbers of titles added. However, it's worth noting that the data may be incomplete for the current year (2023), as the plot does not show the full year's data.</a:t>
            </a:r>
          </a:p>
          <a:p>
            <a:pPr marL="171450" indent="-171450" algn="l">
              <a:buFont typeface="Arial" panose="020B0604020202020204" pitchFamily="34" charset="0"/>
              <a:buChar char="•"/>
            </a:pPr>
            <a:endParaRPr lang="en-IN" sz="1600" b="0" i="0" dirty="0">
              <a:solidFill>
                <a:srgbClr val="D5D5D5"/>
              </a:solidFill>
              <a:effectLst/>
              <a:latin typeface="Roboto" panose="02000000000000000000" pitchFamily="2" charset="0"/>
            </a:endParaRPr>
          </a:p>
          <a:p>
            <a:pPr marL="171450" indent="-171450" algn="l">
              <a:buFont typeface="Arial" panose="020B0604020202020204" pitchFamily="34" charset="0"/>
              <a:buChar char="•"/>
            </a:pPr>
            <a:r>
              <a:rPr lang="en-IN" sz="1600" b="0" i="0" dirty="0">
                <a:solidFill>
                  <a:srgbClr val="D5D5D5"/>
                </a:solidFill>
                <a:effectLst/>
                <a:latin typeface="Roboto" panose="02000000000000000000" pitchFamily="2" charset="0"/>
              </a:rPr>
              <a:t>For Month: The plot reveals that December has the highest number of title additions, with over 800 titles. Following December, October and January have the next highest number of title additions, with both months having around 750 titles added. These months seem to be peak periods for content additions.</a:t>
            </a:r>
          </a:p>
        </p:txBody>
      </p:sp>
      <p:pic>
        <p:nvPicPr>
          <p:cNvPr id="3" name="Content Placeholder 2">
            <a:extLst>
              <a:ext uri="{FF2B5EF4-FFF2-40B4-BE49-F238E27FC236}">
                <a16:creationId xmlns:a16="http://schemas.microsoft.com/office/drawing/2014/main" id="{8747B1F3-C736-9F40-A85C-DAE94B1A12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9940" y="773852"/>
            <a:ext cx="4920996" cy="340476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1C2358A-1DC5-2243-99BD-88866958E0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175" y="789429"/>
            <a:ext cx="5300885" cy="341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202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DCBC98-E8E3-0E4D-9AB9-D36E9C9E619C}"/>
              </a:ext>
            </a:extLst>
          </p:cNvPr>
          <p:cNvSpPr txBox="1">
            <a:spLocks/>
          </p:cNvSpPr>
          <p:nvPr/>
        </p:nvSpPr>
        <p:spPr bwMode="black">
          <a:xfrm>
            <a:off x="3635502" y="83752"/>
            <a:ext cx="4920996" cy="574614"/>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fontScale="97500" lnSpcReduction="100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IN" sz="800" b="0" i="0" dirty="0">
                <a:solidFill>
                  <a:srgbClr val="D5D5D5"/>
                </a:solidFill>
                <a:effectLst/>
                <a:latin typeface="Roboto" panose="02000000000000000000" pitchFamily="2" charset="0"/>
              </a:rPr>
              <a:t>Distribution of number of seasons for tv shows and </a:t>
            </a:r>
          </a:p>
          <a:p>
            <a:r>
              <a:rPr lang="en-IN" sz="800" dirty="0">
                <a:solidFill>
                  <a:srgbClr val="D5D5D5"/>
                </a:solidFill>
                <a:latin typeface="Roboto" panose="02000000000000000000" pitchFamily="2" charset="0"/>
              </a:rPr>
              <a:t>Movie durations on </a:t>
            </a:r>
            <a:r>
              <a:rPr lang="en-IN" sz="800" dirty="0" err="1">
                <a:solidFill>
                  <a:srgbClr val="D5D5D5"/>
                </a:solidFill>
                <a:latin typeface="Roboto" panose="02000000000000000000" pitchFamily="2" charset="0"/>
              </a:rPr>
              <a:t>netflix</a:t>
            </a:r>
            <a:endParaRPr lang="en-IN" sz="800" b="0" i="0" dirty="0">
              <a:solidFill>
                <a:srgbClr val="D5D5D5"/>
              </a:solidFill>
              <a:effectLst/>
              <a:latin typeface="Roboto" panose="02000000000000000000" pitchFamily="2" charset="0"/>
            </a:endParaRPr>
          </a:p>
        </p:txBody>
      </p:sp>
      <p:sp>
        <p:nvSpPr>
          <p:cNvPr id="5" name="TextBox 4">
            <a:extLst>
              <a:ext uri="{FF2B5EF4-FFF2-40B4-BE49-F238E27FC236}">
                <a16:creationId xmlns:a16="http://schemas.microsoft.com/office/drawing/2014/main" id="{30878621-F35F-8A4E-9D33-A61294D51C97}"/>
              </a:ext>
            </a:extLst>
          </p:cNvPr>
          <p:cNvSpPr txBox="1"/>
          <p:nvPr/>
        </p:nvSpPr>
        <p:spPr>
          <a:xfrm>
            <a:off x="946368" y="4256777"/>
            <a:ext cx="10299264" cy="2246769"/>
          </a:xfrm>
          <a:prstGeom prst="rect">
            <a:avLst/>
          </a:prstGeom>
          <a:noFill/>
        </p:spPr>
        <p:txBody>
          <a:bodyPr wrap="square" rtlCol="0">
            <a:spAutoFit/>
          </a:bodyPr>
          <a:lstStyle/>
          <a:p>
            <a:pPr algn="l">
              <a:buFont typeface="+mj-lt"/>
              <a:buAutoNum type="arabicPeriod"/>
            </a:pPr>
            <a:r>
              <a:rPr lang="en-IN" sz="1400" b="0" i="0" dirty="0">
                <a:solidFill>
                  <a:srgbClr val="D5D5D5"/>
                </a:solidFill>
                <a:effectLst/>
                <a:latin typeface="Roboto" panose="02000000000000000000" pitchFamily="2" charset="0"/>
              </a:rPr>
              <a:t> For Movies:</a:t>
            </a:r>
          </a:p>
          <a:p>
            <a:pPr algn="l">
              <a:buFont typeface="Arial" panose="020B0604020202020204" pitchFamily="34" charset="0"/>
              <a:buChar char="•"/>
            </a:pPr>
            <a:r>
              <a:rPr lang="en-IN" sz="1400" b="0" i="0" dirty="0">
                <a:solidFill>
                  <a:srgbClr val="D5D5D5"/>
                </a:solidFill>
                <a:effectLst/>
                <a:latin typeface="Roboto" panose="02000000000000000000" pitchFamily="2" charset="0"/>
              </a:rPr>
              <a:t> The most common movie duration on Netflix is around 90 minutes, with more than 1000 titles falling into this duration category.</a:t>
            </a:r>
          </a:p>
          <a:p>
            <a:pPr algn="l">
              <a:buFont typeface="Arial" panose="020B0604020202020204" pitchFamily="34" charset="0"/>
              <a:buChar char="•"/>
            </a:pPr>
            <a:r>
              <a:rPr lang="en-IN" sz="1400" b="0" i="0" dirty="0">
                <a:solidFill>
                  <a:srgbClr val="D5D5D5"/>
                </a:solidFill>
                <a:effectLst/>
                <a:latin typeface="Roboto" panose="02000000000000000000" pitchFamily="2" charset="0"/>
              </a:rPr>
              <a:t> The second most common duration is approximately 100 minutes, with another 1000 titles falling into this category.</a:t>
            </a:r>
          </a:p>
          <a:p>
            <a:pPr algn="l">
              <a:buFont typeface="Arial" panose="020B0604020202020204" pitchFamily="34" charset="0"/>
              <a:buChar char="•"/>
            </a:pPr>
            <a:r>
              <a:rPr lang="en-IN" sz="1400" b="0" i="0" dirty="0">
                <a:solidFill>
                  <a:srgbClr val="D5D5D5"/>
                </a:solidFill>
                <a:effectLst/>
                <a:latin typeface="Roboto" panose="02000000000000000000" pitchFamily="2" charset="0"/>
              </a:rPr>
              <a:t> After that, the frequencies of movie durations decrease gradually for durations such as 110 minutes, 80 minutes, and so on</a:t>
            </a:r>
          </a:p>
          <a:p>
            <a:pPr algn="l">
              <a:buFont typeface="Arial" panose="020B0604020202020204" pitchFamily="34" charset="0"/>
              <a:buChar char="•"/>
            </a:pPr>
            <a:endParaRPr lang="en-IN" sz="1400" b="0" i="0" dirty="0">
              <a:solidFill>
                <a:srgbClr val="D5D5D5"/>
              </a:solidFill>
              <a:effectLst/>
              <a:latin typeface="Roboto" panose="02000000000000000000" pitchFamily="2" charset="0"/>
            </a:endParaRPr>
          </a:p>
          <a:p>
            <a:pPr algn="l">
              <a:buFont typeface="+mj-lt"/>
              <a:buAutoNum type="arabicPeriod" startAt="2"/>
            </a:pPr>
            <a:r>
              <a:rPr lang="en-IN" sz="1400" b="0" i="0" dirty="0">
                <a:solidFill>
                  <a:srgbClr val="D5D5D5"/>
                </a:solidFill>
                <a:effectLst/>
                <a:latin typeface="Roboto" panose="02000000000000000000" pitchFamily="2" charset="0"/>
              </a:rPr>
              <a:t> For TV Shows:</a:t>
            </a:r>
          </a:p>
          <a:p>
            <a:pPr algn="l">
              <a:buFont typeface="Arial" panose="020B0604020202020204" pitchFamily="34" charset="0"/>
              <a:buChar char="•"/>
            </a:pPr>
            <a:r>
              <a:rPr lang="en-IN" sz="1400" b="0" i="0" dirty="0">
                <a:solidFill>
                  <a:srgbClr val="D5D5D5"/>
                </a:solidFill>
                <a:effectLst/>
                <a:latin typeface="Roboto" panose="02000000000000000000" pitchFamily="2" charset="0"/>
              </a:rPr>
              <a:t> TV shows with only one season (Season 1) have the highest frequency, with around 1600 titles falling into this category.</a:t>
            </a:r>
          </a:p>
          <a:p>
            <a:pPr algn="l">
              <a:buFont typeface="Arial" panose="020B0604020202020204" pitchFamily="34" charset="0"/>
              <a:buChar char="•"/>
            </a:pPr>
            <a:r>
              <a:rPr lang="en-IN" sz="1400" b="0" i="0" dirty="0">
                <a:solidFill>
                  <a:srgbClr val="D5D5D5"/>
                </a:solidFill>
                <a:effectLst/>
                <a:latin typeface="Roboto" panose="02000000000000000000" pitchFamily="2" charset="0"/>
              </a:rPr>
              <a:t> As the season number increases, the frequency of TV shows decreases. This implies that there are fewer TV shows with higher numbers of seasons.</a:t>
            </a:r>
          </a:p>
        </p:txBody>
      </p:sp>
      <p:pic>
        <p:nvPicPr>
          <p:cNvPr id="3" name="Content Placeholder 2">
            <a:extLst>
              <a:ext uri="{FF2B5EF4-FFF2-40B4-BE49-F238E27FC236}">
                <a16:creationId xmlns:a16="http://schemas.microsoft.com/office/drawing/2014/main" id="{D7B7B706-27D4-EC47-95D2-6DEABFCBE8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56706" y="872637"/>
            <a:ext cx="5092995" cy="326410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613FB0A8-D726-FD4E-8343-64807AEBD5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9" y="872637"/>
            <a:ext cx="5092996" cy="3263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279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DCBC98-E8E3-0E4D-9AB9-D36E9C9E619C}"/>
              </a:ext>
            </a:extLst>
          </p:cNvPr>
          <p:cNvSpPr txBox="1">
            <a:spLocks/>
          </p:cNvSpPr>
          <p:nvPr/>
        </p:nvSpPr>
        <p:spPr bwMode="black">
          <a:xfrm>
            <a:off x="3635502" y="275138"/>
            <a:ext cx="4920996" cy="574614"/>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fontScale="975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IN" sz="800" b="0" i="0" dirty="0">
                <a:solidFill>
                  <a:srgbClr val="D5D5D5"/>
                </a:solidFill>
                <a:effectLst/>
                <a:latin typeface="Roboto" panose="02000000000000000000" pitchFamily="2" charset="0"/>
              </a:rPr>
              <a:t>Distribution of ratings on </a:t>
            </a:r>
            <a:r>
              <a:rPr lang="en-IN" sz="800" b="0" i="0" dirty="0" err="1">
                <a:solidFill>
                  <a:srgbClr val="D5D5D5"/>
                </a:solidFill>
                <a:effectLst/>
                <a:latin typeface="Roboto" panose="02000000000000000000" pitchFamily="2" charset="0"/>
              </a:rPr>
              <a:t>netflix</a:t>
            </a:r>
            <a:endParaRPr lang="en-IN" sz="800" b="0" i="0" dirty="0">
              <a:solidFill>
                <a:srgbClr val="D5D5D5"/>
              </a:solidFill>
              <a:effectLst/>
              <a:latin typeface="Roboto" panose="02000000000000000000" pitchFamily="2" charset="0"/>
            </a:endParaRPr>
          </a:p>
        </p:txBody>
      </p:sp>
      <p:sp>
        <p:nvSpPr>
          <p:cNvPr id="5" name="TextBox 4">
            <a:extLst>
              <a:ext uri="{FF2B5EF4-FFF2-40B4-BE49-F238E27FC236}">
                <a16:creationId xmlns:a16="http://schemas.microsoft.com/office/drawing/2014/main" id="{30878621-F35F-8A4E-9D33-A61294D51C97}"/>
              </a:ext>
            </a:extLst>
          </p:cNvPr>
          <p:cNvSpPr txBox="1"/>
          <p:nvPr/>
        </p:nvSpPr>
        <p:spPr>
          <a:xfrm>
            <a:off x="438788" y="2397947"/>
            <a:ext cx="4133088" cy="2062103"/>
          </a:xfrm>
          <a:prstGeom prst="rect">
            <a:avLst/>
          </a:prstGeom>
          <a:noFill/>
        </p:spPr>
        <p:txBody>
          <a:bodyPr wrap="square" rtlCol="0">
            <a:spAutoFit/>
          </a:bodyPr>
          <a:lstStyle/>
          <a:p>
            <a:pPr algn="l">
              <a:buFont typeface="Arial" panose="020B0604020202020204" pitchFamily="34" charset="0"/>
              <a:buChar char="•"/>
            </a:pPr>
            <a:r>
              <a:rPr lang="en-IN" sz="1600" b="0" i="0" dirty="0">
                <a:solidFill>
                  <a:srgbClr val="D5D5D5"/>
                </a:solidFill>
                <a:effectLst/>
                <a:latin typeface="Roboto" panose="02000000000000000000" pitchFamily="2" charset="0"/>
              </a:rPr>
              <a:t> The majority of titles on Netflix have the TV-MA rating, indicating that the content is intended for mature audiences and may contain explicit content.</a:t>
            </a:r>
          </a:p>
          <a:p>
            <a:pPr algn="l">
              <a:buFont typeface="Arial" panose="020B0604020202020204" pitchFamily="34" charset="0"/>
              <a:buChar char="•"/>
            </a:pPr>
            <a:endParaRPr lang="en-IN" sz="1600" b="0" i="0" dirty="0">
              <a:solidFill>
                <a:srgbClr val="D5D5D5"/>
              </a:solidFill>
              <a:effectLst/>
              <a:latin typeface="Roboto" panose="02000000000000000000" pitchFamily="2" charset="0"/>
            </a:endParaRPr>
          </a:p>
          <a:p>
            <a:pPr algn="l">
              <a:buFont typeface="Arial" panose="020B0604020202020204" pitchFamily="34" charset="0"/>
              <a:buChar char="•"/>
            </a:pPr>
            <a:r>
              <a:rPr lang="en-IN" sz="1600" b="0" i="0" dirty="0">
                <a:solidFill>
                  <a:srgbClr val="D5D5D5"/>
                </a:solidFill>
                <a:effectLst/>
                <a:latin typeface="Roboto" panose="02000000000000000000" pitchFamily="2" charset="0"/>
              </a:rPr>
              <a:t> The TV-14 rating comes in second, followed by TV-PG, R, and PG-13, with progressively lower numbers of titles.</a:t>
            </a:r>
          </a:p>
        </p:txBody>
      </p:sp>
      <p:pic>
        <p:nvPicPr>
          <p:cNvPr id="5122" name="Picture 2">
            <a:extLst>
              <a:ext uri="{FF2B5EF4-FFF2-40B4-BE49-F238E27FC236}">
                <a16:creationId xmlns:a16="http://schemas.microsoft.com/office/drawing/2014/main" id="{91355005-118F-9446-9C60-BF5520A8FE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9810" y="1306667"/>
            <a:ext cx="7152057" cy="4244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649565"/>
      </p:ext>
    </p:extLst>
  </p:cSld>
  <p:clrMapOvr>
    <a:masterClrMapping/>
  </p:clrMapOvr>
</p:sld>
</file>

<file path=ppt/theme/theme1.xml><?xml version="1.0" encoding="utf-8"?>
<a:theme xmlns:a="http://schemas.openxmlformats.org/drawingml/2006/main" name="Parce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docProps/app.xml><?xml version="1.0" encoding="utf-8"?>
<Properties xmlns="http://schemas.openxmlformats.org/officeDocument/2006/extended-properties" xmlns:vt="http://schemas.openxmlformats.org/officeDocument/2006/docPropsVTypes">
  <Template>{A4E1BE1C-F4CC-0243-8F68-CFD8FF2835FD}tf10001120</Template>
  <TotalTime>5886</TotalTime>
  <Words>2213</Words>
  <Application>Microsoft Macintosh PowerPoint</Application>
  <PresentationFormat>Widescreen</PresentationFormat>
  <Paragraphs>138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Gill Sans MT</vt:lpstr>
      <vt:lpstr>Roboto</vt:lpstr>
      <vt:lpstr>Söhne</vt:lpstr>
      <vt:lpstr>Parcel</vt:lpstr>
      <vt:lpstr>Capstone Project  Netflix movies and tv shows clustering</vt:lpstr>
      <vt:lpstr>Points for discussion</vt:lpstr>
      <vt:lpstr>Problem statement</vt:lpstr>
      <vt:lpstr>Data summary</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Engineering &amp; Data Pre-processing</vt:lpstr>
      <vt:lpstr>Model 1: K-Means Clustering</vt:lpstr>
      <vt:lpstr>PowerPoint Presentation</vt:lpstr>
      <vt:lpstr>PowerPoint Presentation</vt:lpstr>
      <vt:lpstr>PowerPoint Presentation</vt:lpstr>
      <vt:lpstr>Model 1I: HierArchical Clustering</vt:lpstr>
      <vt:lpstr>PowerPoint Presentation</vt:lpstr>
      <vt:lpstr>Content-based Recommender System</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Airbnb Booking Analysis</dc:title>
  <dc:creator>Microsoft Office User</dc:creator>
  <cp:lastModifiedBy>Microsoft Office User</cp:lastModifiedBy>
  <cp:revision>11</cp:revision>
  <dcterms:created xsi:type="dcterms:W3CDTF">2023-03-26T04:36:33Z</dcterms:created>
  <dcterms:modified xsi:type="dcterms:W3CDTF">2023-08-06T12:50:58Z</dcterms:modified>
</cp:coreProperties>
</file>