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78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79" r:id="rId15"/>
    <p:sldId id="267" r:id="rId16"/>
    <p:sldId id="268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2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5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528E72-A86B-A447-864C-D350CEDF3688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13851"/>
            <a:ext cx="8991600" cy="24302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Capstone Project</a:t>
            </a:r>
            <a:br>
              <a:rPr lang="en-US" b="1" dirty="0"/>
            </a:br>
            <a:br>
              <a:rPr lang="en-US" b="1" dirty="0"/>
            </a:br>
            <a:r>
              <a:rPr lang="en-US" sz="4400" b="1" dirty="0"/>
              <a:t>TED-Talks views prediction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EA740-2465-9D45-BB90-73F4B8B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28111"/>
            <a:ext cx="6801612" cy="1239894"/>
          </a:xfrm>
        </p:spPr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Ambhore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FE0E04-06F7-A749-971E-9240F0DC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8" y="188827"/>
            <a:ext cx="5766468" cy="4379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C898E-A227-9745-8AEE-D72F155E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826"/>
            <a:ext cx="5766468" cy="437939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92EA12-C7F1-9442-99ED-A758C57D3D19}"/>
              </a:ext>
            </a:extLst>
          </p:cNvPr>
          <p:cNvSpPr txBox="1">
            <a:spLocks/>
          </p:cNvSpPr>
          <p:nvPr/>
        </p:nvSpPr>
        <p:spPr>
          <a:xfrm>
            <a:off x="623544" y="4905756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the that world and life are the most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occuring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words in the titles.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0EDA36-6072-434B-93F9-7CC898106AAF}"/>
              </a:ext>
            </a:extLst>
          </p:cNvPr>
          <p:cNvSpPr txBox="1">
            <a:spLocks/>
          </p:cNvSpPr>
          <p:nvPr/>
        </p:nvSpPr>
        <p:spPr>
          <a:xfrm>
            <a:off x="6096000" y="4905756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technology,science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and global issues and TED ed are the most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occuring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words in the topics.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2F3250-BF73-5B44-B42D-2A91A010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77" y="457199"/>
            <a:ext cx="8048245" cy="436478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2439C-844D-4A4C-9B79-F578C8D1FCDF}"/>
              </a:ext>
            </a:extLst>
          </p:cNvPr>
          <p:cNvSpPr txBox="1">
            <a:spLocks/>
          </p:cNvSpPr>
          <p:nvPr/>
        </p:nvSpPr>
        <p:spPr>
          <a:xfrm>
            <a:off x="3050482" y="5194515"/>
            <a:ext cx="6091034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Writer is the most popular occupation of the speakers.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1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406399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643" y="2203773"/>
            <a:ext cx="5462029" cy="4174958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</a:rPr>
              <a:t>avg_daily_views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 and speaker_1_avg_views have a positive correlation and </a:t>
            </a:r>
            <a:r>
              <a:rPr lang="en-IN" dirty="0" err="1">
                <a:solidFill>
                  <a:schemeClr val="tx1"/>
                </a:solidFill>
                <a:latin typeface="Roboto" panose="02000000000000000000" pitchFamily="2" charset="0"/>
              </a:rPr>
              <a:t>theres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 is not multicollinearity between them as we saw the VIF came below 5.</a:t>
            </a:r>
          </a:p>
          <a:p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I dropped the views column as it is our dependent variable.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2C479-80C9-824B-A6B5-CB0CF9C1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9" y="1262448"/>
            <a:ext cx="6124074" cy="47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397043"/>
            <a:ext cx="7598664" cy="738605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</a:t>
            </a:r>
            <a:r>
              <a:rPr lang="en-US" dirty="0" err="1"/>
              <a:t>Dataframe</a:t>
            </a:r>
            <a:r>
              <a:rPr lang="en-US" dirty="0"/>
              <a:t> of all models</a:t>
            </a:r>
            <a:br>
              <a:rPr lang="en-US" dirty="0"/>
            </a:br>
            <a:r>
              <a:rPr lang="en-US" dirty="0"/>
              <a:t>Before 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3A112-9A26-4949-B70F-0B3C19CD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44" y="1767342"/>
            <a:ext cx="9747712" cy="29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397043"/>
            <a:ext cx="7598664" cy="738605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Metrics </a:t>
            </a:r>
            <a:r>
              <a:rPr lang="en-US" dirty="0" err="1"/>
              <a:t>Dataframe</a:t>
            </a:r>
            <a:r>
              <a:rPr lang="en-US" dirty="0"/>
              <a:t> of all models</a:t>
            </a:r>
            <a:br>
              <a:rPr lang="en-US" dirty="0"/>
            </a:br>
            <a:r>
              <a:rPr lang="en-US" dirty="0"/>
              <a:t>After hyperparameter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5A3D4-6088-3F4E-A45A-9B9524DF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3" y="1859583"/>
            <a:ext cx="10437234" cy="28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263" y="683836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23" y="2134681"/>
            <a:ext cx="11234153" cy="31351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R2 metric consistently produced the best results in evaluating the regression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No indication of overfitting was observed, as indicated by the consistent adjusted R2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The Lasso model outperformed other models, exhibiting the lowest RMSE (Root Mean Square Error).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Hyperparameter tuning further improved the performance of the Lasso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Rigorous evaluation process considered R2, adjusted R2, and RMSE to select the best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Confidence in the Lasso model's superiority was reinforced through hyperparameter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349660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96900"/>
            <a:ext cx="7598664" cy="825500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00E9F-96A5-A741-8A3B-5520D75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26" y="1819896"/>
            <a:ext cx="9992948" cy="38951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Data Quality: Handling missing values, outliers, and irrelevant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Feature Engineering: Selecting or creating meaningful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Overfitting and Underfitting: Balancing model complexity and generalization.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Model Selection: Choosing the appropriate algorithm for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Interpretability: Understanding and explaining model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Computational Resources: Adequate computing power and time for model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Evaluation and Validation: Selecting proper metrics and validation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Time and Resource Management: Efficiently managing project timelines and resources.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5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7487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04" y="1510630"/>
            <a:ext cx="11044991" cy="522705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project aimed to build a predictive model to estimate the views of videos uploaded on the TED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dataset was cleaned and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preprocessed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including handling missing values and converting date columns to datetime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Exploratory data analysis provided insights into popular videos, speakers, events, languages, and topics.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Feature engineering was performed to create new features, such as video age and average daily views. Machine learning algorithms including linear regression, lasso, ridge, and elastic net were implemented.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R2 metric was chosen for evaluating the models, as it consistently produced the best results in each of the regression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There was no indication of overfitting as shown by the adjusted R2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Lasso model was selected as the best model, as it had the lowest RMSE (Root Mean Square Error) value among all the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Hyperparameter tuning further improved the performance of the Lasso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selected model can have a positive business impact by accurately predicting the number of views for TED videos.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project emphasizes the importance of data cleaning, feature engineering, and exploratory data analysis in building effective predictive models.</a:t>
            </a:r>
          </a:p>
        </p:txBody>
      </p:sp>
    </p:spTree>
    <p:extLst>
      <p:ext uri="{BB962C8B-B14F-4D97-AF65-F5344CB8AC3E}">
        <p14:creationId xmlns:p14="http://schemas.microsoft.com/office/powerpoint/2010/main" val="348272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en-US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753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92B-8018-604C-868D-A66A3666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Points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FA4-829F-3148-B813-8DDB8E3F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930159"/>
            <a:ext cx="9004300" cy="528878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summary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Exploratory Data </a:t>
            </a:r>
            <a:r>
              <a:rPr lang="en-US" dirty="0" err="1"/>
              <a:t>Analaysis</a:t>
            </a:r>
            <a:endParaRPr lang="en-US" dirty="0"/>
          </a:p>
          <a:p>
            <a:r>
              <a:rPr lang="en-US" dirty="0"/>
              <a:t>Correlation Heatmap</a:t>
            </a:r>
          </a:p>
          <a:p>
            <a:r>
              <a:rPr lang="en-US" dirty="0"/>
              <a:t>Metrics </a:t>
            </a:r>
            <a:r>
              <a:rPr lang="en-US" dirty="0" err="1"/>
              <a:t>Dataframe</a:t>
            </a:r>
            <a:r>
              <a:rPr lang="en-US" dirty="0"/>
              <a:t> of all models before hyperparameter tuning</a:t>
            </a:r>
          </a:p>
          <a:p>
            <a:r>
              <a:rPr lang="en-US" dirty="0"/>
              <a:t>Metrics </a:t>
            </a:r>
            <a:r>
              <a:rPr lang="en-US" dirty="0" err="1"/>
              <a:t>Dataframe</a:t>
            </a:r>
            <a:r>
              <a:rPr lang="en-US" dirty="0"/>
              <a:t> of all models after hyperparameter tuning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2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1085008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27" y="2057400"/>
            <a:ext cx="9276346" cy="4800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Develop a predictive model for estimating the number of views for TEDx website videos.</a:t>
            </a:r>
          </a:p>
          <a:p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Analyze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 various factors related to the videos to understand their impact on popularity.</a:t>
            </a:r>
            <a:endParaRPr lang="en-IN" sz="2000" dirty="0">
              <a:solidFill>
                <a:schemeClr val="tx1"/>
              </a:solidFill>
              <a:latin typeface="Söhne"/>
            </a:endParaRP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Perform data 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preprocessing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, feature engineering, and exploratory data analysis.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Leverage available data to identify patterns and relationships.</a:t>
            </a:r>
            <a:endParaRPr lang="en-IN" sz="2000" dirty="0">
              <a:solidFill>
                <a:schemeClr val="tx1"/>
              </a:solidFill>
              <a:latin typeface="Söhne"/>
            </a:endParaRP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Create a model that provides valuable insights and predictions.</a:t>
            </a:r>
          </a:p>
          <a:p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Gain meaningful insights into the dataset.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170608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782053"/>
            <a:ext cx="8594558" cy="6184231"/>
          </a:xfrm>
        </p:spPr>
        <p:txBody>
          <a:bodyPr>
            <a:normAutofit fontScale="85000" lnSpcReduction="20000"/>
          </a:bodyPr>
          <a:lstStyle/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talk_id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Unique ID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title : Title of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speaker_1: Main speaker in the video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all_speakers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name of all speakers in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occupations: occupations of the main speaker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about_speakers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 description about the speakers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views : total views on the video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recorder_date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 the date of the recording of the video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published_date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date of publish of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event: event name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native_lang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the language in which the video was recorded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available_lang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available languages for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comments : total comments on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duration : duration of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topics : topics related to the video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related_talks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ID and the name of the related TED video</a:t>
            </a:r>
          </a:p>
          <a:p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IN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link of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description : description of the video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transcript: transcript of the video</a:t>
            </a:r>
          </a:p>
        </p:txBody>
      </p:sp>
    </p:spTree>
    <p:extLst>
      <p:ext uri="{BB962C8B-B14F-4D97-AF65-F5344CB8AC3E}">
        <p14:creationId xmlns:p14="http://schemas.microsoft.com/office/powerpoint/2010/main" val="167276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924-6C13-3544-A691-27E5FB0C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68835"/>
            <a:ext cx="7729728" cy="6355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F14EF-1D5C-8C4A-A257-4780D18D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426" y="1744579"/>
            <a:ext cx="8819147" cy="41268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Dataset: 4005 rows, 19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Söhne"/>
              </a:rPr>
              <a:t>Data Cleaning: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Dropped rows with missing values in the "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all_speakers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" column (indicated one speaker)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Replaced missing values in "occupations" and "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about_speakers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" with "NA"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Dropped row with missing value in "</a:t>
            </a:r>
            <a:r>
              <a:rPr lang="en-IN" sz="2000" b="0" i="0" dirty="0" err="1">
                <a:solidFill>
                  <a:schemeClr val="tx1"/>
                </a:solidFill>
                <a:effectLst/>
                <a:latin typeface="Söhne"/>
              </a:rPr>
              <a:t>recorded_date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"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Replaced missing values in "comments" column with zeros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23595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07FB7-1410-434C-9206-8CD7E179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006" y="839095"/>
            <a:ext cx="6710023" cy="270743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32586-8619-DD47-998E-F1B431130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141" y="3691969"/>
            <a:ext cx="5145505" cy="293007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7D45B2-278A-B34B-A90F-04AE10D45A6B}"/>
              </a:ext>
            </a:extLst>
          </p:cNvPr>
          <p:cNvSpPr txBox="1">
            <a:spLocks/>
          </p:cNvSpPr>
          <p:nvPr/>
        </p:nvSpPr>
        <p:spPr>
          <a:xfrm>
            <a:off x="7666029" y="1404745"/>
            <a:ext cx="4618213" cy="157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As we can see the most popular video is the 'Do schools kill creativity?’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new content creators should note that people are more interested in these 10 topics so they should make more content on this.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E2B83D-79BC-3648-9749-6973C46B697A}"/>
              </a:ext>
            </a:extLst>
          </p:cNvPr>
          <p:cNvSpPr txBox="1">
            <a:spLocks/>
          </p:cNvSpPr>
          <p:nvPr/>
        </p:nvSpPr>
        <p:spPr>
          <a:xfrm>
            <a:off x="956006" y="4442767"/>
            <a:ext cx="4618213" cy="157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As we can see the top most popular speaker is Alex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Gendler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.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TED organization should approach these speakers more as they are bringing the most views to their videos.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1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2371DA-C4D0-694F-B2B2-999E447F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682" y="163162"/>
            <a:ext cx="5538160" cy="31019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21E93D-4A69-1E40-B34B-C1142100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2" y="3429000"/>
            <a:ext cx="5652168" cy="316958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F55BE4-EAF8-0D48-B024-7EE65B0ED1A4}"/>
              </a:ext>
            </a:extLst>
          </p:cNvPr>
          <p:cNvSpPr txBox="1">
            <a:spLocks/>
          </p:cNvSpPr>
          <p:nvPr/>
        </p:nvSpPr>
        <p:spPr>
          <a:xfrm>
            <a:off x="1048660" y="1238901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Alex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Gendler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has delivered the highest number of talks.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D611D4-4093-5845-8959-9C9A73A90C4F}"/>
              </a:ext>
            </a:extLst>
          </p:cNvPr>
          <p:cNvSpPr txBox="1">
            <a:spLocks/>
          </p:cNvSpPr>
          <p:nvPr/>
        </p:nvSpPr>
        <p:spPr>
          <a:xfrm>
            <a:off x="6393156" y="4229964"/>
            <a:ext cx="4618213" cy="1567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Amy cuddy has the highest average views among all the speakers.</a:t>
            </a:r>
          </a:p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TED organization should approach these speakers more as they have the highest average views.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0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5BC98D-FFD9-EA40-B093-F1B87BADA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25" y="135857"/>
            <a:ext cx="5447370" cy="31019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13C01-6BCE-364B-8C9A-D23880F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02897" cy="32816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3F96C6-DC0E-0A4F-86BB-212120684F55}"/>
              </a:ext>
            </a:extLst>
          </p:cNvPr>
          <p:cNvSpPr txBox="1">
            <a:spLocks/>
          </p:cNvSpPr>
          <p:nvPr/>
        </p:nvSpPr>
        <p:spPr>
          <a:xfrm>
            <a:off x="6198176" y="1313689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Richard Dawkins have the most number of comments on his videos.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7291CC-D542-974B-87AC-5D6927C1EA47}"/>
              </a:ext>
            </a:extLst>
          </p:cNvPr>
          <p:cNvSpPr txBox="1">
            <a:spLocks/>
          </p:cNvSpPr>
          <p:nvPr/>
        </p:nvSpPr>
        <p:spPr>
          <a:xfrm>
            <a:off x="1157482" y="4696664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As we can clearly see the most popular event is TED-ed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8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78F376-E701-1B4F-86BA-76ABBE71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28" y="30193"/>
            <a:ext cx="5330324" cy="3398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B362C-6427-6A44-8B4D-383F2299B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9" y="3295533"/>
            <a:ext cx="5482724" cy="356246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D7287-CA5C-5543-B885-8AA75FFBC1DE}"/>
              </a:ext>
            </a:extLst>
          </p:cNvPr>
          <p:cNvSpPr txBox="1">
            <a:spLocks/>
          </p:cNvSpPr>
          <p:nvPr/>
        </p:nvSpPr>
        <p:spPr>
          <a:xfrm>
            <a:off x="984492" y="1356441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conclude from the chart that more number of videos have number languages between 100 to 250.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84DC67-0A73-5A48-8CD1-567A9191FF6E}"/>
              </a:ext>
            </a:extLst>
          </p:cNvPr>
          <p:cNvSpPr txBox="1">
            <a:spLocks/>
          </p:cNvSpPr>
          <p:nvPr/>
        </p:nvSpPr>
        <p:spPr>
          <a:xfrm>
            <a:off x="6272128" y="4817526"/>
            <a:ext cx="4618213" cy="746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more number of videos have around 2 to 10 topics.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334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{A4E1BE1C-F4CC-0243-8F68-CFD8FF2835FD}tf10001120</Template>
  <TotalTime>5267</TotalTime>
  <Words>1015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Gill Sans MT</vt:lpstr>
      <vt:lpstr>Roboto</vt:lpstr>
      <vt:lpstr>Söhne</vt:lpstr>
      <vt:lpstr>Parcel</vt:lpstr>
      <vt:lpstr>Capstone Project  TED-Talks views prediction</vt:lpstr>
      <vt:lpstr>Points for discussion</vt:lpstr>
      <vt:lpstr>Problem statement</vt:lpstr>
      <vt:lpstr>Data summary</vt:lpstr>
      <vt:lpstr>Data modeling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Heatmap</vt:lpstr>
      <vt:lpstr>Metrics Dataframe of all models Before hyperparameter tuning</vt:lpstr>
      <vt:lpstr>Metrics Dataframe of all models After hyperparameter tuning</vt:lpstr>
      <vt:lpstr>Model selection</vt:lpstr>
      <vt:lpstr>Challenges faced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</dc:title>
  <dc:creator>Microsoft Office User</dc:creator>
  <cp:lastModifiedBy>Microsoft Office User</cp:lastModifiedBy>
  <cp:revision>6</cp:revision>
  <dcterms:created xsi:type="dcterms:W3CDTF">2023-03-26T04:36:33Z</dcterms:created>
  <dcterms:modified xsi:type="dcterms:W3CDTF">2023-07-02T17:58:27Z</dcterms:modified>
</cp:coreProperties>
</file>