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736356F-C94A-44B3-9DD4-1752BAC7B6A2}" type="datetimeFigureOut">
              <a:rPr lang="en-IN" smtClean="0"/>
              <a:t>31-03-2025</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573E32D-B779-424F-8712-7616C7497B09}"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6482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6356F-C94A-44B3-9DD4-1752BAC7B6A2}"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3099527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6356F-C94A-44B3-9DD4-1752BAC7B6A2}"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59279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6356F-C94A-44B3-9DD4-1752BAC7B6A2}"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382648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6356F-C94A-44B3-9DD4-1752BAC7B6A2}"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3E32D-B779-424F-8712-7616C7497B09}"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3290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6356F-C94A-44B3-9DD4-1752BAC7B6A2}"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353608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6356F-C94A-44B3-9DD4-1752BAC7B6A2}" type="datetimeFigureOut">
              <a:rPr lang="en-IN" smtClean="0"/>
              <a:t>31-03-2025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254231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6356F-C94A-44B3-9DD4-1752BAC7B6A2}" type="datetimeFigureOut">
              <a:rPr lang="en-IN" smtClean="0"/>
              <a:t>31-03-2025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370558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6356F-C94A-44B3-9DD4-1752BAC7B6A2}" type="datetimeFigureOut">
              <a:rPr lang="en-IN" smtClean="0"/>
              <a:t>31-03-2025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374862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6356F-C94A-44B3-9DD4-1752BAC7B6A2}"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720622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6356F-C94A-44B3-9DD4-1752BAC7B6A2}"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3E32D-B779-424F-8712-7616C7497B09}" type="slidenum">
              <a:rPr lang="en-IN" smtClean="0"/>
              <a:t>‹#›</a:t>
            </a:fld>
            <a:endParaRPr lang="en-IN"/>
          </a:p>
        </p:txBody>
      </p:sp>
    </p:spTree>
    <p:extLst>
      <p:ext uri="{BB962C8B-B14F-4D97-AF65-F5344CB8AC3E}">
        <p14:creationId xmlns:p14="http://schemas.microsoft.com/office/powerpoint/2010/main" val="283773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736356F-C94A-44B3-9DD4-1752BAC7B6A2}" type="datetimeFigureOut">
              <a:rPr lang="en-IN" smtClean="0"/>
              <a:t>31-03-2025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573E32D-B779-424F-8712-7616C7497B09}" type="slidenum">
              <a:rPr lang="en-IN" smtClean="0"/>
              <a:t>‹#›</a:t>
            </a:fld>
            <a:endParaRPr lang="en-IN"/>
          </a:p>
        </p:txBody>
      </p:sp>
    </p:spTree>
    <p:extLst>
      <p:ext uri="{BB962C8B-B14F-4D97-AF65-F5344CB8AC3E}">
        <p14:creationId xmlns:p14="http://schemas.microsoft.com/office/powerpoint/2010/main" val="2340082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0CC5-4696-E2CF-8D9B-A9229FC2D182}"/>
              </a:ext>
            </a:extLst>
          </p:cNvPr>
          <p:cNvSpPr>
            <a:spLocks noGrp="1"/>
          </p:cNvSpPr>
          <p:nvPr>
            <p:ph type="ctrTitle"/>
          </p:nvPr>
        </p:nvSpPr>
        <p:spPr/>
        <p:txBody>
          <a:bodyPr>
            <a:normAutofit/>
          </a:bodyPr>
          <a:lstStyle/>
          <a:p>
            <a:r>
              <a:rPr lang="en-IN" sz="4800" dirty="0"/>
              <a:t>TABLEAU PROJECT: SALES INSIGHT</a:t>
            </a:r>
          </a:p>
        </p:txBody>
      </p:sp>
      <p:sp>
        <p:nvSpPr>
          <p:cNvPr id="3" name="Subtitle 2">
            <a:extLst>
              <a:ext uri="{FF2B5EF4-FFF2-40B4-BE49-F238E27FC236}">
                <a16:creationId xmlns:a16="http://schemas.microsoft.com/office/drawing/2014/main" id="{7DE82600-D4D3-5A13-0A21-1979F34C9DF9}"/>
              </a:ext>
            </a:extLst>
          </p:cNvPr>
          <p:cNvSpPr>
            <a:spLocks noGrp="1"/>
          </p:cNvSpPr>
          <p:nvPr>
            <p:ph type="subTitle" idx="1"/>
          </p:nvPr>
        </p:nvSpPr>
        <p:spPr/>
        <p:txBody>
          <a:bodyPr/>
          <a:lstStyle/>
          <a:p>
            <a:pPr algn="r"/>
            <a:endParaRPr lang="en-IN" dirty="0"/>
          </a:p>
          <a:p>
            <a:pPr algn="r"/>
            <a:r>
              <a:rPr lang="en-IN" b="1" dirty="0"/>
              <a:t>-By Ayusha Pandey</a:t>
            </a:r>
          </a:p>
        </p:txBody>
      </p:sp>
    </p:spTree>
    <p:extLst>
      <p:ext uri="{BB962C8B-B14F-4D97-AF65-F5344CB8AC3E}">
        <p14:creationId xmlns:p14="http://schemas.microsoft.com/office/powerpoint/2010/main" val="365355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319C-FFE0-8C23-9831-D86D74B22AD2}"/>
              </a:ext>
            </a:extLst>
          </p:cNvPr>
          <p:cNvSpPr>
            <a:spLocks noGrp="1"/>
          </p:cNvSpPr>
          <p:nvPr>
            <p:ph type="title"/>
          </p:nvPr>
        </p:nvSpPr>
        <p:spPr>
          <a:xfrm>
            <a:off x="1261872" y="365760"/>
            <a:ext cx="9340814" cy="548640"/>
          </a:xfrm>
        </p:spPr>
        <p:txBody>
          <a:bodyPr>
            <a:normAutofit/>
          </a:bodyPr>
          <a:lstStyle/>
          <a:p>
            <a:pPr algn="ctr"/>
            <a:r>
              <a:rPr lang="en-IN" sz="2400" b="1" dirty="0"/>
              <a:t>INDEPENDENT AND DEPENDENT VARIABLES</a:t>
            </a:r>
          </a:p>
        </p:txBody>
      </p:sp>
      <p:graphicFrame>
        <p:nvGraphicFramePr>
          <p:cNvPr id="4" name="Content Placeholder 3">
            <a:extLst>
              <a:ext uri="{FF2B5EF4-FFF2-40B4-BE49-F238E27FC236}">
                <a16:creationId xmlns:a16="http://schemas.microsoft.com/office/drawing/2014/main" id="{75C2B930-3814-AE5D-74BC-FB33EB2FD051}"/>
              </a:ext>
            </a:extLst>
          </p:cNvPr>
          <p:cNvGraphicFramePr>
            <a:graphicFrameLocks noGrp="1"/>
          </p:cNvGraphicFramePr>
          <p:nvPr>
            <p:ph idx="1"/>
            <p:extLst>
              <p:ext uri="{D42A27DB-BD31-4B8C-83A1-F6EECF244321}">
                <p14:modId xmlns:p14="http://schemas.microsoft.com/office/powerpoint/2010/main" val="148303776"/>
              </p:ext>
            </p:extLst>
          </p:nvPr>
        </p:nvGraphicFramePr>
        <p:xfrm>
          <a:off x="888274" y="1099458"/>
          <a:ext cx="10066238" cy="5551712"/>
        </p:xfrm>
        <a:graphic>
          <a:graphicData uri="http://schemas.openxmlformats.org/drawingml/2006/table">
            <a:tbl>
              <a:tblPr firstRow="1" bandRow="1">
                <a:tableStyleId>{5C22544A-7EE6-4342-B048-85BDC9FD1C3A}</a:tableStyleId>
              </a:tblPr>
              <a:tblGrid>
                <a:gridCol w="5033119">
                  <a:extLst>
                    <a:ext uri="{9D8B030D-6E8A-4147-A177-3AD203B41FA5}">
                      <a16:colId xmlns:a16="http://schemas.microsoft.com/office/drawing/2014/main" val="3093444233"/>
                    </a:ext>
                  </a:extLst>
                </a:gridCol>
                <a:gridCol w="5033119">
                  <a:extLst>
                    <a:ext uri="{9D8B030D-6E8A-4147-A177-3AD203B41FA5}">
                      <a16:colId xmlns:a16="http://schemas.microsoft.com/office/drawing/2014/main" val="3193723324"/>
                    </a:ext>
                  </a:extLst>
                </a:gridCol>
              </a:tblGrid>
              <a:tr h="602212">
                <a:tc>
                  <a:txBody>
                    <a:bodyPr/>
                    <a:lstStyle/>
                    <a:p>
                      <a:pPr algn="ctr">
                        <a:lnSpc>
                          <a:spcPct val="150000"/>
                        </a:lnSpc>
                      </a:pPr>
                      <a:r>
                        <a:rPr lang="en-IN" sz="2000" dirty="0"/>
                        <a:t>INDEPENDENT VARIABLE</a:t>
                      </a:r>
                    </a:p>
                  </a:txBody>
                  <a:tcPr/>
                </a:tc>
                <a:tc>
                  <a:txBody>
                    <a:bodyPr/>
                    <a:lstStyle/>
                    <a:p>
                      <a:pPr algn="ctr">
                        <a:lnSpc>
                          <a:spcPct val="150000"/>
                        </a:lnSpc>
                      </a:pPr>
                      <a:r>
                        <a:rPr lang="en-IN" sz="2000" dirty="0"/>
                        <a:t>DEPENDENT VARIABLE</a:t>
                      </a:r>
                    </a:p>
                  </a:txBody>
                  <a:tcPr/>
                </a:tc>
                <a:extLst>
                  <a:ext uri="{0D108BD9-81ED-4DB2-BD59-A6C34878D82A}">
                    <a16:rowId xmlns:a16="http://schemas.microsoft.com/office/drawing/2014/main" val="2748992889"/>
                  </a:ext>
                </a:extLst>
              </a:tr>
              <a:tr h="668114">
                <a:tc>
                  <a:txBody>
                    <a:bodyPr/>
                    <a:lstStyle/>
                    <a:p>
                      <a:pPr marL="0" indent="0">
                        <a:buFont typeface="+mj-lt"/>
                        <a:buNone/>
                      </a:pPr>
                      <a:r>
                        <a:rPr lang="en-IN" dirty="0"/>
                        <a:t>1. Order Date </a:t>
                      </a:r>
                    </a:p>
                    <a:p>
                      <a:pPr marL="342900" indent="-342900">
                        <a:buFont typeface="+mj-lt"/>
                        <a:buAutoNum type="arabicPeriod"/>
                      </a:pPr>
                      <a:endParaRPr lang="en-IN" dirty="0"/>
                    </a:p>
                  </a:txBody>
                  <a:tcPr/>
                </a:tc>
                <a:tc>
                  <a:txBody>
                    <a:bodyPr/>
                    <a:lstStyle/>
                    <a:p>
                      <a:r>
                        <a:rPr lang="en-IN" dirty="0"/>
                        <a:t>1. Sales </a:t>
                      </a:r>
                    </a:p>
                  </a:txBody>
                  <a:tcPr/>
                </a:tc>
                <a:extLst>
                  <a:ext uri="{0D108BD9-81ED-4DB2-BD59-A6C34878D82A}">
                    <a16:rowId xmlns:a16="http://schemas.microsoft.com/office/drawing/2014/main" val="3969367600"/>
                  </a:ext>
                </a:extLst>
              </a:tr>
              <a:tr h="602212">
                <a:tc>
                  <a:txBody>
                    <a:bodyPr/>
                    <a:lstStyle/>
                    <a:p>
                      <a:r>
                        <a:rPr lang="en-IN" dirty="0"/>
                        <a:t>2. Order Region </a:t>
                      </a:r>
                    </a:p>
                  </a:txBody>
                  <a:tcPr/>
                </a:tc>
                <a:tc>
                  <a:txBody>
                    <a:bodyPr/>
                    <a:lstStyle/>
                    <a:p>
                      <a:r>
                        <a:rPr lang="en-IN" dirty="0"/>
                        <a:t>2. Profit</a:t>
                      </a:r>
                    </a:p>
                  </a:txBody>
                  <a:tcPr/>
                </a:tc>
                <a:extLst>
                  <a:ext uri="{0D108BD9-81ED-4DB2-BD59-A6C34878D82A}">
                    <a16:rowId xmlns:a16="http://schemas.microsoft.com/office/drawing/2014/main" val="1854003091"/>
                  </a:ext>
                </a:extLst>
              </a:tr>
              <a:tr h="602212">
                <a:tc>
                  <a:txBody>
                    <a:bodyPr/>
                    <a:lstStyle/>
                    <a:p>
                      <a:r>
                        <a:rPr lang="en-IN" dirty="0"/>
                        <a:t>3. Profit Margin%</a:t>
                      </a:r>
                    </a:p>
                  </a:txBody>
                  <a:tcPr/>
                </a:tc>
                <a:tc>
                  <a:txBody>
                    <a:bodyPr/>
                    <a:lstStyle/>
                    <a:p>
                      <a:endParaRPr lang="en-IN" dirty="0"/>
                    </a:p>
                  </a:txBody>
                  <a:tcPr/>
                </a:tc>
                <a:extLst>
                  <a:ext uri="{0D108BD9-81ED-4DB2-BD59-A6C34878D82A}">
                    <a16:rowId xmlns:a16="http://schemas.microsoft.com/office/drawing/2014/main" val="2578037176"/>
                  </a:ext>
                </a:extLst>
              </a:tr>
              <a:tr h="602212">
                <a:tc>
                  <a:txBody>
                    <a:bodyPr/>
                    <a:lstStyle/>
                    <a:p>
                      <a:r>
                        <a:rPr lang="en-IN" dirty="0"/>
                        <a:t>4. Order Quantity </a:t>
                      </a:r>
                    </a:p>
                  </a:txBody>
                  <a:tcPr/>
                </a:tc>
                <a:tc>
                  <a:txBody>
                    <a:bodyPr/>
                    <a:lstStyle/>
                    <a:p>
                      <a:endParaRPr lang="en-IN" dirty="0"/>
                    </a:p>
                  </a:txBody>
                  <a:tcPr/>
                </a:tc>
                <a:extLst>
                  <a:ext uri="{0D108BD9-81ED-4DB2-BD59-A6C34878D82A}">
                    <a16:rowId xmlns:a16="http://schemas.microsoft.com/office/drawing/2014/main" val="938078779"/>
                  </a:ext>
                </a:extLst>
              </a:tr>
              <a:tr h="668114">
                <a:tc>
                  <a:txBody>
                    <a:bodyPr/>
                    <a:lstStyle/>
                    <a:p>
                      <a:r>
                        <a:rPr lang="en-IN" dirty="0"/>
                        <a:t>5. Product Category</a:t>
                      </a:r>
                    </a:p>
                    <a:p>
                      <a:endParaRPr lang="en-IN" dirty="0"/>
                    </a:p>
                  </a:txBody>
                  <a:tcPr/>
                </a:tc>
                <a:tc>
                  <a:txBody>
                    <a:bodyPr/>
                    <a:lstStyle/>
                    <a:p>
                      <a:endParaRPr lang="en-IN"/>
                    </a:p>
                  </a:txBody>
                  <a:tcPr/>
                </a:tc>
                <a:extLst>
                  <a:ext uri="{0D108BD9-81ED-4DB2-BD59-A6C34878D82A}">
                    <a16:rowId xmlns:a16="http://schemas.microsoft.com/office/drawing/2014/main" val="4196942975"/>
                  </a:ext>
                </a:extLst>
              </a:tr>
              <a:tr h="602212">
                <a:tc>
                  <a:txBody>
                    <a:bodyPr/>
                    <a:lstStyle/>
                    <a:p>
                      <a:r>
                        <a:rPr lang="en-IN" dirty="0"/>
                        <a:t>6. Customer Segment </a:t>
                      </a:r>
                    </a:p>
                  </a:txBody>
                  <a:tcPr/>
                </a:tc>
                <a:tc>
                  <a:txBody>
                    <a:bodyPr/>
                    <a:lstStyle/>
                    <a:p>
                      <a:endParaRPr lang="en-IN"/>
                    </a:p>
                  </a:txBody>
                  <a:tcPr/>
                </a:tc>
                <a:extLst>
                  <a:ext uri="{0D108BD9-81ED-4DB2-BD59-A6C34878D82A}">
                    <a16:rowId xmlns:a16="http://schemas.microsoft.com/office/drawing/2014/main" val="374957087"/>
                  </a:ext>
                </a:extLst>
              </a:tr>
              <a:tr h="602212">
                <a:tc>
                  <a:txBody>
                    <a:bodyPr/>
                    <a:lstStyle/>
                    <a:p>
                      <a:r>
                        <a:rPr lang="en-IN" dirty="0"/>
                        <a:t>7. Shipping Mode </a:t>
                      </a:r>
                    </a:p>
                  </a:txBody>
                  <a:tcPr/>
                </a:tc>
                <a:tc>
                  <a:txBody>
                    <a:bodyPr/>
                    <a:lstStyle/>
                    <a:p>
                      <a:endParaRPr lang="en-IN"/>
                    </a:p>
                  </a:txBody>
                  <a:tcPr/>
                </a:tc>
                <a:extLst>
                  <a:ext uri="{0D108BD9-81ED-4DB2-BD59-A6C34878D82A}">
                    <a16:rowId xmlns:a16="http://schemas.microsoft.com/office/drawing/2014/main" val="2908373023"/>
                  </a:ext>
                </a:extLst>
              </a:tr>
              <a:tr h="602212">
                <a:tc>
                  <a:txBody>
                    <a:bodyPr/>
                    <a:lstStyle/>
                    <a:p>
                      <a:r>
                        <a:rPr lang="en-IN" dirty="0"/>
                        <a:t>8. Discounts</a:t>
                      </a:r>
                    </a:p>
                  </a:txBody>
                  <a:tcPr/>
                </a:tc>
                <a:tc>
                  <a:txBody>
                    <a:bodyPr/>
                    <a:lstStyle/>
                    <a:p>
                      <a:endParaRPr lang="en-IN" dirty="0"/>
                    </a:p>
                  </a:txBody>
                  <a:tcPr/>
                </a:tc>
                <a:extLst>
                  <a:ext uri="{0D108BD9-81ED-4DB2-BD59-A6C34878D82A}">
                    <a16:rowId xmlns:a16="http://schemas.microsoft.com/office/drawing/2014/main" val="2697029415"/>
                  </a:ext>
                </a:extLst>
              </a:tr>
            </a:tbl>
          </a:graphicData>
        </a:graphic>
      </p:graphicFrame>
    </p:spTree>
    <p:extLst>
      <p:ext uri="{BB962C8B-B14F-4D97-AF65-F5344CB8AC3E}">
        <p14:creationId xmlns:p14="http://schemas.microsoft.com/office/powerpoint/2010/main" val="2595557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ED78-1EEA-E86D-14F8-BF9AB54633AA}"/>
              </a:ext>
            </a:extLst>
          </p:cNvPr>
          <p:cNvSpPr>
            <a:spLocks noGrp="1"/>
          </p:cNvSpPr>
          <p:nvPr>
            <p:ph type="title"/>
          </p:nvPr>
        </p:nvSpPr>
        <p:spPr>
          <a:xfrm>
            <a:off x="1261872" y="365760"/>
            <a:ext cx="9692640" cy="592183"/>
          </a:xfrm>
        </p:spPr>
        <p:txBody>
          <a:bodyPr>
            <a:normAutofit/>
          </a:bodyPr>
          <a:lstStyle/>
          <a:p>
            <a:pPr algn="ctr">
              <a:lnSpc>
                <a:spcPct val="100000"/>
              </a:lnSpc>
            </a:pPr>
            <a:r>
              <a:rPr lang="en-IN" sz="2400" b="1" dirty="0"/>
              <a:t>CATEGORICAL &amp; CONTINUOUS DATA</a:t>
            </a:r>
          </a:p>
        </p:txBody>
      </p:sp>
      <p:graphicFrame>
        <p:nvGraphicFramePr>
          <p:cNvPr id="7" name="Content Placeholder 6">
            <a:extLst>
              <a:ext uri="{FF2B5EF4-FFF2-40B4-BE49-F238E27FC236}">
                <a16:creationId xmlns:a16="http://schemas.microsoft.com/office/drawing/2014/main" id="{F16E8638-DDFD-8DB5-6835-57481762817C}"/>
              </a:ext>
            </a:extLst>
          </p:cNvPr>
          <p:cNvGraphicFramePr>
            <a:graphicFrameLocks noGrp="1"/>
          </p:cNvGraphicFramePr>
          <p:nvPr>
            <p:ph idx="1"/>
            <p:extLst>
              <p:ext uri="{D42A27DB-BD31-4B8C-83A1-F6EECF244321}">
                <p14:modId xmlns:p14="http://schemas.microsoft.com/office/powerpoint/2010/main" val="3198494441"/>
              </p:ext>
            </p:extLst>
          </p:nvPr>
        </p:nvGraphicFramePr>
        <p:xfrm>
          <a:off x="1262062" y="1055914"/>
          <a:ext cx="9471252" cy="5584370"/>
        </p:xfrm>
        <a:graphic>
          <a:graphicData uri="http://schemas.openxmlformats.org/drawingml/2006/table">
            <a:tbl>
              <a:tblPr firstRow="1" bandRow="1">
                <a:tableStyleId>{5C22544A-7EE6-4342-B048-85BDC9FD1C3A}</a:tableStyleId>
              </a:tblPr>
              <a:tblGrid>
                <a:gridCol w="7250567">
                  <a:extLst>
                    <a:ext uri="{9D8B030D-6E8A-4147-A177-3AD203B41FA5}">
                      <a16:colId xmlns:a16="http://schemas.microsoft.com/office/drawing/2014/main" val="470489063"/>
                    </a:ext>
                  </a:extLst>
                </a:gridCol>
                <a:gridCol w="2220685">
                  <a:extLst>
                    <a:ext uri="{9D8B030D-6E8A-4147-A177-3AD203B41FA5}">
                      <a16:colId xmlns:a16="http://schemas.microsoft.com/office/drawing/2014/main" val="3064382464"/>
                    </a:ext>
                  </a:extLst>
                </a:gridCol>
              </a:tblGrid>
              <a:tr h="507670">
                <a:tc>
                  <a:txBody>
                    <a:bodyPr/>
                    <a:lstStyle/>
                    <a:p>
                      <a:r>
                        <a:rPr lang="en-IN" dirty="0"/>
                        <a:t>COLUMN NAME</a:t>
                      </a:r>
                    </a:p>
                  </a:txBody>
                  <a:tcPr/>
                </a:tc>
                <a:tc>
                  <a:txBody>
                    <a:bodyPr/>
                    <a:lstStyle/>
                    <a:p>
                      <a:r>
                        <a:rPr lang="en-IN" dirty="0"/>
                        <a:t>TYPE</a:t>
                      </a:r>
                    </a:p>
                  </a:txBody>
                  <a:tcPr/>
                </a:tc>
                <a:extLst>
                  <a:ext uri="{0D108BD9-81ED-4DB2-BD59-A6C34878D82A}">
                    <a16:rowId xmlns:a16="http://schemas.microsoft.com/office/drawing/2014/main" val="1776188431"/>
                  </a:ext>
                </a:extLst>
              </a:tr>
              <a:tr h="507670">
                <a:tc>
                  <a:txBody>
                    <a:bodyPr/>
                    <a:lstStyle/>
                    <a:p>
                      <a:r>
                        <a:rPr lang="en-IN" dirty="0"/>
                        <a:t>Order Date </a:t>
                      </a:r>
                    </a:p>
                  </a:txBody>
                  <a:tcPr/>
                </a:tc>
                <a:tc>
                  <a:txBody>
                    <a:bodyPr/>
                    <a:lstStyle/>
                    <a:p>
                      <a:r>
                        <a:rPr lang="en-IN" dirty="0"/>
                        <a:t>Categorical </a:t>
                      </a:r>
                    </a:p>
                  </a:txBody>
                  <a:tcPr/>
                </a:tc>
                <a:extLst>
                  <a:ext uri="{0D108BD9-81ED-4DB2-BD59-A6C34878D82A}">
                    <a16:rowId xmlns:a16="http://schemas.microsoft.com/office/drawing/2014/main" val="3306407046"/>
                  </a:ext>
                </a:extLst>
              </a:tr>
              <a:tr h="507670">
                <a:tc>
                  <a:txBody>
                    <a:bodyPr/>
                    <a:lstStyle/>
                    <a:p>
                      <a:r>
                        <a:rPr lang="en-IN" dirty="0"/>
                        <a:t>Order Region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 </a:t>
                      </a:r>
                    </a:p>
                  </a:txBody>
                  <a:tcPr/>
                </a:tc>
                <a:extLst>
                  <a:ext uri="{0D108BD9-81ED-4DB2-BD59-A6C34878D82A}">
                    <a16:rowId xmlns:a16="http://schemas.microsoft.com/office/drawing/2014/main" val="1731492256"/>
                  </a:ext>
                </a:extLst>
              </a:tr>
              <a:tr h="507670">
                <a:tc>
                  <a:txBody>
                    <a:bodyPr/>
                    <a:lstStyle/>
                    <a:p>
                      <a:r>
                        <a:rPr lang="en-IN" dirty="0"/>
                        <a:t>Product Category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 </a:t>
                      </a:r>
                    </a:p>
                  </a:txBody>
                  <a:tcPr/>
                </a:tc>
                <a:extLst>
                  <a:ext uri="{0D108BD9-81ED-4DB2-BD59-A6C34878D82A}">
                    <a16:rowId xmlns:a16="http://schemas.microsoft.com/office/drawing/2014/main" val="4065880831"/>
                  </a:ext>
                </a:extLst>
              </a:tr>
              <a:tr h="507670">
                <a:tc>
                  <a:txBody>
                    <a:bodyPr/>
                    <a:lstStyle/>
                    <a:p>
                      <a:r>
                        <a:rPr lang="en-IN" dirty="0"/>
                        <a:t>Customer Segment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 </a:t>
                      </a:r>
                    </a:p>
                  </a:txBody>
                  <a:tcPr/>
                </a:tc>
                <a:extLst>
                  <a:ext uri="{0D108BD9-81ED-4DB2-BD59-A6C34878D82A}">
                    <a16:rowId xmlns:a16="http://schemas.microsoft.com/office/drawing/2014/main" val="1919025836"/>
                  </a:ext>
                </a:extLst>
              </a:tr>
              <a:tr h="507670">
                <a:tc>
                  <a:txBody>
                    <a:bodyPr/>
                    <a:lstStyle/>
                    <a:p>
                      <a:r>
                        <a:rPr lang="en-IN" dirty="0"/>
                        <a:t>Shipping Mode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 </a:t>
                      </a:r>
                    </a:p>
                  </a:txBody>
                  <a:tcPr/>
                </a:tc>
                <a:extLst>
                  <a:ext uri="{0D108BD9-81ED-4DB2-BD59-A6C34878D82A}">
                    <a16:rowId xmlns:a16="http://schemas.microsoft.com/office/drawing/2014/main" val="75759719"/>
                  </a:ext>
                </a:extLst>
              </a:tr>
              <a:tr h="507670">
                <a:tc>
                  <a:txBody>
                    <a:bodyPr/>
                    <a:lstStyle/>
                    <a:p>
                      <a:r>
                        <a:rPr lang="en-IN" dirty="0"/>
                        <a:t>Order ID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 </a:t>
                      </a:r>
                    </a:p>
                  </a:txBody>
                  <a:tcPr/>
                </a:tc>
                <a:extLst>
                  <a:ext uri="{0D108BD9-81ED-4DB2-BD59-A6C34878D82A}">
                    <a16:rowId xmlns:a16="http://schemas.microsoft.com/office/drawing/2014/main" val="400528765"/>
                  </a:ext>
                </a:extLst>
              </a:tr>
              <a:tr h="507670">
                <a:tc>
                  <a:txBody>
                    <a:bodyPr/>
                    <a:lstStyle/>
                    <a:p>
                      <a:r>
                        <a:rPr lang="en-IN" dirty="0"/>
                        <a:t>Sales</a:t>
                      </a:r>
                    </a:p>
                  </a:txBody>
                  <a:tcPr/>
                </a:tc>
                <a:tc>
                  <a:txBody>
                    <a:bodyPr/>
                    <a:lstStyle/>
                    <a:p>
                      <a:r>
                        <a:rPr lang="en-IN" dirty="0"/>
                        <a:t>Continuous </a:t>
                      </a:r>
                    </a:p>
                  </a:txBody>
                  <a:tcPr/>
                </a:tc>
                <a:extLst>
                  <a:ext uri="{0D108BD9-81ED-4DB2-BD59-A6C34878D82A}">
                    <a16:rowId xmlns:a16="http://schemas.microsoft.com/office/drawing/2014/main" val="2003001428"/>
                  </a:ext>
                </a:extLst>
              </a:tr>
              <a:tr h="507670">
                <a:tc>
                  <a:txBody>
                    <a:bodyPr/>
                    <a:lstStyle/>
                    <a:p>
                      <a:r>
                        <a:rPr lang="en-IN" dirty="0"/>
                        <a:t>Profit Margin%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Continuous </a:t>
                      </a:r>
                    </a:p>
                  </a:txBody>
                  <a:tcPr/>
                </a:tc>
                <a:extLst>
                  <a:ext uri="{0D108BD9-81ED-4DB2-BD59-A6C34878D82A}">
                    <a16:rowId xmlns:a16="http://schemas.microsoft.com/office/drawing/2014/main" val="548805723"/>
                  </a:ext>
                </a:extLst>
              </a:tr>
              <a:tr h="507670">
                <a:tc>
                  <a:txBody>
                    <a:bodyPr/>
                    <a:lstStyle/>
                    <a:p>
                      <a:r>
                        <a:rPr lang="en-IN" dirty="0"/>
                        <a:t>Total Profit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Continuous </a:t>
                      </a:r>
                    </a:p>
                  </a:txBody>
                  <a:tcPr/>
                </a:tc>
                <a:extLst>
                  <a:ext uri="{0D108BD9-81ED-4DB2-BD59-A6C34878D82A}">
                    <a16:rowId xmlns:a16="http://schemas.microsoft.com/office/drawing/2014/main" val="2421406670"/>
                  </a:ext>
                </a:extLst>
              </a:tr>
              <a:tr h="507670">
                <a:tc>
                  <a:txBody>
                    <a:bodyPr/>
                    <a:lstStyle/>
                    <a:p>
                      <a:r>
                        <a:rPr lang="en-IN" dirty="0"/>
                        <a:t>Order Quantity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Continuous </a:t>
                      </a:r>
                    </a:p>
                  </a:txBody>
                  <a:tcPr/>
                </a:tc>
                <a:extLst>
                  <a:ext uri="{0D108BD9-81ED-4DB2-BD59-A6C34878D82A}">
                    <a16:rowId xmlns:a16="http://schemas.microsoft.com/office/drawing/2014/main" val="2694989345"/>
                  </a:ext>
                </a:extLst>
              </a:tr>
            </a:tbl>
          </a:graphicData>
        </a:graphic>
      </p:graphicFrame>
    </p:spTree>
    <p:extLst>
      <p:ext uri="{BB962C8B-B14F-4D97-AF65-F5344CB8AC3E}">
        <p14:creationId xmlns:p14="http://schemas.microsoft.com/office/powerpoint/2010/main" val="147625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6C82-E112-ED2A-B2F5-FE2669D17336}"/>
              </a:ext>
            </a:extLst>
          </p:cNvPr>
          <p:cNvSpPr>
            <a:spLocks noGrp="1"/>
          </p:cNvSpPr>
          <p:nvPr>
            <p:ph type="title"/>
          </p:nvPr>
        </p:nvSpPr>
        <p:spPr>
          <a:xfrm>
            <a:off x="1261872" y="365760"/>
            <a:ext cx="9692640" cy="483326"/>
          </a:xfrm>
        </p:spPr>
        <p:txBody>
          <a:bodyPr>
            <a:normAutofit fontScale="90000"/>
          </a:bodyPr>
          <a:lstStyle/>
          <a:p>
            <a:pPr algn="ctr"/>
            <a:r>
              <a:rPr lang="en-IN" sz="3200" b="1" dirty="0"/>
              <a:t>PROBLEM STATEMENT </a:t>
            </a:r>
          </a:p>
        </p:txBody>
      </p:sp>
      <p:sp>
        <p:nvSpPr>
          <p:cNvPr id="3" name="Content Placeholder 2">
            <a:extLst>
              <a:ext uri="{FF2B5EF4-FFF2-40B4-BE49-F238E27FC236}">
                <a16:creationId xmlns:a16="http://schemas.microsoft.com/office/drawing/2014/main" id="{3180A6BD-6FBF-BA35-99E2-DF5AB7B6354E}"/>
              </a:ext>
            </a:extLst>
          </p:cNvPr>
          <p:cNvSpPr>
            <a:spLocks noGrp="1"/>
          </p:cNvSpPr>
          <p:nvPr>
            <p:ph idx="1"/>
          </p:nvPr>
        </p:nvSpPr>
        <p:spPr>
          <a:xfrm>
            <a:off x="1261872" y="1262744"/>
            <a:ext cx="8595360" cy="4917394"/>
          </a:xfrm>
        </p:spPr>
        <p:txBody>
          <a:bodyPr>
            <a:normAutofit/>
          </a:bodyPr>
          <a:lstStyle/>
          <a:p>
            <a:pPr marL="0" indent="0">
              <a:buNone/>
            </a:pPr>
            <a:r>
              <a:rPr lang="en-IN" sz="2000" dirty="0"/>
              <a:t>Ques:- How do different regions and periods affect sales and profits?</a:t>
            </a:r>
          </a:p>
          <a:p>
            <a:pPr marL="0" indent="0">
              <a:buNone/>
            </a:pPr>
            <a:r>
              <a:rPr lang="en-IN" sz="2000" dirty="0"/>
              <a:t>Ans:- Sales and profits fluctuate across regions and seasons due to customer preferences, seasonality and operational efficiency. Some regions and periods perform exceptionally well while others highlight areas for improvement. Understanding these patterns helps business plan better promotion, manage inventory and refine strategies for growth and success.</a:t>
            </a:r>
          </a:p>
        </p:txBody>
      </p:sp>
    </p:spTree>
    <p:extLst>
      <p:ext uri="{BB962C8B-B14F-4D97-AF65-F5344CB8AC3E}">
        <p14:creationId xmlns:p14="http://schemas.microsoft.com/office/powerpoint/2010/main" val="78296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658F-4511-8311-560F-D1DCBAEFC697}"/>
              </a:ext>
            </a:extLst>
          </p:cNvPr>
          <p:cNvSpPr>
            <a:spLocks noGrp="1"/>
          </p:cNvSpPr>
          <p:nvPr>
            <p:ph type="title"/>
          </p:nvPr>
        </p:nvSpPr>
        <p:spPr>
          <a:xfrm>
            <a:off x="1261872" y="365760"/>
            <a:ext cx="9692640" cy="472440"/>
          </a:xfrm>
        </p:spPr>
        <p:txBody>
          <a:bodyPr>
            <a:noAutofit/>
          </a:bodyPr>
          <a:lstStyle/>
          <a:p>
            <a:pPr algn="ctr"/>
            <a:r>
              <a:rPr lang="en-IN" sz="2800" b="1" dirty="0"/>
              <a:t>DATA UNDERSTANDING</a:t>
            </a:r>
          </a:p>
        </p:txBody>
      </p:sp>
      <p:sp>
        <p:nvSpPr>
          <p:cNvPr id="3" name="Content Placeholder 2">
            <a:extLst>
              <a:ext uri="{FF2B5EF4-FFF2-40B4-BE49-F238E27FC236}">
                <a16:creationId xmlns:a16="http://schemas.microsoft.com/office/drawing/2014/main" id="{A4198B61-76C4-E038-028A-50092A402BAB}"/>
              </a:ext>
            </a:extLst>
          </p:cNvPr>
          <p:cNvSpPr>
            <a:spLocks noGrp="1"/>
          </p:cNvSpPr>
          <p:nvPr>
            <p:ph idx="1"/>
          </p:nvPr>
        </p:nvSpPr>
        <p:spPr/>
        <p:txBody>
          <a:bodyPr/>
          <a:lstStyle/>
          <a:p>
            <a:r>
              <a:rPr lang="en-IN" dirty="0"/>
              <a:t>Number of rows:- 115,746</a:t>
            </a:r>
          </a:p>
          <a:p>
            <a:r>
              <a:rPr lang="en-IN" dirty="0"/>
              <a:t>Number of columns:- 20</a:t>
            </a:r>
          </a:p>
          <a:p>
            <a:pPr marL="0" indent="0">
              <a:buNone/>
            </a:pPr>
            <a:r>
              <a:rPr lang="en-IN" sz="2000" b="1" dirty="0"/>
              <a:t>Data types:- </a:t>
            </a:r>
          </a:p>
          <a:p>
            <a:r>
              <a:rPr lang="en-IN" dirty="0"/>
              <a:t>Object (Categorical): 11 columns (e.g., Category Name, Customer Segment, Market)</a:t>
            </a:r>
          </a:p>
          <a:p>
            <a:r>
              <a:rPr lang="en-IN" dirty="0"/>
              <a:t>Numeric (Continuous): 5 columns (e.g., Product Price, Profit Per Order, Sales)</a:t>
            </a:r>
          </a:p>
          <a:p>
            <a:r>
              <a:rPr lang="en-IN" dirty="0"/>
              <a:t>Integer: 4 columns (e.g., Order ID, Order Quantity, Customer ID)</a:t>
            </a:r>
          </a:p>
        </p:txBody>
      </p:sp>
    </p:spTree>
    <p:extLst>
      <p:ext uri="{BB962C8B-B14F-4D97-AF65-F5344CB8AC3E}">
        <p14:creationId xmlns:p14="http://schemas.microsoft.com/office/powerpoint/2010/main" val="109185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A800-4E79-E630-5BE3-73C29746BFBA}"/>
              </a:ext>
            </a:extLst>
          </p:cNvPr>
          <p:cNvSpPr>
            <a:spLocks noGrp="1"/>
          </p:cNvSpPr>
          <p:nvPr>
            <p:ph type="title"/>
          </p:nvPr>
        </p:nvSpPr>
        <p:spPr>
          <a:xfrm>
            <a:off x="1261872" y="365760"/>
            <a:ext cx="9199299" cy="592183"/>
          </a:xfrm>
        </p:spPr>
        <p:txBody>
          <a:bodyPr>
            <a:normAutofit/>
          </a:bodyPr>
          <a:lstStyle/>
          <a:p>
            <a:pPr algn="ctr"/>
            <a:r>
              <a:rPr lang="en-IN" sz="2800" b="1" dirty="0"/>
              <a:t>DASHBOARD</a:t>
            </a:r>
          </a:p>
        </p:txBody>
      </p:sp>
      <p:pic>
        <p:nvPicPr>
          <p:cNvPr id="5" name="Content Placeholder 4">
            <a:extLst>
              <a:ext uri="{FF2B5EF4-FFF2-40B4-BE49-F238E27FC236}">
                <a16:creationId xmlns:a16="http://schemas.microsoft.com/office/drawing/2014/main" id="{8A43CBEC-BE21-5969-80DD-5293AFE24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629" y="957943"/>
            <a:ext cx="10559142" cy="5812971"/>
          </a:xfrm>
        </p:spPr>
      </p:pic>
    </p:spTree>
    <p:extLst>
      <p:ext uri="{BB962C8B-B14F-4D97-AF65-F5344CB8AC3E}">
        <p14:creationId xmlns:p14="http://schemas.microsoft.com/office/powerpoint/2010/main" val="317602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B511-EA08-A5DD-FEBF-4D112FEFCD3F}"/>
              </a:ext>
            </a:extLst>
          </p:cNvPr>
          <p:cNvSpPr>
            <a:spLocks noGrp="1"/>
          </p:cNvSpPr>
          <p:nvPr>
            <p:ph type="title"/>
          </p:nvPr>
        </p:nvSpPr>
        <p:spPr>
          <a:xfrm>
            <a:off x="1261872" y="365760"/>
            <a:ext cx="9692640" cy="515983"/>
          </a:xfrm>
        </p:spPr>
        <p:txBody>
          <a:bodyPr>
            <a:normAutofit/>
          </a:bodyPr>
          <a:lstStyle/>
          <a:p>
            <a:pPr algn="ctr"/>
            <a:r>
              <a:rPr lang="en-IN" sz="2800" b="1" dirty="0"/>
              <a:t>SOLUTIONS &amp;  RECOMMENDATIONS</a:t>
            </a:r>
          </a:p>
        </p:txBody>
      </p:sp>
      <p:sp>
        <p:nvSpPr>
          <p:cNvPr id="3" name="Content Placeholder 2">
            <a:extLst>
              <a:ext uri="{FF2B5EF4-FFF2-40B4-BE49-F238E27FC236}">
                <a16:creationId xmlns:a16="http://schemas.microsoft.com/office/drawing/2014/main" id="{015746A0-EA38-8844-5170-4819E78E094E}"/>
              </a:ext>
            </a:extLst>
          </p:cNvPr>
          <p:cNvSpPr>
            <a:spLocks noGrp="1"/>
          </p:cNvSpPr>
          <p:nvPr>
            <p:ph idx="1"/>
          </p:nvPr>
        </p:nvSpPr>
        <p:spPr/>
        <p:txBody>
          <a:bodyPr/>
          <a:lstStyle/>
          <a:p>
            <a:r>
              <a:rPr lang="en-IN" dirty="0"/>
              <a:t>Focus on profitable product categories.</a:t>
            </a:r>
          </a:p>
          <a:p>
            <a:pPr marL="0" indent="0">
              <a:buNone/>
            </a:pPr>
            <a:endParaRPr lang="en-IN" dirty="0"/>
          </a:p>
          <a:p>
            <a:r>
              <a:rPr lang="en-IN" dirty="0"/>
              <a:t>Taylor marketing strategies for low-performing regions. </a:t>
            </a:r>
          </a:p>
          <a:p>
            <a:pPr marL="0" indent="0">
              <a:buNone/>
            </a:pPr>
            <a:endParaRPr lang="en-IN" dirty="0"/>
          </a:p>
          <a:p>
            <a:r>
              <a:rPr lang="en-IN" dirty="0"/>
              <a:t>Optimise inventory based on sales trends.</a:t>
            </a:r>
          </a:p>
        </p:txBody>
      </p:sp>
    </p:spTree>
    <p:extLst>
      <p:ext uri="{BB962C8B-B14F-4D97-AF65-F5344CB8AC3E}">
        <p14:creationId xmlns:p14="http://schemas.microsoft.com/office/powerpoint/2010/main" val="299930861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D7364C4-96EB-4131-B64A-69D0CF2CA0E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TM03457515[[fn=View]]</Template>
  <TotalTime>51</TotalTime>
  <Words>256</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TABLEAU PROJECT: SALES INSIGHT</vt:lpstr>
      <vt:lpstr>INDEPENDENT AND DEPENDENT VARIABLES</vt:lpstr>
      <vt:lpstr>CATEGORICAL &amp; CONTINUOUS DATA</vt:lpstr>
      <vt:lpstr>PROBLEM STATEMENT </vt:lpstr>
      <vt:lpstr>DATA UNDERSTANDING</vt:lpstr>
      <vt:lpstr>DASHBOARD</vt:lpstr>
      <vt:lpstr>SOLUTIONS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Aarushi bharadwaj</dc:creator>
  <cp:lastModifiedBy>Aarushi bharadwaj</cp:lastModifiedBy>
  <cp:revision>1</cp:revision>
  <dcterms:created xsi:type="dcterms:W3CDTF">2025-03-31T07:35:16Z</dcterms:created>
  <dcterms:modified xsi:type="dcterms:W3CDTF">2025-03-31T08:27:00Z</dcterms:modified>
</cp:coreProperties>
</file>