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E2B21"/>
        </a:solidFill>
        <a:effectLst/>
        <a:uFillTx/>
        <a:latin typeface="+mj-lt"/>
        <a:ea typeface="+mj-ea"/>
        <a:cs typeface="+mj-cs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 b="def" i="def"/>
      <a:tcStyle>
        <a:tcBdr/>
        <a:fill>
          <a:solidFill>
            <a:srgbClr val="F1F0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 b="def" i="def"/>
      <a:tcStyle>
        <a:tcBdr/>
        <a:fill>
          <a:solidFill>
            <a:srgbClr val="F7F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 b="def" i="def"/>
      <a:tcStyle>
        <a:tcBdr/>
        <a:fill>
          <a:solidFill>
            <a:srgbClr val="F2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E2B21"/>
        </a:fontRef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E2B21"/>
        </a:fontRef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solidFill>
          <a:srgbClr val="2E2B21"/>
        </a:solidFill>
        <a:latin typeface="+mj-lt"/>
        <a:ea typeface="+mj-ea"/>
        <a:cs typeface="+mj-cs"/>
        <a:sym typeface="Tw Cen MT"/>
      </a:defRPr>
    </a:lvl1pPr>
    <a:lvl2pPr indent="228600" latinLnBrk="0">
      <a:defRPr sz="1200">
        <a:solidFill>
          <a:srgbClr val="2E2B21"/>
        </a:solidFill>
        <a:latin typeface="+mj-lt"/>
        <a:ea typeface="+mj-ea"/>
        <a:cs typeface="+mj-cs"/>
        <a:sym typeface="Tw Cen MT"/>
      </a:defRPr>
    </a:lvl2pPr>
    <a:lvl3pPr indent="457200" latinLnBrk="0">
      <a:defRPr sz="1200">
        <a:solidFill>
          <a:srgbClr val="2E2B21"/>
        </a:solidFill>
        <a:latin typeface="+mj-lt"/>
        <a:ea typeface="+mj-ea"/>
        <a:cs typeface="+mj-cs"/>
        <a:sym typeface="Tw Cen MT"/>
      </a:defRPr>
    </a:lvl3pPr>
    <a:lvl4pPr indent="685800" latinLnBrk="0">
      <a:defRPr sz="1200">
        <a:solidFill>
          <a:srgbClr val="2E2B21"/>
        </a:solidFill>
        <a:latin typeface="+mj-lt"/>
        <a:ea typeface="+mj-ea"/>
        <a:cs typeface="+mj-cs"/>
        <a:sym typeface="Tw Cen MT"/>
      </a:defRPr>
    </a:lvl4pPr>
    <a:lvl5pPr indent="914400" latinLnBrk="0">
      <a:defRPr sz="1200">
        <a:solidFill>
          <a:srgbClr val="2E2B21"/>
        </a:solidFill>
        <a:latin typeface="+mj-lt"/>
        <a:ea typeface="+mj-ea"/>
        <a:cs typeface="+mj-cs"/>
        <a:sym typeface="Tw Cen MT"/>
      </a:defRPr>
    </a:lvl5pPr>
    <a:lvl6pPr indent="1143000" latinLnBrk="0">
      <a:defRPr sz="1200">
        <a:solidFill>
          <a:srgbClr val="2E2B21"/>
        </a:solidFill>
        <a:latin typeface="+mj-lt"/>
        <a:ea typeface="+mj-ea"/>
        <a:cs typeface="+mj-cs"/>
        <a:sym typeface="Tw Cen MT"/>
      </a:defRPr>
    </a:lvl6pPr>
    <a:lvl7pPr indent="1371600" latinLnBrk="0">
      <a:defRPr sz="1200">
        <a:solidFill>
          <a:srgbClr val="2E2B21"/>
        </a:solidFill>
        <a:latin typeface="+mj-lt"/>
        <a:ea typeface="+mj-ea"/>
        <a:cs typeface="+mj-cs"/>
        <a:sym typeface="Tw Cen MT"/>
      </a:defRPr>
    </a:lvl7pPr>
    <a:lvl8pPr indent="1600200" latinLnBrk="0">
      <a:defRPr sz="1200">
        <a:solidFill>
          <a:srgbClr val="2E2B21"/>
        </a:solidFill>
        <a:latin typeface="+mj-lt"/>
        <a:ea typeface="+mj-ea"/>
        <a:cs typeface="+mj-cs"/>
        <a:sym typeface="Tw Cen MT"/>
      </a:defRPr>
    </a:lvl8pPr>
    <a:lvl9pPr indent="1828800" latinLnBrk="0">
      <a:defRPr sz="1200">
        <a:solidFill>
          <a:srgbClr val="2E2B21"/>
        </a:solidFill>
        <a:latin typeface="+mj-lt"/>
        <a:ea typeface="+mj-ea"/>
        <a:cs typeface="+mj-cs"/>
        <a:sym typeface="Tw Cen MT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spc="2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Shape 103"/>
          <p:cNvSpPr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8724900" y="762000"/>
            <a:ext cx="2628900" cy="5410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990600" y="762000"/>
            <a:ext cx="7581900" cy="5410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hape 114"/>
          <p:cNvSpPr/>
          <p:nvPr/>
        </p:nvSpPr>
        <p:spPr>
          <a:xfrm>
            <a:off x="9601834" y="515828"/>
            <a:ext cx="914401" cy="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hape 123"/>
          <p:cNvSpPr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spc="2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Shape 45"/>
          <p:cNvSpPr/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Shape 54"/>
          <p:cNvSpPr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56"/>
          <p:cNvSpPr/>
          <p:nvPr>
            <p:ph type="body" sz="quarter" idx="13"/>
          </p:nvPr>
        </p:nvSpPr>
        <p:spPr>
          <a:xfrm>
            <a:off x="5989320" y="2179635"/>
            <a:ext cx="4754880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hape 65"/>
          <p:cNvSpPr/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Shape 81"/>
          <p:cNvSpPr/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body" sz="quarter" idx="13"/>
          </p:nvPr>
        </p:nvSpPr>
        <p:spPr>
          <a:xfrm>
            <a:off x="1024127" y="2257506"/>
            <a:ext cx="4389122" cy="376229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spc="2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Shape 92"/>
          <p:cNvSpPr/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0837333" y="6492294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100" strike="noStrike" sz="5000" u="none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+mj-lt"/>
          <a:ea typeface="+mj-ea"/>
          <a:cs typeface="+mj-cs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+mj-lt"/>
          <a:ea typeface="+mj-ea"/>
          <a:cs typeface="+mj-cs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+mj-lt"/>
          <a:ea typeface="+mj-ea"/>
          <a:cs typeface="+mj-cs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+mj-lt"/>
          <a:ea typeface="+mj-ea"/>
          <a:cs typeface="+mj-cs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+mj-lt"/>
          <a:ea typeface="+mj-ea"/>
          <a:cs typeface="+mj-cs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+mj-lt"/>
          <a:ea typeface="+mj-ea"/>
          <a:cs typeface="+mj-cs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+mj-lt"/>
          <a:ea typeface="+mj-ea"/>
          <a:cs typeface="+mj-cs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+mj-lt"/>
          <a:ea typeface="+mj-ea"/>
          <a:cs typeface="+mj-cs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b="0" baseline="0" cap="none" i="0" spc="0" strike="noStrike" sz="2200" u="none">
          <a:ln>
            <a:noFill/>
          </a:ln>
          <a:solidFill>
            <a:srgbClr val="2E2B21"/>
          </a:solidFill>
          <a:uFillTx/>
          <a:latin typeface="+mj-lt"/>
          <a:ea typeface="+mj-ea"/>
          <a:cs typeface="+mj-cs"/>
          <a:sym typeface="Tw Cen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ctr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/>
          <a:p>
            <a:pPr/>
            <a:r>
              <a:t>Predicting Google App Rating</a:t>
            </a:r>
          </a:p>
        </p:txBody>
      </p:sp>
      <p:sp>
        <p:nvSpPr>
          <p:cNvPr id="135" name="Shape 135"/>
          <p:cNvSpPr/>
          <p:nvPr>
            <p:ph type="subTitle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/>
          <a:lstStyle/>
          <a:p>
            <a:pPr/>
            <a:r>
              <a:t>Team: 5DBminds</a:t>
            </a:r>
          </a:p>
          <a:p>
            <a:pPr/>
            <a:r>
              <a:t>Presenter: Lucas Ribeiro</a:t>
            </a:r>
          </a:p>
        </p:txBody>
      </p:sp>
      <p:sp>
        <p:nvSpPr>
          <p:cNvPr id="136" name="Shape 136"/>
          <p:cNvSpPr/>
          <p:nvPr/>
        </p:nvSpPr>
        <p:spPr>
          <a:xfrm>
            <a:off x="579119" y="483869"/>
            <a:ext cx="11064242" cy="134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r">
              <a:lnSpc>
                <a:spcPct val="80000"/>
              </a:lnSpc>
              <a:defRPr cap="all" spc="200" sz="5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pPr/>
            <a:r>
              <a:t>CSE 4990/6990 – Big Data and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how will it be done?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1024128" y="3962400"/>
            <a:ext cx="9720072" cy="4023360"/>
          </a:xfrm>
          <a:prstGeom prst="rect">
            <a:avLst/>
          </a:prstGeom>
        </p:spPr>
        <p:txBody>
          <a:bodyPr/>
          <a:lstStyle/>
          <a:p>
            <a:pPr marL="220578" indent="-220578">
              <a:buClrTx/>
              <a:buFontTx/>
              <a:buChar char="•"/>
            </a:pPr>
            <a:r>
              <a:t>PREPROCESSING </a:t>
            </a:r>
          </a:p>
          <a:p>
            <a:pPr marL="220578" indent="-220578">
              <a:buClrTx/>
              <a:buFontTx/>
              <a:buChar char="•"/>
            </a:pPr>
            <a:r>
              <a:t>CLASSIFICATION</a:t>
            </a:r>
          </a:p>
          <a:p>
            <a:pPr marL="220578" indent="-220578">
              <a:buClrTx/>
              <a:buFontTx/>
              <a:buChar char="•"/>
            </a:pPr>
            <a:r>
              <a:t>REGRESSION</a:t>
            </a:r>
          </a:p>
          <a:p>
            <a:pPr marL="220578" indent="-220578">
              <a:buClrTx/>
              <a:buFontTx/>
              <a:buChar char="•"/>
            </a:pPr>
            <a:r>
              <a:t>CLUSTERING</a:t>
            </a:r>
          </a:p>
          <a:p>
            <a:pPr marL="220578" indent="-220578">
              <a:buClrTx/>
              <a:buFontTx/>
              <a:buChar char="•"/>
            </a:pPr>
            <a:r>
              <a:t>DIMENSIONALITY REDUCTION</a:t>
            </a:r>
          </a:p>
          <a:p>
            <a:pPr marL="220578" indent="-220578">
              <a:buClrTx/>
              <a:buFontTx/>
              <a:buChar char="•"/>
            </a:pPr>
            <a:r>
              <a:t>MODEL SELECTION</a:t>
            </a:r>
          </a:p>
        </p:txBody>
      </p:sp>
      <p:pic>
        <p:nvPicPr>
          <p:cNvPr id="173" name="scikit-learn-logo-sm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9154" y="2082800"/>
            <a:ext cx="4490020" cy="1627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ISSUES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872073" y="2244530"/>
            <a:ext cx="9720072" cy="4023360"/>
          </a:xfrm>
          <a:prstGeom prst="rect">
            <a:avLst/>
          </a:prstGeom>
        </p:spPr>
        <p:txBody>
          <a:bodyPr/>
          <a:lstStyle/>
          <a:p>
            <a:pPr marL="220578" indent="-220578">
              <a:buClrTx/>
              <a:buFontTx/>
              <a:buChar char="•"/>
            </a:pPr>
            <a:r>
              <a:t>NUMBER OF COLUMNS IN THE VECTORIZED MATRIX IS HIGH WHICH CAN CAUSE MEMORY ERROR OR VERY HIGH PROCESSING TIME</a:t>
            </a:r>
          </a:p>
          <a:p>
            <a:pPr marL="220578" indent="-220578">
              <a:buClrTx/>
              <a:buFontTx/>
              <a:buChar char="•"/>
            </a:pPr>
            <a:r>
              <a:t>DESCRIPTION COLUMNS CONTAINS UNICODE THAT NEED TO BE TRANSFORMED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TASK DIVISION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xfrm>
            <a:off x="1024127" y="2286000"/>
            <a:ext cx="12192001" cy="452188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1. VECTORIZATION</a:t>
            </a:r>
          </a:p>
          <a:p>
            <a:pPr lvl="2" marL="982578" indent="-220578">
              <a:buClrTx/>
              <a:buFontTx/>
              <a:buChar char="•"/>
            </a:pPr>
            <a:r>
              <a:t>NARESH ADHIKARI</a:t>
            </a:r>
          </a:p>
          <a:p>
            <a:pPr>
              <a:defRPr b="1"/>
            </a:pPr>
            <a:r>
              <a:t>2. CLUSTERING</a:t>
            </a:r>
          </a:p>
          <a:p>
            <a:pPr lvl="2" marL="982578" indent="-220578">
              <a:buClrTx/>
              <a:buFontTx/>
              <a:buChar char="•"/>
            </a:pPr>
            <a:r>
              <a:t>LUCAS RIBEIRO</a:t>
            </a:r>
          </a:p>
          <a:p>
            <a:pPr>
              <a:defRPr b="1"/>
            </a:pPr>
            <a:r>
              <a:t>3. LINEAR REGRESSION</a:t>
            </a:r>
          </a:p>
          <a:p>
            <a:pPr lvl="2" marL="982578" indent="-220578">
              <a:buClrTx/>
              <a:buFontTx/>
              <a:buChar char="•"/>
            </a:pPr>
            <a:r>
              <a:t>NAILA BUSHRA</a:t>
            </a:r>
          </a:p>
          <a:p>
            <a:pPr>
              <a:defRPr b="1"/>
            </a:pPr>
            <a:r>
              <a:t>4. NAIVE BAYES</a:t>
            </a:r>
          </a:p>
          <a:p>
            <a:pPr lvl="2" marL="982578" indent="-220578">
              <a:buClrTx/>
              <a:buFontTx/>
              <a:buChar char="•"/>
            </a:pPr>
            <a:r>
              <a:t>AYUSH RAJ ARYVAL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NEXT PHASE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xfrm>
            <a:off x="1024127" y="2286000"/>
            <a:ext cx="10143745" cy="4521884"/>
          </a:xfrm>
          <a:prstGeom prst="rect">
            <a:avLst/>
          </a:prstGeom>
        </p:spPr>
        <p:txBody>
          <a:bodyPr/>
          <a:lstStyle/>
          <a:p>
            <a:pPr marL="220578" indent="-220578">
              <a:buClrTx/>
              <a:buFontTx/>
              <a:buChar char="•"/>
            </a:pPr>
            <a:r>
              <a:t>SUPERVISED LEARNING APPROACHES (LINEAR REGRESSION, NAÏVE BAYES, K NEAREST NEIGHBOUR) TO BUILD PREDICTION MODELS USING OUR TRAINING DATA</a:t>
            </a:r>
          </a:p>
          <a:p>
            <a:pPr marL="220578" indent="-220578">
              <a:buClrTx/>
              <a:buFontTx/>
              <a:buChar char="•"/>
            </a:pPr>
            <a:r>
              <a:t>TO AVOID OVERFITTING RANDOMIZE THE TRAIN AND TEST DATA LIKE K FOLD CROSS VALIDATION/RANDOM SUB-SAMPLING VALIDATION ETC.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Project overview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cap="all"/>
            </a:pPr>
            <a:r>
              <a:t>- “Predicting PlayStore Rating for Apps”</a:t>
            </a:r>
          </a:p>
          <a:p>
            <a:pPr marL="0" indent="0">
              <a:buSzTx/>
              <a:buNone/>
              <a:defRPr cap="all"/>
            </a:pPr>
            <a:r>
              <a:t>- Using attribute data of existing applicationS as features</a:t>
            </a:r>
          </a:p>
        </p:txBody>
      </p:sp>
      <p:pic>
        <p:nvPicPr>
          <p:cNvPr id="140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0900" y="3524250"/>
            <a:ext cx="5715000" cy="333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lvl="1"/>
            <a:r>
              <a:t>previous status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marL="0" indent="0" algn="just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- Completed data selection</a:t>
            </a:r>
          </a:p>
          <a:p>
            <a:pPr marL="0" indent="0" algn="just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- converted json data into csv format</a:t>
            </a:r>
          </a:p>
          <a:p>
            <a:pPr marL="0" indent="0" algn="just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- removed non-significant attributes</a:t>
            </a:r>
          </a:p>
          <a:p>
            <a:pPr marL="0" indent="0" algn="just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cap="all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- analyzed data types of 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CURRENT focus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>
              <a:defRPr cap="all"/>
            </a:pPr>
            <a:r>
              <a:t>- data transformation</a:t>
            </a:r>
          </a:p>
          <a:p>
            <a:pPr>
              <a:defRPr cap="all"/>
            </a:pPr>
            <a:r>
              <a:t>- conversion of the attributes values to form feature vectors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Data TRANSFORMATION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872073" y="2244530"/>
            <a:ext cx="9720072" cy="4023360"/>
          </a:xfrm>
          <a:prstGeom prst="rect">
            <a:avLst/>
          </a:prstGeom>
        </p:spPr>
        <p:txBody>
          <a:bodyPr/>
          <a:lstStyle/>
          <a:p>
            <a:pPr marL="220578" indent="-220578">
              <a:buClrTx/>
              <a:buFontTx/>
              <a:buChar char="•"/>
            </a:pPr>
            <a:r>
              <a:t>FEATURES HAVING TEXTUAL VALUES</a:t>
            </a:r>
          </a:p>
          <a:p>
            <a:pPr lvl="1" marL="601578" indent="-220578">
              <a:buClrTx/>
              <a:buFontTx/>
              <a:buChar char="•"/>
            </a:pPr>
            <a:r>
              <a:t>VECTORIZATION</a:t>
            </a:r>
          </a:p>
          <a:p>
            <a:pPr lvl="1" marL="601578" indent="-220578">
              <a:buClrTx/>
              <a:buFontTx/>
              <a:buChar char="•"/>
            </a:pPr>
            <a:r>
              <a:t>NUMERICAL CONVERSION</a:t>
            </a:r>
          </a:p>
          <a:p>
            <a:pPr marL="220578" indent="-220578">
              <a:buClrTx/>
              <a:buFontTx/>
              <a:buChar char="•"/>
            </a:pPr>
            <a:r>
              <a:t>FEATURES HAVING NUMERICAL VALUES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TEXtUAL FEATURES -VECTORIZATION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marL="220578" indent="-220578">
              <a:buClrTx/>
              <a:buFontTx/>
              <a:buChar char="•"/>
            </a:pPr>
            <a:r>
              <a:t>CONVERSION OF TEXTUAL FEATURES TO CORRESPONDING NUMERICAL VALUES</a:t>
            </a:r>
          </a:p>
          <a:p>
            <a:pPr marL="220578" indent="-220578">
              <a:buClrTx/>
              <a:buFontTx/>
              <a:buChar char="•"/>
            </a:pPr>
            <a:r>
              <a:t>APPS’ ATTRIBUTES NEEDING VECTORIZATION ARE:</a:t>
            </a:r>
          </a:p>
          <a:p>
            <a:pPr marL="220578" indent="-220578">
              <a:buClrTx/>
              <a:buFontTx/>
              <a:buChar char="•"/>
            </a:pPr>
            <a:r>
              <a:t>1. DESCRIPTIONS (EX: “THIS APP IS ABOUT BIRDS…”)</a:t>
            </a:r>
          </a:p>
          <a:p>
            <a:pPr marL="220578" indent="-220578">
              <a:buClrTx/>
              <a:buFontTx/>
              <a:buChar char="•"/>
            </a:pPr>
            <a:r>
              <a:t>2. CATEGORY (EX: “GAMES”)</a:t>
            </a:r>
          </a:p>
          <a:p>
            <a:pPr marL="220578" indent="-220578">
              <a:buClrTx/>
              <a:buFontTx/>
              <a:buChar char="•"/>
            </a:pPr>
            <a:r>
              <a:t>3. REVIEW-TEXT (EX: “THIS APP IS EXCELLENT”)</a:t>
            </a:r>
          </a:p>
          <a:p>
            <a:pPr marL="220578" indent="-220578">
              <a:buClrTx/>
              <a:buFontTx/>
              <a:buChar char="•"/>
            </a:pPr>
            <a:r>
              <a:t>4. DEVELOPER (EX: “ROVIO ENTERTAINMENT LTD.”)</a:t>
            </a:r>
          </a:p>
          <a:p>
            <a:pPr marL="220578" indent="-220578">
              <a:buClrTx/>
              <a:buFontTx/>
              <a:buChar char="•"/>
            </a:pPr>
            <a:r>
              <a:t>5. APP NAME (EX: “ANGRY BIRDS”)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TEXtUAL FEATURES -VECTORIZATION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marL="216167" indent="-216167" defTabSz="896111">
              <a:spcBef>
                <a:spcPts val="1100"/>
              </a:spcBef>
              <a:buClrTx/>
              <a:buFontTx/>
              <a:buChar char="•"/>
              <a:defRPr sz="2156"/>
            </a:pPr>
            <a:r>
              <a:t>ORIGINAL TEXT: "THE BIRD IS BEAUTIFUL”</a:t>
            </a:r>
          </a:p>
          <a:p>
            <a:pPr marL="216167" indent="-216167" defTabSz="896111">
              <a:spcBef>
                <a:spcPts val="1100"/>
              </a:spcBef>
              <a:buClrTx/>
              <a:buFontTx/>
              <a:buChar char="•"/>
              <a:defRPr sz="2156"/>
            </a:pPr>
            <a:r>
              <a:t>AFTER TOKENIZATION</a:t>
            </a:r>
          </a:p>
          <a:p>
            <a:pPr lvl="1" marL="589547" indent="-216167" defTabSz="896111">
              <a:spcBef>
                <a:spcPts val="1100"/>
              </a:spcBef>
              <a:buClrTx/>
              <a:buFontTx/>
              <a:buChar char="•"/>
              <a:defRPr sz="2156"/>
            </a:pPr>
            <a:r>
              <a:t>{ “THE”: 1, “BIRD”: 1, “IS”: 1, “BEAUTIFUL”: 1}</a:t>
            </a:r>
          </a:p>
          <a:p>
            <a:pPr marL="216167" indent="-216167" defTabSz="896111">
              <a:spcBef>
                <a:spcPts val="1100"/>
              </a:spcBef>
              <a:buClrTx/>
              <a:buFontTx/>
              <a:buChar char="•"/>
              <a:defRPr sz="2156"/>
            </a:pPr>
            <a:r>
              <a:t>AFTER VECTORIZATION</a:t>
            </a:r>
          </a:p>
          <a:p>
            <a:pPr lvl="1" marL="589547" indent="-216167" defTabSz="896111">
              <a:spcBef>
                <a:spcPts val="1100"/>
              </a:spcBef>
              <a:buClrTx/>
              <a:buFontTx/>
              <a:buChar char="•"/>
              <a:defRPr sz="2156"/>
            </a:pPr>
            <a:r>
              <a:t>[0 , 0, 1, 0, 0, 1, 1, 0, 1]</a:t>
            </a:r>
          </a:p>
          <a:p>
            <a:pPr lvl="1" marL="589547" indent="-216167" defTabSz="896111">
              <a:spcBef>
                <a:spcPts val="1100"/>
              </a:spcBef>
              <a:buClrTx/>
              <a:buFontTx/>
              <a:buChar char="•"/>
              <a:defRPr sz="2156"/>
            </a:pPr>
          </a:p>
          <a:p>
            <a:pPr marL="216167" indent="-216167" defTabSz="896111">
              <a:spcBef>
                <a:spcPts val="1100"/>
              </a:spcBef>
              <a:buClrTx/>
              <a:buFontTx/>
              <a:buChar char="•"/>
              <a:defRPr sz="2156"/>
            </a:pPr>
          </a:p>
          <a:p>
            <a:pPr marL="216167" indent="-216167" defTabSz="896111">
              <a:spcBef>
                <a:spcPts val="1100"/>
              </a:spcBef>
              <a:buClrTx/>
              <a:buFontTx/>
              <a:buChar char="•"/>
              <a:defRPr sz="2156"/>
            </a:pPr>
          </a:p>
          <a:p>
            <a:pPr marL="216167" indent="-216167" defTabSz="896111">
              <a:spcBef>
                <a:spcPts val="1100"/>
              </a:spcBef>
              <a:buClrTx/>
              <a:buFontTx/>
              <a:buChar char="•"/>
              <a:defRPr sz="2156"/>
            </a:pPr>
            <a:r>
              <a:t>WE IGNORED ARTICLES AND OTHER NON-SIGNIFICANT WORDS LIKE “THE", "A", "AN", “FOR", ETC.</a:t>
            </a:r>
          </a:p>
        </p:txBody>
      </p:sp>
      <p:sp>
        <p:nvSpPr>
          <p:cNvPr id="156" name="Shape 156"/>
          <p:cNvSpPr/>
          <p:nvPr/>
        </p:nvSpPr>
        <p:spPr>
          <a:xfrm flipV="1">
            <a:off x="2153443" y="4368800"/>
            <a:ext cx="323058" cy="561331"/>
          </a:xfrm>
          <a:prstGeom prst="line">
            <a:avLst/>
          </a:prstGeom>
          <a:ln w="158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Shape 157"/>
          <p:cNvSpPr/>
          <p:nvPr/>
        </p:nvSpPr>
        <p:spPr>
          <a:xfrm>
            <a:off x="1644750" y="5002529"/>
            <a:ext cx="6047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"THE"</a:t>
            </a:r>
          </a:p>
        </p:txBody>
      </p:sp>
      <p:sp>
        <p:nvSpPr>
          <p:cNvPr id="158" name="Shape 158"/>
          <p:cNvSpPr/>
          <p:nvPr/>
        </p:nvSpPr>
        <p:spPr>
          <a:xfrm flipV="1">
            <a:off x="2978943" y="4381500"/>
            <a:ext cx="323058" cy="561331"/>
          </a:xfrm>
          <a:prstGeom prst="line">
            <a:avLst/>
          </a:prstGeom>
          <a:ln w="158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Shape 159"/>
          <p:cNvSpPr/>
          <p:nvPr/>
        </p:nvSpPr>
        <p:spPr>
          <a:xfrm>
            <a:off x="2470250" y="5015229"/>
            <a:ext cx="6832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"BIRD"</a:t>
            </a:r>
          </a:p>
        </p:txBody>
      </p:sp>
      <p:sp>
        <p:nvSpPr>
          <p:cNvPr id="160" name="Shape 160"/>
          <p:cNvSpPr/>
          <p:nvPr/>
        </p:nvSpPr>
        <p:spPr>
          <a:xfrm flipH="1" flipV="1">
            <a:off x="3797564" y="4381362"/>
            <a:ext cx="293251" cy="562095"/>
          </a:xfrm>
          <a:prstGeom prst="line">
            <a:avLst/>
          </a:prstGeom>
          <a:ln w="158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3994250" y="5015229"/>
            <a:ext cx="4308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"IS"</a:t>
            </a:r>
          </a:p>
        </p:txBody>
      </p:sp>
      <p:sp>
        <p:nvSpPr>
          <p:cNvPr id="162" name="Shape 162"/>
          <p:cNvSpPr/>
          <p:nvPr/>
        </p:nvSpPr>
        <p:spPr>
          <a:xfrm flipH="1" flipV="1">
            <a:off x="4330964" y="4381362"/>
            <a:ext cx="293251" cy="562095"/>
          </a:xfrm>
          <a:prstGeom prst="line">
            <a:avLst/>
          </a:prstGeom>
          <a:ln w="158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Shape 163"/>
          <p:cNvSpPr/>
          <p:nvPr/>
        </p:nvSpPr>
        <p:spPr>
          <a:xfrm>
            <a:off x="4527650" y="5015229"/>
            <a:ext cx="12266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"BEAUTIFUL"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TEXTUAL FEATURES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marL="220578" indent="-220578">
              <a:buClrTx/>
              <a:buFontTx/>
              <a:buChar char="•"/>
            </a:pPr>
            <a:r>
              <a:t>CONTENT RATING (EX: “EVERYONE”,”EVERYONE +10”, "UNRATED")</a:t>
            </a:r>
          </a:p>
          <a:p>
            <a:pPr marL="220578" indent="-220578">
              <a:buClrTx/>
              <a:buFontTx/>
              <a:buChar char="•"/>
            </a:pPr>
            <a:r>
              <a:t>ISTOPDEVELOPER (EX: “TRUE”, "FALSE")</a:t>
            </a:r>
          </a:p>
          <a:p>
            <a:pPr marL="220578" indent="-220578">
              <a:buClrTx/>
              <a:buFontTx/>
              <a:buChar char="•"/>
            </a:pPr>
            <a:r>
              <a:t>HAVEINAPPPURCHASE (EX: “TRUE”, “FALSE")</a:t>
            </a:r>
          </a:p>
          <a:p>
            <a:pPr marL="220578" indent="-220578">
              <a:buClrTx/>
              <a:buFontTx/>
              <a:buChar char="•"/>
            </a:pPr>
            <a:r>
              <a:t>ISFREE (EX: “TRUE”, "FALSE")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/>
            <a:r>
              <a:t>FEATURES - NUMERICAL VALUES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pPr marL="220578" indent="-220578">
              <a:buClrTx/>
              <a:buFontTx/>
              <a:buChar char="•"/>
              <a:defRPr b="1"/>
            </a:pPr>
            <a:r>
              <a:t>FEATURES THAT ARE DIRECTLY USABLE </a:t>
            </a:r>
          </a:p>
          <a:p>
            <a:pPr lvl="2" marL="982578" indent="-220578">
              <a:buClrTx/>
              <a:buFontTx/>
              <a:buChar char="•"/>
            </a:pPr>
            <a:r>
              <a:t>APP-SIZE (EX: “2.9MB”)</a:t>
            </a:r>
          </a:p>
          <a:p>
            <a:pPr lvl="2" marL="982578" indent="-220578">
              <a:buClrTx/>
              <a:buFontTx/>
              <a:buChar char="•"/>
            </a:pPr>
            <a:r>
              <a:t>PRICE (EX: “0”, “1.99")</a:t>
            </a:r>
          </a:p>
          <a:p>
            <a:pPr marL="220578" indent="-220578">
              <a:buClrTx/>
              <a:buFontTx/>
              <a:buChar char="•"/>
              <a:defRPr b="1"/>
            </a:pPr>
            <a:r>
              <a:t>FEATURES THAT NEED SOME SORT OF TRANSFORMATION </a:t>
            </a:r>
          </a:p>
          <a:p>
            <a:pPr lvl="2" marL="982578" indent="-220578">
              <a:buClrTx/>
              <a:buFontTx/>
              <a:buChar char="•"/>
            </a:pPr>
            <a:r>
              <a:t>PUBLICATIONDATE (EX: “2013-07-08T03:00:00:00z”)</a:t>
            </a:r>
          </a:p>
          <a:p>
            <a:pPr lvl="2" marL="982578" indent="-220578">
              <a:buClrTx/>
              <a:buFontTx/>
              <a:buChar char="•"/>
            </a:pPr>
            <a:r>
              <a:t>LASTUPDATEDATE (EX: “2013-12-10T03:00:00:00z”)</a:t>
            </a:r>
          </a:p>
          <a:p>
            <a:pPr lvl="2" marL="982578" indent="-220578">
              <a:buClrTx/>
              <a:buFontTx/>
              <a:buChar char="•"/>
            </a:pPr>
            <a:r>
              <a:t>INSTALLATION (EX: “5,000 - 10,000”)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2E2B21"/>
      </a:dk1>
      <a:lt1>
        <a:srgbClr val="0D152E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540000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508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E2B21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