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861000" cy="30861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1857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18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2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021806" y="18082617"/>
            <a:ext cx="24833461" cy="13477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80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021806" y="14061876"/>
            <a:ext cx="24833461" cy="1804989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10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6750843"/>
            <a:ext cx="30861000" cy="173593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3956304" y="7602736"/>
            <a:ext cx="22952869" cy="110585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03672" y="18709481"/>
            <a:ext cx="29253656" cy="25396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03672" y="21329451"/>
            <a:ext cx="29253656" cy="200918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250281" y="12489060"/>
            <a:ext cx="26360438" cy="588288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16663194" y="8149232"/>
            <a:ext cx="12055079" cy="145625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89547" y="8149232"/>
            <a:ext cx="12939118" cy="7104461"/>
          </a:xfrm>
          <a:prstGeom prst="rect">
            <a:avLst/>
          </a:prstGeom>
        </p:spPr>
        <p:txBody>
          <a:bodyPr/>
          <a:lstStyle>
            <a:lvl1pPr>
              <a:defRPr sz="1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89547" y="15414426"/>
            <a:ext cx="12939118" cy="72973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137767" y="7956351"/>
            <a:ext cx="26585466" cy="289322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2137767" y="7956351"/>
            <a:ext cx="26585466" cy="289322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37767" y="10849570"/>
            <a:ext cx="26585466" cy="11653243"/>
          </a:xfrm>
          <a:prstGeom prst="rect">
            <a:avLst/>
          </a:prstGeom>
        </p:spPr>
        <p:txBody>
          <a:bodyPr anchor="ctr"/>
          <a:lstStyle>
            <a:lvl1pPr marL="1343269" indent="-1343269" algn="l">
              <a:spcBef>
                <a:spcPts val="13200"/>
              </a:spcBef>
              <a:buSzPct val="75000"/>
              <a:buChar char="•"/>
              <a:defRPr sz="11000"/>
            </a:lvl1pPr>
            <a:lvl2pPr marL="1978269" indent="-1343269" algn="l">
              <a:spcBef>
                <a:spcPts val="13200"/>
              </a:spcBef>
              <a:buSzPct val="75000"/>
              <a:buChar char="•"/>
              <a:defRPr sz="11000"/>
            </a:lvl2pPr>
            <a:lvl3pPr marL="2613269" indent="-1343269" algn="l">
              <a:spcBef>
                <a:spcPts val="13200"/>
              </a:spcBef>
              <a:buSzPct val="75000"/>
              <a:buChar char="•"/>
              <a:defRPr sz="11000"/>
            </a:lvl3pPr>
            <a:lvl4pPr marL="3248269" indent="-1343269" algn="l">
              <a:spcBef>
                <a:spcPts val="13200"/>
              </a:spcBef>
              <a:buSzPct val="75000"/>
              <a:buChar char="•"/>
              <a:defRPr sz="11000"/>
            </a:lvl4pPr>
            <a:lvl5pPr marL="3883269" indent="-1343269" algn="l">
              <a:spcBef>
                <a:spcPts val="13200"/>
              </a:spcBef>
              <a:buSzPct val="75000"/>
              <a:buChar char="•"/>
              <a:defRPr sz="1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6668154" y="10849570"/>
            <a:ext cx="12055079" cy="116532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137767" y="7956351"/>
            <a:ext cx="26585466" cy="289322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2137767" y="10849570"/>
            <a:ext cx="12665869" cy="11653243"/>
          </a:xfrm>
          <a:prstGeom prst="rect">
            <a:avLst/>
          </a:prstGeom>
        </p:spPr>
        <p:txBody>
          <a:bodyPr anchor="ctr"/>
          <a:lstStyle>
            <a:lvl1pPr marL="1192106" indent="-1192106" algn="l">
              <a:spcBef>
                <a:spcPts val="10100"/>
              </a:spcBef>
              <a:buSzPct val="75000"/>
              <a:buChar char="•"/>
              <a:defRPr sz="9600"/>
            </a:lvl1pPr>
            <a:lvl2pPr marL="1750906" indent="-1192106" algn="l">
              <a:spcBef>
                <a:spcPts val="10100"/>
              </a:spcBef>
              <a:buSzPct val="75000"/>
              <a:buChar char="•"/>
              <a:defRPr sz="9600"/>
            </a:lvl2pPr>
            <a:lvl3pPr marL="2309706" indent="-1192106" algn="l">
              <a:spcBef>
                <a:spcPts val="10100"/>
              </a:spcBef>
              <a:buSzPct val="75000"/>
              <a:buChar char="•"/>
              <a:defRPr sz="9600"/>
            </a:lvl3pPr>
            <a:lvl4pPr marL="2868506" indent="-1192106" algn="l">
              <a:spcBef>
                <a:spcPts val="10100"/>
              </a:spcBef>
              <a:buSzPct val="75000"/>
              <a:buChar char="•"/>
              <a:defRPr sz="9600"/>
            </a:lvl4pPr>
            <a:lvl5pPr marL="3427306" indent="-1192106" algn="l">
              <a:spcBef>
                <a:spcPts val="10100"/>
              </a:spcBef>
              <a:buSzPct val="75000"/>
              <a:buChar char="•"/>
              <a:defRPr sz="9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2137767" y="9001125"/>
            <a:ext cx="26585466" cy="12842677"/>
          </a:xfrm>
          <a:prstGeom prst="rect">
            <a:avLst/>
          </a:prstGeom>
        </p:spPr>
        <p:txBody>
          <a:bodyPr anchor="ctr"/>
          <a:lstStyle>
            <a:lvl1pPr marL="1343269" indent="-1343269" algn="l">
              <a:spcBef>
                <a:spcPts val="13200"/>
              </a:spcBef>
              <a:buSzPct val="75000"/>
              <a:buChar char="•"/>
              <a:defRPr sz="11000"/>
            </a:lvl1pPr>
            <a:lvl2pPr marL="1978269" indent="-1343269" algn="l">
              <a:spcBef>
                <a:spcPts val="13200"/>
              </a:spcBef>
              <a:buSzPct val="75000"/>
              <a:buChar char="•"/>
              <a:defRPr sz="11000"/>
            </a:lvl2pPr>
            <a:lvl3pPr marL="2613269" indent="-1343269" algn="l">
              <a:spcBef>
                <a:spcPts val="13200"/>
              </a:spcBef>
              <a:buSzPct val="75000"/>
              <a:buChar char="•"/>
              <a:defRPr sz="11000"/>
            </a:lvl3pPr>
            <a:lvl4pPr marL="3248269" indent="-1343269" algn="l">
              <a:spcBef>
                <a:spcPts val="13200"/>
              </a:spcBef>
              <a:buSzPct val="75000"/>
              <a:buChar char="•"/>
              <a:defRPr sz="11000"/>
            </a:lvl4pPr>
            <a:lvl5pPr marL="3883269" indent="-1343269" algn="l">
              <a:spcBef>
                <a:spcPts val="13200"/>
              </a:spcBef>
              <a:buSzPct val="75000"/>
              <a:buChar char="•"/>
              <a:defRPr sz="1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9947135" y="15671601"/>
            <a:ext cx="9370815" cy="70240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9947135" y="8181379"/>
            <a:ext cx="9370815" cy="70240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526976" y="8181379"/>
            <a:ext cx="17937957" cy="145143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50281" y="9660136"/>
            <a:ext cx="26360438" cy="58828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50281" y="15703748"/>
            <a:ext cx="26360438" cy="20091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5027004" y="23306484"/>
            <a:ext cx="790919" cy="827088"/>
          </a:xfrm>
          <a:prstGeom prst="rect">
            <a:avLst/>
          </a:prstGeom>
          <a:ln w="3175">
            <a:miter lim="400000"/>
          </a:ln>
        </p:spPr>
        <p:txBody>
          <a:bodyPr wrap="none" lIns="64293" tIns="64293" rIns="64293" bIns="64293">
            <a:spAutoFit/>
          </a:bodyPr>
          <a:lstStyle>
            <a:lvl1pPr>
              <a:defRPr sz="4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857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2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9865" y="-237266"/>
            <a:ext cx="31735782" cy="4733460"/>
          </a:xfrm>
          <a:prstGeom prst="rect">
            <a:avLst/>
          </a:prstGeom>
          <a:solidFill>
            <a:srgbClr val="FFFFFF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1080908" y="-182730"/>
            <a:ext cx="7683184" cy="25923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>
              <a:defRPr sz="1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BigData</a:t>
            </a:r>
          </a:p>
        </p:txBody>
      </p:sp>
      <p:sp>
        <p:nvSpPr>
          <p:cNvPr id="121" name="Shape 121"/>
          <p:cNvSpPr/>
          <p:nvPr/>
        </p:nvSpPr>
        <p:spPr>
          <a:xfrm>
            <a:off x="4678693" y="2184101"/>
            <a:ext cx="20944835" cy="1668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>
              <a:defRPr sz="10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rPr lang="en-US" dirty="0" smtClean="0"/>
              <a:t>Predicting </a:t>
            </a:r>
            <a:r>
              <a:rPr lang="en-US" dirty="0" err="1" smtClean="0"/>
              <a:t>PlayStore</a:t>
            </a:r>
            <a:r>
              <a:rPr lang="en-US" dirty="0" smtClean="0"/>
              <a:t> Rating for Apps</a:t>
            </a:r>
            <a:endParaRPr dirty="0"/>
          </a:p>
        </p:txBody>
      </p:sp>
      <p:pic>
        <p:nvPicPr>
          <p:cNvPr id="122" name="Mississippi_State_Bulldogs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27123" y="833270"/>
            <a:ext cx="4243295" cy="2592388"/>
          </a:xfrm>
          <a:prstGeom prst="rect">
            <a:avLst/>
          </a:prstGeom>
          <a:ln w="3175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1242019" y="24522934"/>
            <a:ext cx="8446255" cy="5068889"/>
          </a:xfrm>
          <a:prstGeom prst="rect">
            <a:avLst/>
          </a:prstGeom>
          <a:solidFill>
            <a:srgbClr val="FFFFFF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267779" y="16090777"/>
            <a:ext cx="8446255" cy="13502769"/>
          </a:xfrm>
          <a:prstGeom prst="rect">
            <a:avLst/>
          </a:prstGeom>
          <a:solidFill>
            <a:srgbClr val="FFFFFF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1254899" y="5693157"/>
            <a:ext cx="8446255" cy="23896700"/>
          </a:xfrm>
          <a:prstGeom prst="rect">
            <a:avLst/>
          </a:prstGeom>
          <a:solidFill>
            <a:srgbClr val="FFFFFF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1242019" y="5730820"/>
            <a:ext cx="8446255" cy="17954324"/>
          </a:xfrm>
          <a:prstGeom prst="rect">
            <a:avLst/>
          </a:prstGeom>
          <a:solidFill>
            <a:srgbClr val="FFFFFF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267779" y="5693156"/>
            <a:ext cx="8446255" cy="9565251"/>
          </a:xfrm>
          <a:prstGeom prst="rect">
            <a:avLst/>
          </a:prstGeom>
          <a:solidFill>
            <a:srgbClr val="FFFFFF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5323939" y="27633029"/>
            <a:ext cx="3401842" cy="17541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/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Ayush Raj </a:t>
            </a:r>
            <a:r>
              <a:rPr dirty="0" err="1"/>
              <a:t>Aryval</a:t>
            </a:r>
            <a:endParaRPr dirty="0"/>
          </a:p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Lucas Ribeiro</a:t>
            </a:r>
          </a:p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 err="1"/>
              <a:t>Naila</a:t>
            </a:r>
            <a:r>
              <a:rPr dirty="0"/>
              <a:t> </a:t>
            </a:r>
            <a:r>
              <a:rPr dirty="0" err="1"/>
              <a:t>Bushra</a:t>
            </a:r>
            <a:endParaRPr dirty="0"/>
          </a:p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Naresh </a:t>
            </a:r>
            <a:r>
              <a:rPr dirty="0" err="1"/>
              <a:t>Adhikari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21551423" y="27685577"/>
            <a:ext cx="3457035" cy="5145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rPr lang="en-US" dirty="0" smtClean="0"/>
              <a:t>Dr. </a:t>
            </a:r>
            <a:r>
              <a:rPr dirty="0" err="1" smtClean="0"/>
              <a:t>Somya</a:t>
            </a:r>
            <a:r>
              <a:rPr dirty="0" smtClean="0"/>
              <a:t> </a:t>
            </a:r>
            <a:r>
              <a:rPr dirty="0" err="1"/>
              <a:t>Mohanty</a:t>
            </a:r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21242019" y="24513370"/>
            <a:ext cx="8446255" cy="2249488"/>
          </a:xfrm>
          <a:prstGeom prst="rect">
            <a:avLst/>
          </a:prstGeom>
          <a:solidFill>
            <a:srgbClr val="4E1A28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2460802" y="24748320"/>
            <a:ext cx="6008688" cy="1779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Members</a:t>
            </a:r>
          </a:p>
        </p:txBody>
      </p:sp>
      <p:sp>
        <p:nvSpPr>
          <p:cNvPr id="132" name="Shape 132"/>
          <p:cNvSpPr/>
          <p:nvPr/>
        </p:nvSpPr>
        <p:spPr>
          <a:xfrm>
            <a:off x="21242019" y="5693156"/>
            <a:ext cx="8446255" cy="2249489"/>
          </a:xfrm>
          <a:prstGeom prst="rect">
            <a:avLst/>
          </a:prstGeom>
          <a:solidFill>
            <a:srgbClr val="4E1A28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1903271" y="5903342"/>
            <a:ext cx="7123749" cy="1779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More Work</a:t>
            </a:r>
          </a:p>
        </p:txBody>
      </p:sp>
      <p:sp>
        <p:nvSpPr>
          <p:cNvPr id="134" name="Shape 134"/>
          <p:cNvSpPr/>
          <p:nvPr/>
        </p:nvSpPr>
        <p:spPr>
          <a:xfrm>
            <a:off x="11254899" y="5693156"/>
            <a:ext cx="8446255" cy="2249489"/>
          </a:xfrm>
          <a:prstGeom prst="rect">
            <a:avLst/>
          </a:prstGeom>
          <a:solidFill>
            <a:srgbClr val="4E1A28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3744317" y="5903341"/>
            <a:ext cx="3467418" cy="1779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Work</a:t>
            </a:r>
          </a:p>
        </p:txBody>
      </p:sp>
      <p:sp>
        <p:nvSpPr>
          <p:cNvPr id="136" name="Shape 136"/>
          <p:cNvSpPr/>
          <p:nvPr/>
        </p:nvSpPr>
        <p:spPr>
          <a:xfrm>
            <a:off x="1267779" y="5693156"/>
            <a:ext cx="8446255" cy="2249489"/>
          </a:xfrm>
          <a:prstGeom prst="rect">
            <a:avLst/>
          </a:prstGeom>
          <a:solidFill>
            <a:srgbClr val="4E1A28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438302" y="5903341"/>
            <a:ext cx="6105208" cy="1779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Overview</a:t>
            </a:r>
          </a:p>
        </p:txBody>
      </p:sp>
      <p:sp>
        <p:nvSpPr>
          <p:cNvPr id="138" name="Shape 138"/>
          <p:cNvSpPr/>
          <p:nvPr/>
        </p:nvSpPr>
        <p:spPr>
          <a:xfrm>
            <a:off x="1267779" y="16096197"/>
            <a:ext cx="8446255" cy="2299018"/>
          </a:xfrm>
          <a:prstGeom prst="rect">
            <a:avLst/>
          </a:prstGeom>
          <a:solidFill>
            <a:srgbClr val="4E1A28"/>
          </a:solidFill>
          <a:ln w="342900">
            <a:solidFill>
              <a:srgbClr val="521C2B"/>
            </a:solidFill>
            <a:miter lim="400000"/>
          </a:ln>
          <a:effectLst>
            <a:outerShdw dir="16511093" rotWithShape="0">
              <a:srgbClr val="000000">
                <a:alpha val="64567"/>
              </a:srgbClr>
            </a:outerShdw>
          </a:effectLst>
        </p:spPr>
        <p:txBody>
          <a:bodyPr lIns="64293" tIns="64293" rIns="64293" bIns="64293" anchor="ctr"/>
          <a:lstStyle/>
          <a:p>
            <a:pPr>
              <a:defRPr sz="6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935632" y="16355912"/>
            <a:ext cx="3110548" cy="1779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Data</a:t>
            </a:r>
          </a:p>
        </p:txBody>
      </p:sp>
      <p:sp>
        <p:nvSpPr>
          <p:cNvPr id="140" name="Shape 140"/>
          <p:cNvSpPr/>
          <p:nvPr/>
        </p:nvSpPr>
        <p:spPr>
          <a:xfrm>
            <a:off x="21630462" y="26869117"/>
            <a:ext cx="2194509" cy="8992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rPr lang="en-US" dirty="0" smtClean="0"/>
              <a:t>Faculty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25323939" y="26841714"/>
            <a:ext cx="2951798" cy="954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Students</a:t>
            </a:r>
          </a:p>
        </p:txBody>
      </p:sp>
      <p:sp>
        <p:nvSpPr>
          <p:cNvPr id="142" name="Shape 142"/>
          <p:cNvSpPr/>
          <p:nvPr/>
        </p:nvSpPr>
        <p:spPr>
          <a:xfrm>
            <a:off x="21871406" y="8227287"/>
            <a:ext cx="5860578" cy="8992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 algn="ctr"/>
            <a:r>
              <a:rPr dirty="0"/>
              <a:t>Linear Regression 2</a:t>
            </a:r>
          </a:p>
        </p:txBody>
      </p:sp>
      <p:sp>
        <p:nvSpPr>
          <p:cNvPr id="143" name="Shape 143"/>
          <p:cNvSpPr/>
          <p:nvPr/>
        </p:nvSpPr>
        <p:spPr>
          <a:xfrm>
            <a:off x="5161335" y="9473693"/>
            <a:ext cx="4243295" cy="4746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/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endParaRPr dirty="0"/>
          </a:p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The project is a software that uses </a:t>
            </a:r>
            <a:r>
              <a:rPr dirty="0" err="1"/>
              <a:t>BigData</a:t>
            </a:r>
            <a:r>
              <a:rPr dirty="0"/>
              <a:t> and Data Science techniques to predict “Google </a:t>
            </a:r>
            <a:r>
              <a:rPr dirty="0" err="1"/>
              <a:t>PlayStore</a:t>
            </a:r>
            <a:r>
              <a:rPr dirty="0"/>
              <a:t>” ratings for new applications using patterns found  in a file that contains all ratings data from applications that are already available in the “Google </a:t>
            </a:r>
            <a:r>
              <a:rPr dirty="0" err="1"/>
              <a:t>Playstore</a:t>
            </a:r>
            <a:r>
              <a:rPr dirty="0"/>
              <a:t>”.</a:t>
            </a:r>
          </a:p>
        </p:txBody>
      </p:sp>
      <p:sp>
        <p:nvSpPr>
          <p:cNvPr id="144" name="Shape 144"/>
          <p:cNvSpPr/>
          <p:nvPr/>
        </p:nvSpPr>
        <p:spPr>
          <a:xfrm>
            <a:off x="2068967" y="8227287"/>
            <a:ext cx="5434178" cy="8992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 algn="ctr"/>
            <a:r>
              <a:rPr dirty="0"/>
              <a:t>What is the project</a:t>
            </a:r>
          </a:p>
        </p:txBody>
      </p:sp>
      <p:sp>
        <p:nvSpPr>
          <p:cNvPr id="145" name="Shape 145"/>
          <p:cNvSpPr/>
          <p:nvPr/>
        </p:nvSpPr>
        <p:spPr>
          <a:xfrm>
            <a:off x="12000312" y="8239835"/>
            <a:ext cx="6929780" cy="8992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 algn="ctr"/>
            <a:r>
              <a:rPr dirty="0"/>
              <a:t>Document Vectorization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1932011" y="16908874"/>
            <a:ext cx="6996978" cy="12840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>
            <a:lvl1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 algn="just"/>
            <a:r>
              <a:rPr lang="en-US" dirty="0" smtClean="0"/>
              <a:t>The</a:t>
            </a:r>
            <a:r>
              <a:rPr dirty="0" smtClean="0"/>
              <a:t> attributes </a:t>
            </a:r>
            <a:r>
              <a:rPr dirty="0"/>
              <a:t>Category, Developer, Name, </a:t>
            </a:r>
            <a:r>
              <a:rPr dirty="0" err="1"/>
              <a:t>ContentRating</a:t>
            </a:r>
            <a:r>
              <a:rPr dirty="0"/>
              <a:t>, and Description, </a:t>
            </a:r>
            <a:r>
              <a:rPr lang="en-US" dirty="0" smtClean="0"/>
              <a:t>were </a:t>
            </a:r>
            <a:r>
              <a:rPr dirty="0" smtClean="0"/>
              <a:t>transformed in</a:t>
            </a:r>
            <a:r>
              <a:rPr lang="en-US" dirty="0" smtClean="0"/>
              <a:t>to</a:t>
            </a:r>
            <a:r>
              <a:rPr dirty="0" smtClean="0"/>
              <a:t> </a:t>
            </a:r>
            <a:r>
              <a:rPr dirty="0"/>
              <a:t>numerical information.</a:t>
            </a:r>
          </a:p>
        </p:txBody>
      </p:sp>
      <p:sp>
        <p:nvSpPr>
          <p:cNvPr id="147" name="Shape 147"/>
          <p:cNvSpPr/>
          <p:nvPr/>
        </p:nvSpPr>
        <p:spPr>
          <a:xfrm>
            <a:off x="2117675" y="18636127"/>
            <a:ext cx="5753176" cy="8992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 algn="ctr"/>
            <a:r>
              <a:rPr dirty="0"/>
              <a:t>Data transformation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1495122" y="20001785"/>
            <a:ext cx="7909508" cy="78242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/>
          <a:p>
            <a:pPr marL="488461" indent="-488461" algn="l">
              <a:buSzPct val="75000"/>
              <a:buFontTx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lang="en-US" dirty="0"/>
              <a:t>The data of this project has been collected from the author of the GitHub repository </a:t>
            </a:r>
            <a:r>
              <a:rPr lang="en-US" dirty="0" err="1"/>
              <a:t>GooglePlayAppsCrawler</a:t>
            </a:r>
            <a:r>
              <a:rPr lang="en-US" dirty="0" smtClean="0"/>
              <a:t>.</a:t>
            </a:r>
          </a:p>
          <a:p>
            <a:pPr marL="488461" indent="-488461" algn="l">
              <a:buSzPct val="75000"/>
              <a:buFontTx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endParaRPr lang="en-US" dirty="0" smtClean="0"/>
          </a:p>
          <a:p>
            <a:pPr marL="488461" indent="-488461" algn="l">
              <a:buSzPct val="75000"/>
              <a:buFontTx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lang="en-US" dirty="0"/>
              <a:t>GitHub link: </a:t>
            </a:r>
            <a:r>
              <a:rPr lang="en-US" u="sng" dirty="0"/>
              <a:t>https://</a:t>
            </a:r>
            <a:r>
              <a:rPr lang="en-US" u="sng" dirty="0" smtClean="0"/>
              <a:t>github.com/MarcelloLins/GooglePlayAppsCrawler.git</a:t>
            </a:r>
            <a:endParaRPr lang="en-US" dirty="0"/>
          </a:p>
          <a:p>
            <a:pPr marL="488461" indent="-488461" algn="l">
              <a:buSzPct val="75000"/>
              <a:buFontTx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endParaRPr lang="en-US" dirty="0" smtClean="0"/>
          </a:p>
          <a:p>
            <a:pPr marL="488461" indent="-488461" algn="l">
              <a:buSzPct val="75000"/>
              <a:buFontTx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lang="en-US" dirty="0" smtClean="0"/>
              <a:t>Attributes used : </a:t>
            </a:r>
            <a:r>
              <a:rPr lang="en-US" dirty="0" err="1"/>
              <a:t>AppSize</a:t>
            </a:r>
            <a:r>
              <a:rPr lang="en-US" dirty="0"/>
              <a:t>, Price, </a:t>
            </a:r>
            <a:r>
              <a:rPr lang="en-US" dirty="0" err="1"/>
              <a:t>IsTopDeveloper</a:t>
            </a:r>
            <a:r>
              <a:rPr lang="en-US" dirty="0" smtClean="0"/>
              <a:t>, </a:t>
            </a:r>
            <a:r>
              <a:rPr lang="en-US" dirty="0" err="1" smtClean="0"/>
              <a:t>HaveInAppPurchase</a:t>
            </a:r>
            <a:r>
              <a:rPr lang="en-US" dirty="0"/>
              <a:t>, </a:t>
            </a:r>
            <a:r>
              <a:rPr lang="en-US" dirty="0" err="1" smtClean="0"/>
              <a:t>isFree</a:t>
            </a:r>
            <a:r>
              <a:rPr lang="en-US" dirty="0"/>
              <a:t>, </a:t>
            </a:r>
            <a:r>
              <a:rPr lang="en-US" dirty="0" err="1"/>
              <a:t>PublicationDate</a:t>
            </a:r>
            <a:r>
              <a:rPr lang="en-US" dirty="0"/>
              <a:t>, </a:t>
            </a:r>
            <a:r>
              <a:rPr lang="en-US" dirty="0" err="1"/>
              <a:t>LastUpdateDate</a:t>
            </a:r>
            <a:r>
              <a:rPr lang="en-US" dirty="0"/>
              <a:t>, Installations, Category, Developer, Name, </a:t>
            </a:r>
            <a:r>
              <a:rPr lang="en-US" dirty="0" err="1"/>
              <a:t>ContentRating</a:t>
            </a:r>
            <a:r>
              <a:rPr lang="en-US" dirty="0"/>
              <a:t>, and Description.</a:t>
            </a:r>
          </a:p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endParaRPr lang="en-US" dirty="0" smtClean="0"/>
          </a:p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lang="en-US" dirty="0" smtClean="0"/>
              <a:t>Some of the attributes needed vectorization while others were numerical or could be transformed.</a:t>
            </a:r>
          </a:p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endParaRPr lang="en-US" dirty="0"/>
          </a:p>
          <a:p>
            <a: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lang="en-US" dirty="0" smtClean="0"/>
              <a:t>The attributes that needed vectorization are: Name, Description. Category, Content Rating, Developer.</a:t>
            </a:r>
          </a:p>
          <a:p>
            <a:pPr marL="488461" lvl="2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endParaRPr dirty="0"/>
          </a:p>
          <a:p>
            <a:pPr algn="l"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endParaRPr dirty="0"/>
          </a:p>
        </p:txBody>
      </p:sp>
      <p:sp>
        <p:nvSpPr>
          <p:cNvPr id="149" name="Shape 149"/>
          <p:cNvSpPr/>
          <p:nvPr/>
        </p:nvSpPr>
        <p:spPr>
          <a:xfrm>
            <a:off x="11994656" y="35230898"/>
            <a:ext cx="6996978" cy="5349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>
            <a:lvl1pPr marL="488461" indent="-488461" algn="l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Expetenda reprimique id eos, ius eius</a:t>
            </a:r>
          </a:p>
        </p:txBody>
      </p:sp>
      <p:pic>
        <p:nvPicPr>
          <p:cNvPr id="150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8119" y="10138669"/>
            <a:ext cx="3933518" cy="3518138"/>
          </a:xfrm>
          <a:prstGeom prst="rect">
            <a:avLst/>
          </a:prstGeom>
          <a:ln w="3175">
            <a:miter lim="400000"/>
          </a:ln>
        </p:spPr>
      </p:pic>
      <p:pic>
        <p:nvPicPr>
          <p:cNvPr id="151" name="image6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24848" y="9306951"/>
            <a:ext cx="3533363" cy="2973388"/>
          </a:xfrm>
          <a:prstGeom prst="rect">
            <a:avLst/>
          </a:prstGeom>
          <a:ln w="3175">
            <a:miter lim="400000"/>
          </a:ln>
        </p:spPr>
      </p:pic>
      <p:pic>
        <p:nvPicPr>
          <p:cNvPr id="152" name="image7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01886" y="9413710"/>
            <a:ext cx="4734608" cy="2759756"/>
          </a:xfrm>
          <a:prstGeom prst="rect">
            <a:avLst/>
          </a:prstGeom>
          <a:ln w="3175">
            <a:miter lim="400000"/>
          </a:ln>
        </p:spPr>
      </p:pic>
      <p:pic>
        <p:nvPicPr>
          <p:cNvPr id="153" name="image8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49375" y="12396057"/>
            <a:ext cx="6980721" cy="3445649"/>
          </a:xfrm>
          <a:prstGeom prst="rect">
            <a:avLst/>
          </a:prstGeom>
          <a:ln w="3175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11909948" y="19287450"/>
            <a:ext cx="6854144" cy="8992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 algn="ctr"/>
            <a:r>
              <a:rPr dirty="0"/>
              <a:t>Linear Regression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11643819" y="24700387"/>
            <a:ext cx="7573362" cy="39770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/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lang="en-US" dirty="0" smtClean="0"/>
              <a:t>A </a:t>
            </a:r>
            <a:r>
              <a:rPr dirty="0" smtClean="0"/>
              <a:t>simple </a:t>
            </a:r>
            <a:r>
              <a:rPr dirty="0"/>
              <a:t>regression model for supervised </a:t>
            </a:r>
            <a:r>
              <a:rPr dirty="0" smtClean="0"/>
              <a:t>learning</a:t>
            </a:r>
            <a:r>
              <a:rPr lang="en-US" dirty="0" smtClean="0"/>
              <a:t> was used</a:t>
            </a:r>
            <a:r>
              <a:rPr dirty="0" smtClean="0"/>
              <a:t> </a:t>
            </a:r>
            <a:r>
              <a:rPr dirty="0"/>
              <a:t>to predict a target variable Y which is linearly dependent on other independent variable(s) X </a:t>
            </a:r>
          </a:p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Used cross validated prediction to visualize prediction errors.</a:t>
            </a:r>
          </a:p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K-fold cross validation (k=4) technique was applied to randomize the train and test dataset.</a:t>
            </a:r>
          </a:p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 Principal Component Analysis was done to reduce the number of features to around 100.</a:t>
            </a:r>
          </a:p>
        </p:txBody>
      </p:sp>
      <p:pic>
        <p:nvPicPr>
          <p:cNvPr id="156" name="image9.png" descr="C:\Users\Naila Bushra\Desktop\600px-Linear_regression.svg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228355" y="20453819"/>
            <a:ext cx="5144952" cy="3489781"/>
          </a:xfrm>
          <a:prstGeom prst="rect">
            <a:avLst/>
          </a:prstGeom>
          <a:ln w="3175">
            <a:miter lim="400000"/>
          </a:ln>
        </p:spPr>
      </p:pic>
      <p:graphicFrame>
        <p:nvGraphicFramePr>
          <p:cNvPr id="157" name="Table 157"/>
          <p:cNvGraphicFramePr/>
          <p:nvPr/>
        </p:nvGraphicFramePr>
        <p:xfrm>
          <a:off x="22001362" y="12706633"/>
          <a:ext cx="2951795" cy="14315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09215"/>
                <a:gridCol w="432285"/>
                <a:gridCol w="437661"/>
                <a:gridCol w="483901"/>
                <a:gridCol w="388733"/>
              </a:tblGrid>
              <a:tr h="5257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 fold cross validation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iter1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iter2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iter3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iter4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</a:tr>
              <a:tr h="568916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Residual sum of squares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1.27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1.38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1.36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1.10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</a:tr>
              <a:tr h="33689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Variance score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0.07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0.13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0.04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0.01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21949936" y="16724976"/>
            <a:ext cx="7159205" cy="8992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4293" tIns="64293" rIns="64293" bIns="64293" anchor="ctr">
            <a:spAutoFit/>
          </a:bodyPr>
          <a:lstStyle>
            <a:lvl1pPr algn="l">
              <a:defRPr sz="5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 algn="ctr"/>
            <a:r>
              <a:rPr dirty="0"/>
              <a:t>Classification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21678465" y="17678760"/>
            <a:ext cx="7573362" cy="24381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/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Classification is used to identify the category of a new observation on the basis of training data whose categories are know.</a:t>
            </a:r>
          </a:p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Selected classifiers with higher accuracies.</a:t>
            </a:r>
          </a:p>
          <a:p>
            <a:pPr marL="488461" indent="-488461" algn="just">
              <a:buSzPct val="75000"/>
              <a:buChar char="•"/>
              <a:defRPr sz="25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rPr dirty="0"/>
              <a:t>Implemented Grid Search technique to get set of optimal parameters.</a:t>
            </a:r>
          </a:p>
        </p:txBody>
      </p:sp>
      <p:pic>
        <p:nvPicPr>
          <p:cNvPr id="160" name="image1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524646" y="20366088"/>
            <a:ext cx="6075586" cy="3016746"/>
          </a:xfrm>
          <a:prstGeom prst="rect">
            <a:avLst/>
          </a:prstGeom>
          <a:ln w="3175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</p:spPr>
      </p:pic>
      <p:pic>
        <p:nvPicPr>
          <p:cNvPr id="161" name="image11.png" descr="G:\CSE_6990_Big_Data_and_Data_Science\Project\5DBMinds\code\Linear_regression\cross_validation\all_features_10K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627993" y="9695853"/>
            <a:ext cx="3698535" cy="2787566"/>
          </a:xfrm>
          <a:prstGeom prst="rect">
            <a:avLst/>
          </a:prstGeom>
          <a:ln w="3175">
            <a:miter lim="400000"/>
          </a:ln>
        </p:spPr>
      </p:pic>
      <p:pic>
        <p:nvPicPr>
          <p:cNvPr id="162" name="image12.png" descr="G:\CSE_6990_Big_Data_and_Data_Science\Project\5DBMinds\code\Linear_regression\cross_validation\all_features_10K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5684039" y="9731894"/>
            <a:ext cx="3602896" cy="2715484"/>
          </a:xfrm>
          <a:prstGeom prst="rect">
            <a:avLst/>
          </a:prstGeom>
          <a:ln w="3175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22412541" y="9455005"/>
            <a:ext cx="2350068" cy="458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>
            <a:lvl1pPr algn="l">
              <a:defRPr sz="2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With all features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6124933" y="9239763"/>
            <a:ext cx="3110549" cy="7889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>
            <a:lvl1pPr algn="l">
              <a:defRPr sz="2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Without high dimensional features</a:t>
            </a:r>
          </a:p>
        </p:txBody>
      </p:sp>
      <p:graphicFrame>
        <p:nvGraphicFramePr>
          <p:cNvPr id="165" name="Table 165"/>
          <p:cNvGraphicFramePr/>
          <p:nvPr/>
        </p:nvGraphicFramePr>
        <p:xfrm>
          <a:off x="26251268" y="12686213"/>
          <a:ext cx="2857874" cy="145403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0740"/>
                <a:gridCol w="418530"/>
                <a:gridCol w="423735"/>
                <a:gridCol w="468504"/>
                <a:gridCol w="376365"/>
              </a:tblGrid>
              <a:tr h="43899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 fold cross validation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iter1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iter2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iter3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iter4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</a:tr>
              <a:tr h="50252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Residual sum of squares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1.36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1.33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1.18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1.20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</a:tr>
              <a:tr h="50627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Variance score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0.49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0.38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0.19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0.25</a:t>
                      </a:r>
                    </a:p>
                  </a:txBody>
                  <a:tcPr marL="34925" marR="34925" marT="34925" marB="34925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5F3"/>
                    </a:solidFill>
                  </a:tcPr>
                </a:tc>
              </a:tr>
            </a:tbl>
          </a:graphicData>
        </a:graphic>
      </p:graphicFrame>
      <p:pic>
        <p:nvPicPr>
          <p:cNvPr id="166" name="image13.png" descr="G:\CSE_6990_Big_Data_and_Data_Science\Project\5DBMinds\code\Linear_regression\cross_validation\all_features_10K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198893" y="14706001"/>
            <a:ext cx="2532506" cy="1754189"/>
          </a:xfrm>
          <a:prstGeom prst="rect">
            <a:avLst/>
          </a:prstGeom>
          <a:ln w="3175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</p:spPr>
      </p:pic>
      <p:sp>
        <p:nvSpPr>
          <p:cNvPr id="167" name="Shape 167"/>
          <p:cNvSpPr/>
          <p:nvPr/>
        </p:nvSpPr>
        <p:spPr>
          <a:xfrm>
            <a:off x="23595680" y="14297602"/>
            <a:ext cx="3933518" cy="4587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3" tIns="64293" rIns="64293" bIns="64293" anchor="ctr">
            <a:spAutoFit/>
          </a:bodyPr>
          <a:lstStyle>
            <a:lvl1pPr algn="l">
              <a:defRPr sz="2000">
                <a:solidFill>
                  <a:srgbClr val="72293C"/>
                </a:solidFill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r>
              <a:t>Without vectorized features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64293" tIns="64293" rIns="64293" bIns="64293" numCol="1" spcCol="38100" rtlCol="0" anchor="ctr">
        <a:spAutoFit/>
      </a:bodyPr>
      <a:lstStyle>
        <a:defPPr marL="0" marR="0" indent="0" algn="ctr" defTabSz="1857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4293" tIns="64293" rIns="64293" bIns="64293" numCol="1" spcCol="38100" rtlCol="0" anchor="ctr">
        <a:spAutoFit/>
      </a:bodyPr>
      <a:lstStyle>
        <a:defPPr marL="0" marR="0" indent="0" algn="ctr" defTabSz="1857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64293" tIns="64293" rIns="64293" bIns="64293" numCol="1" spcCol="38100" rtlCol="0" anchor="ctr">
        <a:spAutoFit/>
      </a:bodyPr>
      <a:lstStyle>
        <a:defPPr marL="0" marR="0" indent="0" algn="ctr" defTabSz="1857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4293" tIns="64293" rIns="64293" bIns="64293" numCol="1" spcCol="38100" rtlCol="0" anchor="ctr">
        <a:spAutoFit/>
      </a:bodyPr>
      <a:lstStyle>
        <a:defPPr marL="0" marR="0" indent="0" algn="ctr" defTabSz="1857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359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Century Gothic</vt:lpstr>
      <vt:lpstr>Helvetica Light</vt:lpstr>
      <vt:lpstr>Helvetica Neue</vt:lpstr>
      <vt:lpstr>Liberation Serif</vt:lpstr>
      <vt:lpstr>PT Serif Caption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Raj Aryal</dc:creator>
  <cp:lastModifiedBy>Ayush Aryal</cp:lastModifiedBy>
  <cp:revision>11</cp:revision>
  <dcterms:modified xsi:type="dcterms:W3CDTF">2015-12-09T05:23:24Z</dcterms:modified>
</cp:coreProperties>
</file>