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8" r:id="rId9"/>
    <p:sldId id="269" r:id="rId10"/>
    <p:sldId id="266" r:id="rId11"/>
    <p:sldId id="270" r:id="rId12"/>
    <p:sldId id="271" r:id="rId13"/>
    <p:sldId id="272" r:id="rId14"/>
    <p:sldId id="264" r:id="rId15"/>
    <p:sldId id="265" r:id="rId16"/>
    <p:sldId id="273" r:id="rId17"/>
    <p:sldId id="286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221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6413"/>
            <a:ext cx="7772400" cy="1470025"/>
          </a:xfrm>
        </p:spPr>
        <p:txBody>
          <a:bodyPr>
            <a:normAutofit/>
          </a:bodyPr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Predicting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PlayStore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App Rating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79788"/>
            <a:ext cx="6400800" cy="1752600"/>
          </a:xfrm>
        </p:spPr>
        <p:txBody>
          <a:bodyPr>
            <a:normAutofit fontScale="47500" lnSpcReduction="20000"/>
          </a:bodyPr>
          <a:lstStyle/>
          <a:p>
            <a:r>
              <a:rPr lang="en-US" sz="6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Team</a:t>
            </a:r>
            <a:r>
              <a:rPr lang="en-US" sz="6000" spc="-1" dirty="0">
                <a:uFill>
                  <a:solidFill>
                    <a:srgbClr val="FFFFFF"/>
                  </a:solidFill>
                </a:uFill>
                <a:latin typeface="Arial"/>
              </a:rPr>
              <a:t>: 5DBMinds</a:t>
            </a:r>
            <a:endParaRPr lang="en-US" dirty="0"/>
          </a:p>
          <a:p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Ayush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Raj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Aryal</a:t>
            </a:r>
            <a:endParaRPr lang="en-US" dirty="0"/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Daniel John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Sween</a:t>
            </a:r>
            <a:endParaRPr lang="en-US" dirty="0"/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Lucas Andrade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Ribeiro</a:t>
            </a:r>
            <a:endParaRPr lang="en-US" dirty="0"/>
          </a:p>
          <a:p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Naila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Bushra</a:t>
            </a:r>
            <a:endParaRPr lang="en-US" dirty="0"/>
          </a:p>
          <a:p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Naresh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Adhikari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8213" y="990600"/>
            <a:ext cx="7772400" cy="735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1" smtClean="0">
                <a:uFill>
                  <a:solidFill>
                    <a:srgbClr val="FFFFFF"/>
                  </a:solidFill>
                </a:uFill>
                <a:latin typeface="Arial"/>
              </a:rPr>
              <a:t>CSE 4990/6990 – Big Data and Data Science</a:t>
            </a:r>
            <a:endParaRPr lang="en-US" dirty="0"/>
          </a:p>
        </p:txBody>
      </p:sp>
      <p:pic>
        <p:nvPicPr>
          <p:cNvPr id="1026" name="Picture 2" descr="C:\Users\Naila Bushra\Desktop\Pic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284788"/>
            <a:ext cx="29654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6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Document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STEPS FOR VECTORIZATION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Step-1: Tokenization </a:t>
            </a:r>
            <a:endParaRPr lang="en-US" dirty="0" smtClean="0"/>
          </a:p>
          <a:p>
            <a:pPr lvl="1"/>
            <a:r>
              <a:rPr lang="en-US" dirty="0" smtClean="0"/>
              <a:t>Generate </a:t>
            </a:r>
            <a:r>
              <a:rPr lang="en-US" dirty="0"/>
              <a:t>collection of words fro each documents, Throw Away Redundant Words or punctuation marks: ‘you’, </a:t>
            </a:r>
            <a:r>
              <a:rPr lang="en-US" dirty="0" smtClean="0"/>
              <a:t>‘!’</a:t>
            </a:r>
            <a:endParaRPr lang="en-US" dirty="0"/>
          </a:p>
          <a:p>
            <a:r>
              <a:rPr lang="en-US" dirty="0" smtClean="0"/>
              <a:t>Step-2</a:t>
            </a:r>
            <a:r>
              <a:rPr lang="en-US" dirty="0"/>
              <a:t>: </a:t>
            </a:r>
            <a:r>
              <a:rPr lang="en-US" dirty="0" smtClean="0"/>
              <a:t>Counting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Frequency of occurrences of a word/token in a document</a:t>
            </a:r>
          </a:p>
          <a:p>
            <a:r>
              <a:rPr lang="en-US" dirty="0" smtClean="0"/>
              <a:t>Step-3</a:t>
            </a:r>
            <a:r>
              <a:rPr lang="en-US" dirty="0"/>
              <a:t>: </a:t>
            </a:r>
            <a:r>
              <a:rPr lang="en-US" dirty="0" smtClean="0"/>
              <a:t>Normalization</a:t>
            </a:r>
          </a:p>
          <a:p>
            <a:pPr lvl="1"/>
            <a:r>
              <a:rPr lang="en-US" dirty="0" smtClean="0"/>
              <a:t>Divide </a:t>
            </a:r>
            <a:r>
              <a:rPr lang="en-US" dirty="0"/>
              <a:t>vectors SMS-1 and SMS-2 by |SMS-1| and |SMS-2|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091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Document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Apps’ Attributes </a:t>
            </a:r>
            <a:r>
              <a:rPr lang="en-US" dirty="0" err="1"/>
              <a:t>Vectorized</a:t>
            </a:r>
            <a:r>
              <a:rPr lang="en-US" dirty="0"/>
              <a:t>:</a:t>
            </a:r>
          </a:p>
          <a:p>
            <a:pPr marL="914400" lvl="1" indent="-514350">
              <a:buAutoNum type="arabicPeriod"/>
            </a:pPr>
            <a:r>
              <a:rPr lang="en-US" b="1" dirty="0" smtClean="0"/>
              <a:t>Category </a:t>
            </a:r>
            <a:r>
              <a:rPr lang="en-US" dirty="0"/>
              <a:t>: 41 Categories, monolingual </a:t>
            </a:r>
            <a:r>
              <a:rPr lang="en-US" dirty="0" smtClean="0"/>
              <a:t>corpus</a:t>
            </a:r>
          </a:p>
          <a:p>
            <a:pPr marL="914400" lvl="1" indent="-514350">
              <a:buAutoNum type="arabicPeriod"/>
            </a:pPr>
            <a:r>
              <a:rPr lang="en-US" b="1" dirty="0" smtClean="0"/>
              <a:t>Description</a:t>
            </a:r>
            <a:r>
              <a:rPr lang="en-US" dirty="0" smtClean="0"/>
              <a:t>: </a:t>
            </a:r>
            <a:r>
              <a:rPr lang="en-US" dirty="0"/>
              <a:t>One app one description. Multilingual </a:t>
            </a:r>
            <a:r>
              <a:rPr lang="en-US" dirty="0" smtClean="0"/>
              <a:t>corpus</a:t>
            </a:r>
          </a:p>
          <a:p>
            <a:pPr marL="914400" lvl="1" indent="-514350">
              <a:buAutoNum type="arabicPeriod"/>
            </a:pPr>
            <a:r>
              <a:rPr lang="en-US" b="1" dirty="0" smtClean="0"/>
              <a:t>Name</a:t>
            </a:r>
            <a:r>
              <a:rPr lang="en-US" dirty="0"/>
              <a:t>: one app one name, multilingual corpus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74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Document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Vectorization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/>
              <a:t>Sparsity</a:t>
            </a:r>
            <a:r>
              <a:rPr lang="en-US" sz="2000" b="1" dirty="0"/>
              <a:t>: </a:t>
            </a:r>
            <a:r>
              <a:rPr lang="en-US" sz="2000" b="1" dirty="0" err="1"/>
              <a:t>Unstemmed</a:t>
            </a:r>
            <a:r>
              <a:rPr lang="en-US" sz="2000" b="1" dirty="0"/>
              <a:t> </a:t>
            </a:r>
            <a:r>
              <a:rPr lang="en-US" sz="2000" b="1" dirty="0" err="1"/>
              <a:t>Vectorization</a:t>
            </a:r>
            <a:endParaRPr lang="en-US" sz="2000" b="1" dirty="0"/>
          </a:p>
          <a:p>
            <a:endParaRPr lang="en-US" sz="20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4267200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6"/>
          <p:cNvSpPr txBox="1">
            <a:spLocks/>
          </p:cNvSpPr>
          <p:nvPr/>
        </p:nvSpPr>
        <p:spPr>
          <a:xfrm>
            <a:off x="5029200" y="1600200"/>
            <a:ext cx="426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err="1" smtClean="0"/>
              <a:t>Sparsity</a:t>
            </a:r>
            <a:r>
              <a:rPr lang="en-US" sz="2000" b="1" dirty="0" smtClean="0"/>
              <a:t>: Stemmed </a:t>
            </a:r>
            <a:r>
              <a:rPr lang="en-US" sz="2000" b="1" dirty="0" err="1" smtClean="0"/>
              <a:t>Vectorization</a:t>
            </a:r>
            <a:endParaRPr lang="en-US" sz="2000" b="1" dirty="0" smtClean="0"/>
          </a:p>
          <a:p>
            <a:pPr marL="0" indent="0">
              <a:buFont typeface="Arial" pitchFamily="34" charset="0"/>
              <a:buNone/>
            </a:pPr>
            <a:endParaRPr lang="en-US" sz="2000" b="1" dirty="0" smtClean="0"/>
          </a:p>
          <a:p>
            <a:endParaRPr lang="en-US" sz="2000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830" y="1946433"/>
            <a:ext cx="4777740" cy="4117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90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Document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Sparsity</a:t>
            </a:r>
            <a:r>
              <a:rPr lang="en-US" dirty="0"/>
              <a:t>: Stemmed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Unstemmed</a:t>
            </a:r>
            <a:r>
              <a:rPr lang="en-US" dirty="0"/>
              <a:t> Words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80627"/>
            <a:ext cx="8086739" cy="3991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886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simple regression model for supervised learning</a:t>
            </a:r>
          </a:p>
          <a:p>
            <a:r>
              <a:rPr lang="en-US" dirty="0" smtClean="0"/>
              <a:t>Used to predict a target variable Y which is linearly dependent on other independent variable(s) X</a:t>
            </a:r>
          </a:p>
          <a:p>
            <a:r>
              <a:rPr lang="en-US" dirty="0" smtClean="0"/>
              <a:t>Given the independent variables X1, X2,…,XN for k data points the model can be represented as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Y</a:t>
            </a:r>
            <a:r>
              <a:rPr lang="en-US" sz="1800" dirty="0" err="1" smtClean="0"/>
              <a:t>k</a:t>
            </a:r>
            <a:r>
              <a:rPr lang="en-US" dirty="0" smtClean="0"/>
              <a:t> = </a:t>
            </a:r>
            <a:r>
              <a:rPr lang="el-GR" dirty="0" smtClean="0"/>
              <a:t>β</a:t>
            </a:r>
            <a:r>
              <a:rPr lang="en-US" dirty="0" smtClean="0"/>
              <a:t>0+</a:t>
            </a:r>
            <a:r>
              <a:rPr lang="el-GR" dirty="0"/>
              <a:t> </a:t>
            </a:r>
            <a:r>
              <a:rPr lang="el-GR" dirty="0" smtClean="0"/>
              <a:t>β</a:t>
            </a:r>
            <a:r>
              <a:rPr lang="en-US" sz="2000" dirty="0" smtClean="0"/>
              <a:t>1</a:t>
            </a:r>
            <a:r>
              <a:rPr lang="en-US" dirty="0" smtClean="0"/>
              <a:t>X</a:t>
            </a:r>
            <a:r>
              <a:rPr lang="en-US" sz="2000" dirty="0" smtClean="0"/>
              <a:t>k1</a:t>
            </a:r>
            <a:r>
              <a:rPr lang="en-US" dirty="0" smtClean="0"/>
              <a:t>+…+</a:t>
            </a:r>
            <a:r>
              <a:rPr lang="el-GR" dirty="0"/>
              <a:t> </a:t>
            </a:r>
            <a:r>
              <a:rPr lang="el-GR" dirty="0" smtClean="0"/>
              <a:t>β</a:t>
            </a:r>
            <a:r>
              <a:rPr lang="en-US" sz="2000" dirty="0" smtClean="0"/>
              <a:t>N</a:t>
            </a:r>
            <a:r>
              <a:rPr lang="en-US" dirty="0" smtClean="0"/>
              <a:t>X</a:t>
            </a:r>
            <a:r>
              <a:rPr lang="en-US" sz="2000" dirty="0" smtClean="0"/>
              <a:t>k1</a:t>
            </a:r>
            <a:r>
              <a:rPr lang="en-US" dirty="0" smtClean="0"/>
              <a:t>+</a:t>
            </a:r>
            <a:r>
              <a:rPr lang="el-GR" dirty="0" smtClean="0"/>
              <a:t>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55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 descr="C:\Users\Naila Bushra\Desktop\600px-Linear_regress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52600"/>
            <a:ext cx="57150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659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Residual </a:t>
            </a:r>
            <a:r>
              <a:rPr lang="en-US" dirty="0"/>
              <a:t>sum of </a:t>
            </a:r>
            <a:r>
              <a:rPr lang="en-US" dirty="0" smtClean="0"/>
              <a:t>squares (RSS), </a:t>
            </a:r>
            <a:r>
              <a:rPr lang="en-US" i="1" dirty="0" smtClean="0"/>
              <a:t>e = y-y’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Returns </a:t>
            </a:r>
            <a:r>
              <a:rPr lang="en-US" dirty="0"/>
              <a:t>the coefficient of determination R^2 of the </a:t>
            </a:r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coefficient R^2 is defined as (1 - u/v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u </a:t>
            </a:r>
            <a:r>
              <a:rPr lang="en-US" dirty="0" smtClean="0"/>
              <a:t>= RSS</a:t>
            </a:r>
          </a:p>
          <a:p>
            <a:pPr lvl="1"/>
            <a:r>
              <a:rPr lang="en-US" dirty="0" smtClean="0"/>
              <a:t>V = residual </a:t>
            </a:r>
            <a:r>
              <a:rPr lang="en-US" dirty="0"/>
              <a:t>sum of </a:t>
            </a:r>
            <a:r>
              <a:rPr lang="en-US" dirty="0" smtClean="0"/>
              <a:t>squares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((</a:t>
            </a:r>
            <a:r>
              <a:rPr lang="en-US" dirty="0" err="1"/>
              <a:t>y_true</a:t>
            </a:r>
            <a:r>
              <a:rPr lang="en-US" dirty="0"/>
              <a:t> - </a:t>
            </a:r>
            <a:r>
              <a:rPr lang="en-US" dirty="0" err="1"/>
              <a:t>y_true.mean</a:t>
            </a:r>
            <a:r>
              <a:rPr lang="en-US" dirty="0"/>
              <a:t>()) ** 2).sum()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09800"/>
            <a:ext cx="409575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083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cross </a:t>
            </a:r>
            <a:r>
              <a:rPr lang="en-US" dirty="0" smtClean="0"/>
              <a:t>validated prediction to visualize prediction errors</a:t>
            </a:r>
          </a:p>
          <a:p>
            <a:r>
              <a:rPr lang="en-US" dirty="0" smtClean="0"/>
              <a:t>K-fold cross validation (k=4) technique was applied to randomize the train and test dataset</a:t>
            </a:r>
          </a:p>
          <a:p>
            <a:r>
              <a:rPr lang="en-US" dirty="0" err="1" smtClean="0"/>
              <a:t>Vectorization</a:t>
            </a:r>
            <a:r>
              <a:rPr lang="en-US" dirty="0" smtClean="0"/>
              <a:t> resulted in high dimensional </a:t>
            </a:r>
            <a:r>
              <a:rPr lang="en-US" smtClean="0"/>
              <a:t>feature set</a:t>
            </a:r>
            <a:endParaRPr lang="en-US" dirty="0" smtClean="0"/>
          </a:p>
          <a:p>
            <a:r>
              <a:rPr lang="en-US" dirty="0" smtClean="0"/>
              <a:t>Principal Component Analysis was done to reduce the number of features to around 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79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038600" cy="236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    All features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953000" y="1676400"/>
            <a:ext cx="4191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Without higher dimensional features</a:t>
            </a:r>
            <a:endParaRPr lang="en-US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590800" y="4419600"/>
            <a:ext cx="4191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      Without </a:t>
            </a:r>
            <a:r>
              <a:rPr lang="en-US" sz="2000" dirty="0" err="1" smtClean="0"/>
              <a:t>vectorized</a:t>
            </a:r>
            <a:r>
              <a:rPr lang="en-US" sz="2000" dirty="0" smtClean="0"/>
              <a:t> features</a:t>
            </a:r>
            <a:endParaRPr lang="en-US" sz="2000" dirty="0"/>
          </a:p>
        </p:txBody>
      </p:sp>
      <p:pic>
        <p:nvPicPr>
          <p:cNvPr id="5126" name="Picture 6" descr="G:\CSE_6990_Big_Data_and_Data_Science\Project\5DBMinds\code\Linear_regression\cross_validation\all_features_10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4381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G:\CSE_6990_Big_Data_and_Data_Science\Project\5DBMinds\code\Linear_regression\cross_validation\all_features_10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2057400"/>
            <a:ext cx="3712369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G:\CSE_6990_Big_Data_and_Data_Science\Project\5DBMinds\code\Linear_regression\cross_validation\all_features_10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724400"/>
            <a:ext cx="3951684" cy="215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65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1"/>
            <a:ext cx="4419600" cy="205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All features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492345"/>
              </p:ext>
            </p:extLst>
          </p:nvPr>
        </p:nvGraphicFramePr>
        <p:xfrm>
          <a:off x="381000" y="2286000"/>
          <a:ext cx="4038599" cy="14431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4428"/>
                <a:gridCol w="591445"/>
                <a:gridCol w="598801"/>
                <a:gridCol w="662066"/>
                <a:gridCol w="531859"/>
              </a:tblGrid>
              <a:tr h="4375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10 fold cross validation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iter1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iter2</a:t>
                      </a:r>
                      <a:endParaRPr lang="en-US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iter3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iter4</a:t>
                      </a:r>
                      <a:endParaRPr lang="en-US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</a:tr>
              <a:tr h="500897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 dirty="0">
                          <a:effectLst/>
                        </a:rPr>
                        <a:t>Residual sum of squares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1.27</a:t>
                      </a:r>
                      <a:endParaRPr lang="en-US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1.38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1.36</a:t>
                      </a:r>
                      <a:endParaRPr lang="en-US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1.10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</a:tr>
              <a:tr h="5046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Variance score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0.07</a:t>
                      </a:r>
                      <a:endParaRPr lang="en-US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0.13</a:t>
                      </a:r>
                      <a:endParaRPr lang="en-US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0.04</a:t>
                      </a:r>
                      <a:endParaRPr lang="en-US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0.01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724400" y="1600200"/>
            <a:ext cx="4419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Without </a:t>
            </a:r>
            <a:r>
              <a:rPr lang="en-US" sz="2000" dirty="0"/>
              <a:t>higher dimensional features</a:t>
            </a:r>
          </a:p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979207"/>
              </p:ext>
            </p:extLst>
          </p:nvPr>
        </p:nvGraphicFramePr>
        <p:xfrm>
          <a:off x="4724400" y="2286000"/>
          <a:ext cx="4038599" cy="14478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4428"/>
                <a:gridCol w="591445"/>
                <a:gridCol w="598801"/>
                <a:gridCol w="662066"/>
                <a:gridCol w="531859"/>
              </a:tblGrid>
              <a:tr h="4389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10 fold cross validation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iter1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iter2</a:t>
                      </a:r>
                      <a:endParaRPr lang="en-US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iter3</a:t>
                      </a:r>
                      <a:endParaRPr lang="en-US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iter4</a:t>
                      </a:r>
                      <a:endParaRPr lang="en-US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</a:tr>
              <a:tr h="502528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Residual sum of squares</a:t>
                      </a:r>
                      <a:endParaRPr lang="en-US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1.27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1.38</a:t>
                      </a:r>
                      <a:endParaRPr lang="en-US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1.36</a:t>
                      </a:r>
                      <a:endParaRPr lang="en-US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1.10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</a:tr>
              <a:tr h="5062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Variance score</a:t>
                      </a:r>
                      <a:endParaRPr lang="en-US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0.07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0.13</a:t>
                      </a:r>
                      <a:endParaRPr lang="en-US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0.04</a:t>
                      </a:r>
                      <a:endParaRPr lang="en-US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0.01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2438400" y="4343400"/>
            <a:ext cx="42672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Without </a:t>
            </a:r>
            <a:r>
              <a:rPr lang="en-US" sz="2000" dirty="0" err="1" smtClean="0"/>
              <a:t>vectorized</a:t>
            </a:r>
            <a:r>
              <a:rPr lang="en-US" sz="2000" dirty="0" smtClean="0"/>
              <a:t> features</a:t>
            </a:r>
          </a:p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195980"/>
              </p:ext>
            </p:extLst>
          </p:nvPr>
        </p:nvGraphicFramePr>
        <p:xfrm>
          <a:off x="2590800" y="4953000"/>
          <a:ext cx="4038599" cy="13716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4428"/>
                <a:gridCol w="591445"/>
                <a:gridCol w="598801"/>
                <a:gridCol w="662066"/>
                <a:gridCol w="531859"/>
              </a:tblGrid>
              <a:tr h="4158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10 fold cross validation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iter1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iter2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iter3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iter4</a:t>
                      </a:r>
                      <a:endParaRPr lang="en-US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</a:tr>
              <a:tr h="476079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Residual sum of squares</a:t>
                      </a:r>
                      <a:endParaRPr lang="en-US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1.27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1.38</a:t>
                      </a:r>
                      <a:endParaRPr lang="en-US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1.36</a:t>
                      </a:r>
                      <a:endParaRPr lang="en-US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1.10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</a:tr>
              <a:tr h="4796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Variance score</a:t>
                      </a:r>
                      <a:endParaRPr lang="en-US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0.07</a:t>
                      </a:r>
                      <a:endParaRPr lang="en-US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0.13</a:t>
                      </a:r>
                      <a:endParaRPr lang="en-US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0.04</a:t>
                      </a:r>
                      <a:endParaRPr lang="en-US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0.01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674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Project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Predicting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Google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PlayStore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Ratings for new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applications</a:t>
            </a:r>
          </a:p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Used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data of a large number of existing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applications</a:t>
            </a:r>
          </a:p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Selected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App attributes based on their influence on the ratings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4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1"/>
            <a:ext cx="4419600" cy="205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Without higher dimensional </a:t>
            </a:r>
            <a:r>
              <a:rPr lang="en-US" sz="2000" dirty="0" smtClean="0"/>
              <a:t>features 100K points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82903"/>
              </p:ext>
            </p:extLst>
          </p:nvPr>
        </p:nvGraphicFramePr>
        <p:xfrm>
          <a:off x="381000" y="2286000"/>
          <a:ext cx="4038599" cy="14431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4428"/>
                <a:gridCol w="591445"/>
                <a:gridCol w="598801"/>
                <a:gridCol w="662066"/>
                <a:gridCol w="531859"/>
              </a:tblGrid>
              <a:tr h="4375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10 fold cross validation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iter1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iter2</a:t>
                      </a:r>
                      <a:endParaRPr lang="en-US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iter3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iter4</a:t>
                      </a:r>
                      <a:endParaRPr lang="en-US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</a:tr>
              <a:tr h="500897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 dirty="0">
                          <a:effectLst/>
                        </a:rPr>
                        <a:t>Residual sum of squares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1.27</a:t>
                      </a:r>
                      <a:endParaRPr lang="en-US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1.38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1.36</a:t>
                      </a:r>
                      <a:endParaRPr lang="en-US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1.10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</a:tr>
              <a:tr h="5046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Variance score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0.07</a:t>
                      </a:r>
                      <a:endParaRPr lang="en-US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0.13</a:t>
                      </a:r>
                      <a:endParaRPr lang="en-US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0.04</a:t>
                      </a:r>
                      <a:endParaRPr lang="en-US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0.01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724400" y="1600200"/>
            <a:ext cx="4419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Without </a:t>
            </a:r>
            <a:r>
              <a:rPr lang="en-US" sz="2000" dirty="0" err="1" smtClean="0"/>
              <a:t>vectorized</a:t>
            </a:r>
            <a:r>
              <a:rPr lang="en-US" sz="2000" dirty="0" smtClean="0"/>
              <a:t> features               100K </a:t>
            </a:r>
            <a:r>
              <a:rPr lang="en-US" sz="2000" dirty="0"/>
              <a:t>points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100K points</a:t>
            </a:r>
            <a:endParaRPr lang="en-US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777241"/>
              </p:ext>
            </p:extLst>
          </p:nvPr>
        </p:nvGraphicFramePr>
        <p:xfrm>
          <a:off x="4724400" y="2286000"/>
          <a:ext cx="4038599" cy="14478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4428"/>
                <a:gridCol w="591445"/>
                <a:gridCol w="598801"/>
                <a:gridCol w="662066"/>
                <a:gridCol w="531859"/>
              </a:tblGrid>
              <a:tr h="4389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10 fold cross validation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iter1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iter2</a:t>
                      </a:r>
                      <a:endParaRPr lang="en-US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iter3</a:t>
                      </a:r>
                      <a:endParaRPr lang="en-US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iter4</a:t>
                      </a:r>
                      <a:endParaRPr lang="en-US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</a:tr>
              <a:tr h="502528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Residual sum of squares</a:t>
                      </a:r>
                      <a:endParaRPr lang="en-US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1.27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1.38</a:t>
                      </a:r>
                      <a:endParaRPr lang="en-US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1.36</a:t>
                      </a:r>
                      <a:endParaRPr lang="en-US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1.10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</a:tr>
              <a:tr h="5062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Variance score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0.07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0.13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0.04</a:t>
                      </a:r>
                      <a:endParaRPr lang="en-US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0.01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2438400" y="4343400"/>
            <a:ext cx="42672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674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/>
              </a:rPr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is used to identify the category of a new observation on the basis of training data whose categories are know.</a:t>
            </a:r>
          </a:p>
          <a:p>
            <a:r>
              <a:rPr lang="en-US" dirty="0"/>
              <a:t>We used transformed </a:t>
            </a:r>
            <a:r>
              <a:rPr lang="en-US" dirty="0" smtClean="0"/>
              <a:t>numerical </a:t>
            </a:r>
            <a:r>
              <a:rPr lang="en-US" dirty="0"/>
              <a:t>and </a:t>
            </a:r>
            <a:r>
              <a:rPr lang="en-US" dirty="0" smtClean="0"/>
              <a:t>Boolean </a:t>
            </a:r>
            <a:r>
              <a:rPr lang="en-US" dirty="0"/>
              <a:t>features and the </a:t>
            </a:r>
            <a:r>
              <a:rPr lang="en-US" dirty="0" err="1" smtClean="0"/>
              <a:t>vectorized</a:t>
            </a:r>
            <a:r>
              <a:rPr lang="en-US" dirty="0" smtClean="0"/>
              <a:t> </a:t>
            </a:r>
            <a:r>
              <a:rPr lang="en-US" dirty="0"/>
              <a:t>textual columns to predict the rating scores for new applications.</a:t>
            </a:r>
          </a:p>
          <a:p>
            <a:r>
              <a:rPr lang="en-US" dirty="0"/>
              <a:t>The scores were </a:t>
            </a:r>
            <a:r>
              <a:rPr lang="en-US" dirty="0" smtClean="0"/>
              <a:t>categorized </a:t>
            </a:r>
            <a:r>
              <a:rPr lang="en-US" dirty="0"/>
              <a:t>into classes ranging from 0 to 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39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/>
              </a:rPr>
              <a:t>Algorithms for </a:t>
            </a:r>
            <a:r>
              <a:rPr lang="en-US" dirty="0" smtClean="0">
                <a:latin typeface="Arial"/>
              </a:rPr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Gaussian Naive Bayes</a:t>
            </a:r>
          </a:p>
          <a:p>
            <a:r>
              <a:rPr lang="en-US" dirty="0"/>
              <a:t>Bernoulli Naive Bayes</a:t>
            </a:r>
          </a:p>
          <a:p>
            <a:r>
              <a:rPr lang="en-US" dirty="0"/>
              <a:t>Random Forest Classifier</a:t>
            </a:r>
          </a:p>
          <a:p>
            <a:r>
              <a:rPr lang="en-US" dirty="0"/>
              <a:t>Logistic Regression Classifier</a:t>
            </a:r>
          </a:p>
          <a:p>
            <a:r>
              <a:rPr lang="en-US" dirty="0"/>
              <a:t>SGD Classifier</a:t>
            </a:r>
          </a:p>
          <a:p>
            <a:r>
              <a:rPr lang="en-US" dirty="0"/>
              <a:t>Ridge Classifier</a:t>
            </a:r>
          </a:p>
          <a:p>
            <a:r>
              <a:rPr lang="en-US" dirty="0"/>
              <a:t>Decision Tree Classifier</a:t>
            </a:r>
          </a:p>
          <a:p>
            <a:r>
              <a:rPr lang="en-US" dirty="0"/>
              <a:t>K Nearest Neighbors Classifier</a:t>
            </a:r>
          </a:p>
          <a:p>
            <a:r>
              <a:rPr lang="en-US" dirty="0"/>
              <a:t>Linear SVC</a:t>
            </a:r>
          </a:p>
        </p:txBody>
      </p:sp>
    </p:spTree>
    <p:extLst>
      <p:ext uri="{BB962C8B-B14F-4D97-AF65-F5344CB8AC3E}">
        <p14:creationId xmlns:p14="http://schemas.microsoft.com/office/powerpoint/2010/main" val="2725594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Methodology </a:t>
            </a:r>
            <a:r>
              <a:rPr lang="en-US" dirty="0">
                <a:latin typeface="Arial"/>
              </a:rPr>
              <a:t>for </a:t>
            </a:r>
            <a:r>
              <a:rPr lang="en-US" dirty="0" smtClean="0">
                <a:latin typeface="Arial"/>
              </a:rPr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feature set had large number of </a:t>
            </a:r>
          </a:p>
          <a:p>
            <a:r>
              <a:rPr lang="en-US" dirty="0"/>
              <a:t>columns after </a:t>
            </a:r>
            <a:r>
              <a:rPr lang="en-US" dirty="0" err="1" smtClean="0"/>
              <a:t>vectorization</a:t>
            </a:r>
            <a:r>
              <a:rPr lang="en-US" dirty="0"/>
              <a:t>. Principal Component Analysis (PCA) was implemented to reduce the dimensions of feature set. </a:t>
            </a:r>
          </a:p>
          <a:p>
            <a:r>
              <a:rPr lang="en-US" dirty="0"/>
              <a:t>Then K-fold Cross validation was implemented and accuracy for various classifiers was studied for k=10.</a:t>
            </a:r>
          </a:p>
          <a:p>
            <a:r>
              <a:rPr lang="en-US" dirty="0"/>
              <a:t>The dataset is </a:t>
            </a:r>
            <a:r>
              <a:rPr lang="en-US" dirty="0" err="1"/>
              <a:t>splitted</a:t>
            </a:r>
            <a:r>
              <a:rPr lang="en-US" dirty="0"/>
              <a:t> into k consecutive folds.  Each of the k folds is used as a validation set while remaining k-1 is used training set. </a:t>
            </a:r>
          </a:p>
        </p:txBody>
      </p:sp>
    </p:spTree>
    <p:extLst>
      <p:ext uri="{BB962C8B-B14F-4D97-AF65-F5344CB8AC3E}">
        <p14:creationId xmlns:p14="http://schemas.microsoft.com/office/powerpoint/2010/main" val="576777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/>
              </a:rPr>
              <a:t>Comparison of Classifier </a:t>
            </a:r>
            <a:r>
              <a:rPr lang="en-US" dirty="0" smtClean="0">
                <a:latin typeface="Arial"/>
              </a:rPr>
              <a:t>Performance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50" y="1862931"/>
            <a:ext cx="7429500" cy="40005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2311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Tuning of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Selected classifiers with higher accuracies.</a:t>
            </a:r>
          </a:p>
          <a:p>
            <a:r>
              <a:rPr lang="en-US" dirty="0"/>
              <a:t>Implemented Grid Search </a:t>
            </a:r>
            <a:r>
              <a:rPr lang="en-US" dirty="0" smtClean="0"/>
              <a:t>technique </a:t>
            </a:r>
            <a:r>
              <a:rPr lang="en-US" dirty="0"/>
              <a:t>to get set of optimal parameters.</a:t>
            </a:r>
          </a:p>
          <a:p>
            <a:r>
              <a:rPr lang="en-US" dirty="0"/>
              <a:t>Grid Search creates a grid of all possible parameter  combinations and tests the model with all the combinations</a:t>
            </a:r>
          </a:p>
          <a:p>
            <a:r>
              <a:rPr lang="en-US" dirty="0"/>
              <a:t>It gives us idea about which set of parameters gives the best results.</a:t>
            </a:r>
          </a:p>
        </p:txBody>
      </p:sp>
    </p:spTree>
    <p:extLst>
      <p:ext uri="{BB962C8B-B14F-4D97-AF65-F5344CB8AC3E}">
        <p14:creationId xmlns:p14="http://schemas.microsoft.com/office/powerpoint/2010/main" val="533883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/>
              </a:rPr>
              <a:t>Results After </a:t>
            </a:r>
            <a:r>
              <a:rPr lang="en-US" dirty="0" smtClean="0">
                <a:latin typeface="Arial"/>
              </a:rPr>
              <a:t>Tuning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229600" cy="3818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Shape 3"/>
          <p:cNvSpPr txBox="1"/>
          <p:nvPr/>
        </p:nvSpPr>
        <p:spPr>
          <a:xfrm>
            <a:off x="381000" y="5562600"/>
            <a:ext cx="9144000" cy="9144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Best Results: Random Forest ~ 70% accurate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5165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hardware </a:t>
            </a:r>
            <a:r>
              <a:rPr lang="en-US" dirty="0" smtClean="0"/>
              <a:t>infrastructure </a:t>
            </a:r>
            <a:r>
              <a:rPr lang="en-US" dirty="0"/>
              <a:t>we have was not enough for </a:t>
            </a:r>
            <a:r>
              <a:rPr lang="en-US" dirty="0" err="1" smtClean="0"/>
              <a:t>vectorizing</a:t>
            </a:r>
            <a:r>
              <a:rPr lang="en-US" dirty="0" smtClean="0"/>
              <a:t> the whole dataset of 600K applications</a:t>
            </a:r>
            <a:endParaRPr lang="en-US" dirty="0"/>
          </a:p>
          <a:p>
            <a:r>
              <a:rPr lang="en-US" dirty="0" smtClean="0"/>
              <a:t>Used only 3000 data points in order to limit the computational time and memory usage.</a:t>
            </a:r>
            <a:endParaRPr lang="en-US" dirty="0"/>
          </a:p>
          <a:p>
            <a:r>
              <a:rPr lang="en-US" dirty="0"/>
              <a:t> The </a:t>
            </a:r>
            <a:r>
              <a:rPr lang="en-US" dirty="0" err="1" smtClean="0"/>
              <a:t>vectorizer</a:t>
            </a:r>
            <a:r>
              <a:rPr lang="en-US" dirty="0" smtClean="0"/>
              <a:t> </a:t>
            </a:r>
            <a:r>
              <a:rPr lang="en-US" dirty="0"/>
              <a:t>was </a:t>
            </a:r>
            <a:r>
              <a:rPr lang="en-US" dirty="0" smtClean="0"/>
              <a:t>filtered to </a:t>
            </a:r>
            <a:r>
              <a:rPr lang="en-US" dirty="0"/>
              <a:t>use </a:t>
            </a:r>
            <a:r>
              <a:rPr lang="en-US" dirty="0" smtClean="0"/>
              <a:t>only the English </a:t>
            </a:r>
            <a:r>
              <a:rPr lang="en-US" dirty="0"/>
              <a:t>words </a:t>
            </a:r>
            <a:r>
              <a:rPr lang="en-US" dirty="0" smtClean="0"/>
              <a:t>to avoid </a:t>
            </a:r>
            <a:r>
              <a:rPr lang="en-US" dirty="0"/>
              <a:t>memory issues.</a:t>
            </a:r>
          </a:p>
        </p:txBody>
      </p:sp>
    </p:spTree>
    <p:extLst>
      <p:ext uri="{BB962C8B-B14F-4D97-AF65-F5344CB8AC3E}">
        <p14:creationId xmlns:p14="http://schemas.microsoft.com/office/powerpoint/2010/main" val="86455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parallel processing to handle all available data</a:t>
            </a:r>
          </a:p>
          <a:p>
            <a:r>
              <a:rPr lang="en-US" dirty="0" smtClean="0"/>
              <a:t>Use correlation between features to find out most usable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78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Data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data of this project has been collected from the author of the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github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repository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GooglePlayAppsCrawler</a:t>
            </a:r>
            <a:endParaRPr lang="en-US" dirty="0"/>
          </a:p>
          <a:p>
            <a:r>
              <a:rPr lang="en-US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GitHub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Link: https://github.com/MarcelloLins/GooglePlayAppsCrawler.git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9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Data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Collection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719070" y="1600200"/>
            <a:ext cx="5705859" cy="452596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7891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Data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Finalized attributes</a:t>
            </a:r>
          </a:p>
          <a:p>
            <a:pPr lvl="1"/>
            <a:r>
              <a:rPr lang="en-US" dirty="0" err="1" smtClean="0"/>
              <a:t>AppSize</a:t>
            </a:r>
            <a:endParaRPr lang="en-US" dirty="0" smtClean="0"/>
          </a:p>
          <a:p>
            <a:pPr lvl="1"/>
            <a:r>
              <a:rPr lang="en-US" dirty="0" smtClean="0"/>
              <a:t>Price</a:t>
            </a:r>
          </a:p>
          <a:p>
            <a:pPr lvl="1"/>
            <a:r>
              <a:rPr lang="en-US" dirty="0" err="1" smtClean="0"/>
              <a:t>IsTopDeveloper</a:t>
            </a:r>
            <a:endParaRPr lang="en-US" dirty="0" smtClean="0"/>
          </a:p>
          <a:p>
            <a:pPr lvl="1"/>
            <a:r>
              <a:rPr lang="en-US" dirty="0" err="1" smtClean="0"/>
              <a:t>HaveInAppPurchase</a:t>
            </a:r>
            <a:endParaRPr lang="en-US" dirty="0" smtClean="0"/>
          </a:p>
          <a:p>
            <a:pPr lvl="1"/>
            <a:r>
              <a:rPr lang="en-US" dirty="0" err="1" smtClean="0"/>
              <a:t>IsFree</a:t>
            </a:r>
            <a:endParaRPr lang="en-US" dirty="0" smtClean="0"/>
          </a:p>
          <a:p>
            <a:pPr lvl="1"/>
            <a:r>
              <a:rPr lang="en-US" dirty="0" err="1" smtClean="0"/>
              <a:t>PublicationDate</a:t>
            </a:r>
            <a:endParaRPr lang="en-US" dirty="0" smtClean="0"/>
          </a:p>
          <a:p>
            <a:pPr lvl="1"/>
            <a:r>
              <a:rPr lang="en-US" dirty="0" err="1" smtClean="0"/>
              <a:t>LastUpdateDate</a:t>
            </a:r>
            <a:endParaRPr lang="en-US" dirty="0" smtClean="0"/>
          </a:p>
          <a:p>
            <a:pPr lvl="1"/>
            <a:r>
              <a:rPr lang="en-US" dirty="0" smtClean="0"/>
              <a:t>Installations</a:t>
            </a:r>
          </a:p>
          <a:p>
            <a:pPr lvl="1"/>
            <a:r>
              <a:rPr lang="en-US" dirty="0" smtClean="0"/>
              <a:t>Category</a:t>
            </a:r>
          </a:p>
          <a:p>
            <a:pPr lvl="1"/>
            <a:r>
              <a:rPr lang="en-US" dirty="0" smtClean="0"/>
              <a:t>Developer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err="1" smtClean="0"/>
              <a:t>ContentRating</a:t>
            </a:r>
            <a:endParaRPr lang="en-US" dirty="0" smtClean="0"/>
          </a:p>
          <a:p>
            <a:pPr lvl="1"/>
            <a:r>
              <a:rPr lang="en-US" dirty="0" smtClean="0"/>
              <a:t>Description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56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AppSize</a:t>
            </a:r>
            <a:r>
              <a:rPr lang="en-US" dirty="0" smtClean="0"/>
              <a:t>, Price</a:t>
            </a:r>
          </a:p>
          <a:p>
            <a:pPr lvl="1"/>
            <a:r>
              <a:rPr lang="en-US" dirty="0" smtClean="0"/>
              <a:t>Numerical Attributes</a:t>
            </a:r>
          </a:p>
          <a:p>
            <a:r>
              <a:rPr lang="en-US" dirty="0" err="1" smtClean="0"/>
              <a:t>IsTopDeveloper</a:t>
            </a:r>
            <a:r>
              <a:rPr lang="en-US" dirty="0" smtClean="0"/>
              <a:t>, </a:t>
            </a:r>
            <a:r>
              <a:rPr lang="en-US" dirty="0" err="1" smtClean="0"/>
              <a:t>HaveInAppPurchase</a:t>
            </a:r>
            <a:r>
              <a:rPr lang="en-US" dirty="0" smtClean="0"/>
              <a:t>, </a:t>
            </a:r>
            <a:r>
              <a:rPr lang="en-US" dirty="0" err="1" smtClean="0"/>
              <a:t>IsFree</a:t>
            </a:r>
            <a:endParaRPr lang="en-US" dirty="0" smtClean="0"/>
          </a:p>
          <a:p>
            <a:pPr lvl="1"/>
            <a:r>
              <a:rPr lang="en-US" dirty="0" smtClean="0"/>
              <a:t>Have True and False values</a:t>
            </a:r>
          </a:p>
          <a:p>
            <a:r>
              <a:rPr lang="en-US" dirty="0" err="1" smtClean="0"/>
              <a:t>PublicationDate</a:t>
            </a:r>
            <a:r>
              <a:rPr lang="en-US" dirty="0"/>
              <a:t>, </a:t>
            </a:r>
            <a:r>
              <a:rPr lang="en-US" dirty="0" err="1"/>
              <a:t>LastUpdateDate</a:t>
            </a:r>
            <a:r>
              <a:rPr lang="en-US" dirty="0"/>
              <a:t>, Installations</a:t>
            </a:r>
          </a:p>
          <a:p>
            <a:pPr lvl="1"/>
            <a:r>
              <a:rPr lang="en-US" dirty="0"/>
              <a:t>Text to numerical value conversion</a:t>
            </a:r>
          </a:p>
          <a:p>
            <a:r>
              <a:rPr lang="en-US" dirty="0"/>
              <a:t>Category, Developer, Name, </a:t>
            </a:r>
            <a:r>
              <a:rPr lang="en-US" dirty="0" err="1"/>
              <a:t>ContentRating</a:t>
            </a:r>
            <a:r>
              <a:rPr lang="en-US" dirty="0"/>
              <a:t>, Description</a:t>
            </a:r>
          </a:p>
          <a:p>
            <a:pPr lvl="1"/>
            <a:r>
              <a:rPr lang="en-US" dirty="0"/>
              <a:t>Requires text </a:t>
            </a:r>
            <a:r>
              <a:rPr lang="en-US" dirty="0" err="1"/>
              <a:t>vectorization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9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Document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pPr lvl="1"/>
            <a:r>
              <a:rPr lang="en-US" dirty="0"/>
              <a:t>What it is.</a:t>
            </a:r>
          </a:p>
          <a:p>
            <a:pPr lvl="1"/>
            <a:r>
              <a:rPr lang="en-US" dirty="0"/>
              <a:t>Why it is done</a:t>
            </a:r>
          </a:p>
          <a:p>
            <a:pPr lvl="1"/>
            <a:r>
              <a:rPr lang="en-US" dirty="0"/>
              <a:t>Examples of Document </a:t>
            </a:r>
            <a:r>
              <a:rPr lang="en-US" dirty="0" err="1"/>
              <a:t>Vectorization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54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Document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Document </a:t>
            </a:r>
            <a:r>
              <a:rPr lang="en-US" dirty="0" err="1"/>
              <a:t>Vectorization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Machine Learning Algorithms are ‘</a:t>
            </a:r>
            <a:r>
              <a:rPr lang="en-US" dirty="0" err="1"/>
              <a:t>noumbrevorous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Supervised/Unsupervised: Algorithms take inputs, give outputs thus generate a ‘the most general’ mapping of the data. </a:t>
            </a:r>
          </a:p>
          <a:p>
            <a:pPr lvl="1"/>
            <a:r>
              <a:rPr lang="en-US" dirty="0"/>
              <a:t>All </a:t>
            </a:r>
            <a:r>
              <a:rPr lang="en-US" dirty="0" smtClean="0"/>
              <a:t>inputs/outputs </a:t>
            </a:r>
            <a:r>
              <a:rPr lang="en-US" dirty="0"/>
              <a:t>== numbers</a:t>
            </a:r>
          </a:p>
        </p:txBody>
      </p:sp>
    </p:spTree>
    <p:extLst>
      <p:ext uri="{BB962C8B-B14F-4D97-AF65-F5344CB8AC3E}">
        <p14:creationId xmlns:p14="http://schemas.microsoft.com/office/powerpoint/2010/main" val="1607897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Document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2200" dirty="0" err="1"/>
              <a:t>Vectorization</a:t>
            </a:r>
            <a:r>
              <a:rPr lang="en-US" sz="2200" dirty="0"/>
              <a:t> By Example:</a:t>
            </a:r>
          </a:p>
          <a:p>
            <a:pPr lvl="1"/>
            <a:r>
              <a:rPr lang="en-US" sz="2200" dirty="0" smtClean="0"/>
              <a:t>SMS-1</a:t>
            </a:r>
            <a:r>
              <a:rPr lang="en-US" sz="2200" dirty="0"/>
              <a:t>: “Happy Thanks Giving !”</a:t>
            </a:r>
          </a:p>
          <a:p>
            <a:pPr lvl="1"/>
            <a:r>
              <a:rPr lang="en-US" sz="2200" dirty="0" smtClean="0"/>
              <a:t>SMS-2</a:t>
            </a:r>
            <a:r>
              <a:rPr lang="en-US" sz="2200" dirty="0"/>
              <a:t>: “ Happy. Thank you. Wish you great Christmas.”</a:t>
            </a:r>
          </a:p>
          <a:p>
            <a:r>
              <a:rPr lang="en-US" sz="2200" dirty="0" smtClean="0"/>
              <a:t>Un-Stemmed </a:t>
            </a:r>
            <a:r>
              <a:rPr lang="en-US" sz="2200" dirty="0" err="1" smtClean="0"/>
              <a:t>Vectorization</a:t>
            </a:r>
            <a:r>
              <a:rPr lang="en-US" sz="2200" dirty="0" smtClean="0"/>
              <a:t>: </a:t>
            </a:r>
            <a:r>
              <a:rPr lang="en-US" sz="2200" dirty="0"/>
              <a:t>Use the word as you find it</a:t>
            </a:r>
            <a:r>
              <a:rPr lang="en-US" sz="2200" dirty="0" smtClean="0"/>
              <a:t>.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Stemmed </a:t>
            </a:r>
            <a:r>
              <a:rPr lang="en-US" sz="2200" dirty="0" err="1" smtClean="0"/>
              <a:t>Vectorization</a:t>
            </a:r>
            <a:r>
              <a:rPr lang="en-US" sz="2200" dirty="0"/>
              <a:t>: Remove Basic Words and Use only base or root of a word</a:t>
            </a:r>
            <a:r>
              <a:rPr lang="en-US" sz="2200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70250"/>
            <a:ext cx="717550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194300"/>
            <a:ext cx="71755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2069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946</Words>
  <Application>Microsoft Office PowerPoint</Application>
  <PresentationFormat>On-screen Show (4:3)</PresentationFormat>
  <Paragraphs>225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Predicting PlayStore App Rating</vt:lpstr>
      <vt:lpstr>Project Overview</vt:lpstr>
      <vt:lpstr>Data Collection</vt:lpstr>
      <vt:lpstr>Data Collection</vt:lpstr>
      <vt:lpstr>Data Preprocessing</vt:lpstr>
      <vt:lpstr>Data Transformation</vt:lpstr>
      <vt:lpstr>Document Vectorization</vt:lpstr>
      <vt:lpstr>Document Vectorization</vt:lpstr>
      <vt:lpstr>Document Vectorization</vt:lpstr>
      <vt:lpstr>Document Vectorization</vt:lpstr>
      <vt:lpstr>Document Vectorization</vt:lpstr>
      <vt:lpstr>Document Vectorization</vt:lpstr>
      <vt:lpstr>Document Vectorization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Classification</vt:lpstr>
      <vt:lpstr>Algorithms for Classification</vt:lpstr>
      <vt:lpstr>Methodology for Classification</vt:lpstr>
      <vt:lpstr>Comparison of Classifier Performance</vt:lpstr>
      <vt:lpstr>Tuning of Classifier</vt:lpstr>
      <vt:lpstr>Results After Tuning</vt:lpstr>
      <vt:lpstr>Issues</vt:lpstr>
      <vt:lpstr>Scope of improvements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PlayStore App Rating</dc:title>
  <dc:creator>Naila Bushra</dc:creator>
  <cp:lastModifiedBy>Naila Bushra</cp:lastModifiedBy>
  <cp:revision>93</cp:revision>
  <dcterms:created xsi:type="dcterms:W3CDTF">2006-08-16T00:00:00Z</dcterms:created>
  <dcterms:modified xsi:type="dcterms:W3CDTF">2015-12-09T01:22:26Z</dcterms:modified>
</cp:coreProperties>
</file>