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jpeg" ContentType="image/jpe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20.png" ContentType="image/png"/>
  <Override PartName="/ppt/media/image13.wmf" ContentType="image/x-wmf"/>
  <Override PartName="/ppt/media/image12.png" ContentType="image/png"/>
  <Override PartName="/ppt/media/image10.png" ContentType="image/png"/>
  <Override PartName="/ppt/media/image14.wmf" ContentType="image/x-wmf"/>
  <Override PartName="/ppt/media/image15.wmf" ContentType="image/x-wmf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C402DE1-5849-44F5-99B3-D8A39B945D8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271C28C-C03D-4DBD-BA47-10F410C9015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320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320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10000" y="2222280"/>
            <a:ext cx="7523640" cy="36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7523640" cy="44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0000" y="2222280"/>
            <a:ext cx="7523640" cy="36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320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320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10000" y="2222280"/>
            <a:ext cx="7523640" cy="36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7523640" cy="44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320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320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7523640" cy="449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000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363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5240" y="412164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000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5240" y="2222280"/>
            <a:ext cx="367128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0000" y="4121640"/>
            <a:ext cx="7523640" cy="173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9143640" cy="520344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08920" y="1449000"/>
            <a:ext cx="752580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fefefe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911280" y="6041520"/>
            <a:ext cx="99288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entury Gothic"/>
              </a:rPr>
              <a:t>12/9/15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42800" y="6041520"/>
            <a:ext cx="628920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904520" y="5915880"/>
            <a:ext cx="79632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B19526E0-9D44-4888-A149-29D61D3EEC46}" type="slidenum">
              <a:rPr lang="en-US" sz="2000">
                <a:solidFill>
                  <a:srgbClr val="00c6bb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640" cy="218556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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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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6911280" y="6041520"/>
            <a:ext cx="99288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entury Gothic"/>
              </a:rPr>
              <a:t>12/9/15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42800" y="6041520"/>
            <a:ext cx="628920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7904520" y="5915880"/>
            <a:ext cx="79632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079A406F-30F4-4347-9649-1449DCAD2284}" type="slidenum">
              <a:rPr lang="en-US" sz="2000">
                <a:solidFill>
                  <a:srgbClr val="00c6bb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830">
                <a:solidFill>
                  <a:srgbClr val="595959"/>
                </a:solidFill>
                <a:latin typeface="Calibri"/>
              </a:rPr>
              <a:t>12/9/15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646308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C6497A-D0C0-442A-859E-AE6FE50A81BE}" type="slidenum">
              <a:rPr lang="en-US" sz="83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1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5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35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35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280" y="1757520"/>
            <a:ext cx="838152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fefefe"/>
                </a:solidFill>
                <a:latin typeface="Century Gothic"/>
              </a:rPr>
              <a:t>Predicting PlayStore Rating for Apps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410080" y="4392000"/>
            <a:ext cx="3580920" cy="2165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Arial"/>
              </a:rPr>
              <a:t>Team: 5DBMinds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400">
                <a:solidFill>
                  <a:srgbClr val="ffffff"/>
                </a:solidFill>
                <a:latin typeface="Arial"/>
              </a:rPr>
              <a:t>Ayush Raj Aryal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400">
                <a:solidFill>
                  <a:srgbClr val="ffffff"/>
                </a:solidFill>
                <a:latin typeface="Arial"/>
              </a:rPr>
              <a:t>Lucas Andrade Ribeiro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400">
                <a:solidFill>
                  <a:srgbClr val="ffffff"/>
                </a:solidFill>
                <a:latin typeface="Arial"/>
              </a:rPr>
              <a:t>Naila Bushra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400">
                <a:solidFill>
                  <a:srgbClr val="ffffff"/>
                </a:solidFill>
                <a:latin typeface="Arial"/>
              </a:rPr>
              <a:t>Naresh Adhikari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457200" y="545760"/>
            <a:ext cx="7772040" cy="734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Arial"/>
              </a:rPr>
              <a:t>CSE 4990/6990 – Big Data and Data Science</a:t>
            </a:r>
            <a:endParaRPr/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5486400"/>
            <a:ext cx="2964960" cy="7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entury Gothic"/>
              </a:rPr>
              <a:t>Document Vectorization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Apps’ Attributes Vectorized: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AutoNum type="arabicPeriod"/>
            </a:pPr>
            <a:r>
              <a:rPr b="1" lang="en-US" sz="1600">
                <a:solidFill>
                  <a:srgbClr val="ffffff"/>
                </a:solidFill>
                <a:latin typeface="Century Gothic"/>
              </a:rPr>
              <a:t>Category 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: 41 Categories, monolingual corpus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AutoNum type="arabicPeriod"/>
            </a:pPr>
            <a:r>
              <a:rPr b="1" lang="en-US" sz="1600">
                <a:solidFill>
                  <a:srgbClr val="ffffff"/>
                </a:solidFill>
                <a:latin typeface="Century Gothic"/>
              </a:rPr>
              <a:t>Description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: One app one description. Multilingual corpus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AutoNum type="arabicPeriod"/>
            </a:pPr>
            <a:r>
              <a:rPr b="1" lang="en-US" sz="1600">
                <a:solidFill>
                  <a:srgbClr val="ffffff"/>
                </a:solidFill>
                <a:latin typeface="Century Gothic"/>
              </a:rPr>
              <a:t>Name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: one app one name, multilingual corpus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AutoNum type="arabicPeriod"/>
            </a:pPr>
            <a:r>
              <a:rPr b="1" lang="en-US" sz="1600">
                <a:solidFill>
                  <a:srgbClr val="ffffff"/>
                </a:solidFill>
                <a:latin typeface="Century Gothic"/>
              </a:rPr>
              <a:t>Content Rating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AutoNum type="arabicPeriod"/>
            </a:pPr>
            <a:r>
              <a:rPr b="1" lang="en-US" sz="1600">
                <a:solidFill>
                  <a:srgbClr val="ffffff"/>
                </a:solidFill>
                <a:latin typeface="Century Gothic"/>
              </a:rPr>
              <a:t>Developer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entury Gothic"/>
              </a:rPr>
              <a:t>Document Vectorization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69560" y="2261880"/>
            <a:ext cx="4865040" cy="949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entury Gothic"/>
              </a:rPr>
              <a:t>Sparsity: Unstemmed Vectorization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2819520"/>
            <a:ext cx="4266720" cy="359064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662000" y="2332080"/>
            <a:ext cx="42667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Century Gothic"/>
              </a:rPr>
              <a:t>Sparsity: Stemmed Vectorization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2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825640"/>
            <a:ext cx="4412520" cy="358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entury Gothic"/>
              </a:rPr>
              <a:t>Document Vectorization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Sparsity: Stemmed Vs Unstemmed Words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438280"/>
            <a:ext cx="8086320" cy="39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Linear Regression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A simple regression model for supervised learning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Used to predict a target variable Y which is linearly dependent on other independent variable(s) X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Given the independent variables X1, X2,…,XN for k data points the model can be represented as</a:t>
            </a:r>
            <a:endParaRPr/>
          </a:p>
          <a:p>
            <a:r>
              <a:rPr lang="en-US" sz="1600">
                <a:solidFill>
                  <a:srgbClr val="ffffff"/>
                </a:solidFill>
                <a:latin typeface="Century Gothic"/>
              </a:rPr>
              <a:t>	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	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Y</a:t>
            </a:r>
            <a:r>
              <a:rPr lang="en-US" sz="1200">
                <a:solidFill>
                  <a:srgbClr val="ffffff"/>
                </a:solidFill>
                <a:latin typeface="Century Gothic"/>
              </a:rPr>
              <a:t>k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 = β</a:t>
            </a:r>
            <a:r>
              <a:rPr lang="en-US" sz="1100">
                <a:solidFill>
                  <a:srgbClr val="ffffff"/>
                </a:solidFill>
                <a:latin typeface="Century Gothic"/>
              </a:rPr>
              <a:t>0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+ β</a:t>
            </a:r>
            <a:r>
              <a:rPr lang="en-US" sz="1200">
                <a:solidFill>
                  <a:srgbClr val="ffffff"/>
                </a:solidFill>
                <a:latin typeface="Century Gothic"/>
              </a:rPr>
              <a:t>1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X</a:t>
            </a:r>
            <a:r>
              <a:rPr lang="en-US" sz="1400">
                <a:solidFill>
                  <a:srgbClr val="ffffff"/>
                </a:solidFill>
                <a:latin typeface="Century Gothic"/>
              </a:rPr>
              <a:t>k1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+…+ β</a:t>
            </a:r>
            <a:r>
              <a:rPr lang="en-US" sz="1200">
                <a:solidFill>
                  <a:srgbClr val="ffffff"/>
                </a:solidFill>
                <a:latin typeface="Century Gothic"/>
              </a:rPr>
              <a:t>N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X</a:t>
            </a:r>
            <a:r>
              <a:rPr lang="en-US" sz="1400">
                <a:solidFill>
                  <a:srgbClr val="ffffff"/>
                </a:solidFill>
                <a:latin typeface="Century Gothic"/>
              </a:rPr>
              <a:t>kN</a:t>
            </a:r>
            <a:r>
              <a:rPr lang="en-US" sz="1600">
                <a:solidFill>
                  <a:srgbClr val="ffffff"/>
                </a:solidFill>
                <a:latin typeface="Century Gothic"/>
              </a:rPr>
              <a:t>+ε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Linear Regression</a:t>
            </a:r>
            <a:endParaRPr/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8080" y="2222280"/>
            <a:ext cx="6047640" cy="410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Linear Regression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Residual sum of squares (RSS), </a:t>
            </a:r>
            <a:r>
              <a:rPr i="1" lang="en-US">
                <a:solidFill>
                  <a:srgbClr val="ffffff"/>
                </a:solidFill>
                <a:latin typeface="Century Gothic"/>
              </a:rPr>
              <a:t>e = y-y’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Returns the coefficient of determination R^2 of the prediction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The coefficient R^2 is defined as (1 - u/v)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u = RSS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V = residual sum of squares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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1400">
                <a:solidFill>
                  <a:srgbClr val="ffffff"/>
                </a:solidFill>
                <a:latin typeface="Century Gothic"/>
              </a:rPr>
              <a:t>((y_true - y_true.mean()) ** 2).sum()</a:t>
            </a:r>
            <a:endParaRPr/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2971800"/>
            <a:ext cx="4095360" cy="66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Linear Regression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Used cross validated prediction to visualize prediction errors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K-fold cross validation (k=4) technique was applied to randomize the train and test dataset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Vectorization resulted in high dimensional feature set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Principal Component Analysis was done to reduce the number of features to around 100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Linear Regression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784800" y="1905120"/>
            <a:ext cx="4038120" cy="2361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    </a:t>
            </a:r>
            <a:r>
              <a:rPr lang="en-US" sz="2000">
                <a:solidFill>
                  <a:srgbClr val="ffffff"/>
                </a:solidFill>
                <a:latin typeface="Century Gothic"/>
              </a:rPr>
              <a:t>All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4191120" y="2666880"/>
            <a:ext cx="4646880" cy="2209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Without higher dimensional features</a:t>
            </a:r>
            <a:endParaRPr/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3314880"/>
            <a:ext cx="3336120" cy="2514240"/>
          </a:xfrm>
          <a:prstGeom prst="rect">
            <a:avLst/>
          </a:prstGeom>
          <a:ln>
            <a:noFill/>
          </a:ln>
        </p:spPr>
      </p:pic>
      <p:pic>
        <p:nvPicPr>
          <p:cNvPr id="16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98960" y="3319200"/>
            <a:ext cx="3330360" cy="250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Linear Regression</a:t>
            </a:r>
            <a:endParaRPr/>
          </a:p>
        </p:txBody>
      </p:sp>
      <p:pic>
        <p:nvPicPr>
          <p:cNvPr id="171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320" y="2971800"/>
            <a:ext cx="4825080" cy="3342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476440" y="2258280"/>
            <a:ext cx="4190760" cy="23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      </a:t>
            </a:r>
            <a:r>
              <a:rPr lang="en-US" sz="2000">
                <a:solidFill>
                  <a:srgbClr val="ffffff"/>
                </a:solidFill>
                <a:latin typeface="Century Gothic"/>
              </a:rPr>
              <a:t>Without vectorized features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Linear Regression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1523880" y="1676520"/>
            <a:ext cx="4419360" cy="2057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All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75" name="Table 3"/>
          <p:cNvGraphicFramePr/>
          <p:nvPr/>
        </p:nvGraphicFramePr>
        <p:xfrm>
          <a:off x="304920" y="2824200"/>
          <a:ext cx="4038120" cy="1450440"/>
        </p:xfrm>
        <a:graphic>
          <a:graphicData uri="http://schemas.openxmlformats.org/drawingml/2006/table">
            <a:tbl>
              <a:tblPr/>
              <a:tblGrid>
                <a:gridCol w="1654200"/>
                <a:gridCol w="591120"/>
                <a:gridCol w="598680"/>
                <a:gridCol w="662040"/>
                <a:gridCol w="532080"/>
              </a:tblGrid>
              <a:tr h="439560"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4 fold cross validation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iter1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iter2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iter3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iter4</a:t>
                      </a:r>
                      <a:endParaRPr/>
                    </a:p>
                  </a:txBody>
                  <a:tcPr/>
                </a:tc>
              </a:tr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Residual sum of squares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1.27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1.38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1.36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1.10</a:t>
                      </a:r>
                      <a:endParaRPr/>
                    </a:p>
                  </a:txBody>
                  <a:tcPr/>
                </a:tc>
              </a:tr>
              <a:tr h="507600"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Variance score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0.56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0.31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0.40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0.23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CustomShape 4"/>
          <p:cNvSpPr/>
          <p:nvPr/>
        </p:nvSpPr>
        <p:spPr>
          <a:xfrm>
            <a:off x="4369320" y="2286000"/>
            <a:ext cx="4672440" cy="205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Without higher dimensional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77" name="Table 5"/>
          <p:cNvGraphicFramePr/>
          <p:nvPr/>
        </p:nvGraphicFramePr>
        <p:xfrm>
          <a:off x="4724280" y="2819520"/>
          <a:ext cx="4038120" cy="1453680"/>
        </p:xfrm>
        <a:graphic>
          <a:graphicData uri="http://schemas.openxmlformats.org/drawingml/2006/table">
            <a:tbl>
              <a:tblPr/>
              <a:tblGrid>
                <a:gridCol w="1654200"/>
                <a:gridCol w="591120"/>
                <a:gridCol w="598680"/>
                <a:gridCol w="662040"/>
                <a:gridCol w="532080"/>
              </a:tblGrid>
              <a:tr h="440640"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4 fold cross validation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iter1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iter2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iter3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iter4</a:t>
                      </a:r>
                      <a:endParaRPr/>
                    </a:p>
                  </a:txBody>
                  <a:tcPr/>
                </a:tc>
              </a:tr>
              <a:tr h="504360">
                <a:tc>
                  <a:txBody>
                    <a:bodyPr lIns="34920" rIns="34920" tIns="34920" bIns="3492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Residual sum of squares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1.36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1.33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1.18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1.20</a:t>
                      </a:r>
                      <a:endParaRPr/>
                    </a:p>
                  </a:txBody>
                  <a:tcPr/>
                </a:tc>
              </a:tr>
              <a:tr h="508680"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Variance score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0.49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0.38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0.19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0.25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8" name="CustomShape 6"/>
          <p:cNvSpPr/>
          <p:nvPr/>
        </p:nvSpPr>
        <p:spPr>
          <a:xfrm>
            <a:off x="2438280" y="4343400"/>
            <a:ext cx="4266720" cy="205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Without vectorized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79" name="Table 7"/>
          <p:cNvGraphicFramePr/>
          <p:nvPr/>
        </p:nvGraphicFramePr>
        <p:xfrm>
          <a:off x="2401920" y="4891320"/>
          <a:ext cx="4038120" cy="1423800"/>
        </p:xfrm>
        <a:graphic>
          <a:graphicData uri="http://schemas.openxmlformats.org/drawingml/2006/table">
            <a:tbl>
              <a:tblPr/>
              <a:tblGrid>
                <a:gridCol w="1654200"/>
                <a:gridCol w="591120"/>
                <a:gridCol w="598680"/>
                <a:gridCol w="662040"/>
                <a:gridCol w="532080"/>
              </a:tblGrid>
              <a:tr h="439920"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4 fold cross validation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iter1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iter2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iter3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iter4</a:t>
                      </a:r>
                      <a:endParaRPr/>
                    </a:p>
                  </a:txBody>
                  <a:tcPr/>
                </a:tc>
              </a:tr>
              <a:tr h="489960">
                <a:tc>
                  <a:txBody>
                    <a:bodyPr lIns="34920" rIns="34920" tIns="34920" bIns="3492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Residual sum of squares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1.10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1.27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1.30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Droid Sans Fallback"/>
                        </a:rPr>
                        <a:t>1.33</a:t>
                      </a:r>
                      <a:endParaRPr/>
                    </a:p>
                  </a:txBody>
                  <a:tcPr/>
                </a:tc>
              </a:tr>
              <a:tr h="493920"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Variance score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0.37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0.45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0.12</a:t>
                      </a:r>
                      <a:endParaRPr/>
                    </a:p>
                  </a:txBody>
                  <a:tcPr/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entury Gothic"/>
                        </a:rPr>
                        <a:t>0.24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Project Overview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Arial"/>
              </a:rPr>
              <a:t>Predicting Google PlayStore Ratings for new applications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Arial"/>
              </a:rPr>
              <a:t>Used data of a large number of existing applications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Arial"/>
              </a:rPr>
              <a:t>Selected App attributes based on their influence on the ratings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Classification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Classification is used to identify the category of a new observation on the basis of training data whose categories are know.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We used transformed numerical and boolean features and the vectorized textual columns to predict the rating scores for new applications.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The scores were categorized into classes ranging from 1 to 5.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Algorithms for Classification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Gaussian Naive Bayes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Bernoulli Naive Bayes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Random Forest Classifier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Logistic Regression Classifier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SGD Classifier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Ridge Classifier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Decision Tree Classifier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K Nearest Neighbors Classifier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Linear SVC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85800" y="447120"/>
            <a:ext cx="76478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Methodology for Classification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The feature set had large number of columns after vectorization. Principal Component Analysis (PCA) was implemented to reduce the dimensions of feature set. 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Then K-fold Cross validation was implemented and accuracy for various classifiers was studied for k=10.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The dataset is splitted into k consecutive folds.  Each of the k folds is used as a validation set while remaining k-1 is used training set. 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80880" y="447120"/>
            <a:ext cx="86864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Comparison of Classifier Performance</a:t>
            </a:r>
            <a:endParaRPr/>
          </a:p>
        </p:txBody>
      </p:sp>
      <p:pic>
        <p:nvPicPr>
          <p:cNvPr id="18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94840" y="2222640"/>
            <a:ext cx="6753960" cy="363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Tuning of Classifier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Selected classifiers with higher accuracies.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Implemented Grid Search technique to get set of optimal parameters.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Grid Search creates a grid of all possible parameter  combinations and tests the model with all the combinations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It gives us idea about which set of parameters gives the best results.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Results After Tuning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-162720" y="5713920"/>
            <a:ext cx="9143640" cy="91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ffffff"/>
                </a:solidFill>
                <a:latin typeface="Arial"/>
              </a:rPr>
              <a:t>Best Results: Random Forest ~ 70% accurate</a:t>
            </a:r>
            <a:endParaRPr/>
          </a:p>
        </p:txBody>
      </p:sp>
      <p:pic>
        <p:nvPicPr>
          <p:cNvPr id="192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514600"/>
            <a:ext cx="6075360" cy="301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Issues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The hardware infrastructure we have was not enough for vectorizing the whole dataset of 600K applications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Used only 3000 data points in order to limit the computational time and memory usage.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The vectorizer was filtered to use only the English words to avoid memory issues.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Scope of improvements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Use parallel processing to handle all available data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Use correlation between features to find out most usable features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0"/>
            <a:ext cx="6857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819520"/>
            <a:ext cx="8229240" cy="11426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Thank you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Data Collection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Arial"/>
              </a:rPr>
              <a:t>The data of this project has been collected from the author of the github repository GooglePlayAppsCrawler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Arial"/>
              </a:rPr>
              <a:t>GitHub Link: https://github.com/MarcelloLins/GooglePlayAppsCrawler.git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Data Collection</a:t>
            </a:r>
            <a:endParaRPr/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286000"/>
            <a:ext cx="914364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Arial"/>
              </a:rPr>
              <a:t>Data Preprocessing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990720" y="2362320"/>
            <a:ext cx="3428640" cy="424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Arial"/>
              </a:rPr>
              <a:t>Finalized attributes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AppSize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Price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IsTopDeveloper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HaveInAppPurchase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IsFree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PublicationDate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LastUpdateDate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Installations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Category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Developer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Name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ContentRating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Description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Data Transformation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AppSize, Price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Numerical Attributes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IsTopDeveloper, HaveInAppPurchase, IsFree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Have True and False values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PublicationDate, LastUpdateDate, Installations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Text to numerical value conversion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Category, Developer, Name, ContentRating, Description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Requires text vectorization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10000" y="38088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entury Gothic"/>
              </a:rPr>
              <a:t>Document Vectorization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810000" y="222228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Why Document Vectorization?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Machine Learning Algorithms are ‘noumbrevorous’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Supervised/Unsupervised: Algorithms take inputs, give outputs thus generate a ‘the most general’ mapping of the data. 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All inputs/outputs == numbers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entury Gothic"/>
              </a:rPr>
              <a:t>Document Vectorization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02400" y="2637000"/>
            <a:ext cx="8229240" cy="4220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Vectorization By Example: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SMS-1: “Happy Thanks Giving !”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SMS-2: “ Happy. Thank you. Wish you great Christmas.”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Un-Stemmed Vectorization: Use the word as you find it.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Stemmed Vectorization: Remove Basic Words and Use only base or root of a word.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40600" y="3651120"/>
            <a:ext cx="7175160" cy="1225080"/>
          </a:xfrm>
          <a:prstGeom prst="rect">
            <a:avLst/>
          </a:prstGeom>
          <a:ln>
            <a:noFill/>
          </a:ln>
        </p:spPr>
      </p:pic>
      <p:pic>
        <p:nvPicPr>
          <p:cNvPr id="14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9440" y="5486400"/>
            <a:ext cx="7175160" cy="120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10000" y="447120"/>
            <a:ext cx="752364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entury Gothic"/>
              </a:rPr>
              <a:t>Document Vectorization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810000" y="2535840"/>
            <a:ext cx="75236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b="1" lang="en-US" u="sng">
                <a:solidFill>
                  <a:srgbClr val="ffffff"/>
                </a:solidFill>
                <a:latin typeface="Century Gothic"/>
              </a:rPr>
              <a:t>STEPS FOR VECTORIZATION: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Step-1: Tokenization 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Generate collection of words fro each documents, Throw Away Redundant Words or punctuation marks: ‘you’, ‘!’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Step-2: Counting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Find Frequency of occurrences of a word/token in a document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Step-3: Normalization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Divide vectors SMS-1 and SMS-2 by |SMS-1| and |SMS-2|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