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0861000" cy="30861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1pPr>
    <a:lvl2pPr marL="0" marR="0" indent="22860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2pPr>
    <a:lvl3pPr marL="0" marR="0" indent="45720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3pPr>
    <a:lvl4pPr marL="0" marR="0" indent="68580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4pPr>
    <a:lvl5pPr marL="0" marR="0" indent="91440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5pPr>
    <a:lvl6pPr marL="0" marR="0" indent="114300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6pPr>
    <a:lvl7pPr marL="0" marR="0" indent="137160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7pPr>
    <a:lvl8pPr marL="0" marR="0" indent="160020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8pPr>
    <a:lvl9pPr marL="0" marR="0" indent="182880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prstGeom prst="rect">
            <a:avLst/>
          </a:prstGeom>
        </p:spPr>
        <p:txBody>
          <a:bodyPr/>
          <a:lstStyle/>
          <a:p>
            <a:pPr/>
            <a:r>
              <a:t>Title Text</a:t>
            </a:r>
          </a:p>
        </p:txBody>
      </p:sp>
      <p:sp>
        <p:nvSpPr>
          <p:cNvPr id="12" name="Shape 12"/>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3021806" y="18082617"/>
            <a:ext cx="24833461" cy="1347788"/>
          </a:xfrm>
          <a:prstGeom prst="rect">
            <a:avLst/>
          </a:prstGeom>
        </p:spPr>
        <p:txBody>
          <a:bodyPr>
            <a:spAutoFit/>
          </a:bodyPr>
          <a:lstStyle>
            <a:lvl1pPr>
              <a:defRPr sz="8000"/>
            </a:lvl1pPr>
          </a:lstStyle>
          <a:p>
            <a:pPr/>
            <a:r>
              <a:t>–Johnny Appleseed</a:t>
            </a:r>
          </a:p>
        </p:txBody>
      </p:sp>
      <p:sp>
        <p:nvSpPr>
          <p:cNvPr id="94" name="Shape 94"/>
          <p:cNvSpPr/>
          <p:nvPr>
            <p:ph type="body" sz="quarter" idx="14"/>
          </p:nvPr>
        </p:nvSpPr>
        <p:spPr>
          <a:xfrm>
            <a:off x="3021806" y="14061876"/>
            <a:ext cx="24833461" cy="1804989"/>
          </a:xfrm>
          <a:prstGeom prst="rect">
            <a:avLst/>
          </a:prstGeom>
        </p:spPr>
        <p:txBody>
          <a:bodyPr anchor="ctr">
            <a:spAutoFit/>
          </a:bodyPr>
          <a:lstStyle>
            <a:lvl1pPr>
              <a:defRPr sz="110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6750843"/>
            <a:ext cx="30861000" cy="17359314"/>
          </a:xfrm>
          <a:prstGeom prst="rect">
            <a:avLst/>
          </a:prstGeom>
        </p:spPr>
        <p:txBody>
          <a:bodyPr lIns="91439" tIns="45719" rIns="91439" bIns="45719">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sz="half" idx="13"/>
          </p:nvPr>
        </p:nvSpPr>
        <p:spPr>
          <a:xfrm>
            <a:off x="3956304" y="7602736"/>
            <a:ext cx="22952869" cy="11058525"/>
          </a:xfrm>
          <a:prstGeom prst="rect">
            <a:avLst/>
          </a:prstGeom>
        </p:spPr>
        <p:txBody>
          <a:bodyPr lIns="91439" tIns="45719" rIns="91439" bIns="45719">
            <a:noAutofit/>
          </a:bodyPr>
          <a:lstStyle/>
          <a:p>
            <a:pPr/>
          </a:p>
        </p:txBody>
      </p:sp>
      <p:sp>
        <p:nvSpPr>
          <p:cNvPr id="21" name="Shape 21"/>
          <p:cNvSpPr/>
          <p:nvPr>
            <p:ph type="title"/>
          </p:nvPr>
        </p:nvSpPr>
        <p:spPr>
          <a:xfrm>
            <a:off x="803672" y="18709481"/>
            <a:ext cx="29253656" cy="2539604"/>
          </a:xfrm>
          <a:prstGeom prst="rect">
            <a:avLst/>
          </a:prstGeom>
        </p:spPr>
        <p:txBody>
          <a:bodyPr/>
          <a:lstStyle/>
          <a:p>
            <a:pPr/>
            <a:r>
              <a:t>Title Text</a:t>
            </a:r>
          </a:p>
        </p:txBody>
      </p:sp>
      <p:sp>
        <p:nvSpPr>
          <p:cNvPr id="22" name="Shape 22"/>
          <p:cNvSpPr/>
          <p:nvPr>
            <p:ph type="body" sz="quarter" idx="1"/>
          </p:nvPr>
        </p:nvSpPr>
        <p:spPr>
          <a:xfrm>
            <a:off x="803672" y="21329451"/>
            <a:ext cx="29253656" cy="200918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2250281" y="12489060"/>
            <a:ext cx="26360438" cy="5882880"/>
          </a:xfrm>
          <a:prstGeom prst="rect">
            <a:avLst/>
          </a:prstGeom>
        </p:spPr>
        <p:txBody>
          <a:bodyPr anchor="ct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quarter" idx="13"/>
          </p:nvPr>
        </p:nvSpPr>
        <p:spPr>
          <a:xfrm>
            <a:off x="16663194" y="8149232"/>
            <a:ext cx="12055079" cy="14562536"/>
          </a:xfrm>
          <a:prstGeom prst="rect">
            <a:avLst/>
          </a:prstGeom>
        </p:spPr>
        <p:txBody>
          <a:bodyPr lIns="91439" tIns="45719" rIns="91439" bIns="45719">
            <a:noAutofit/>
          </a:bodyPr>
          <a:lstStyle/>
          <a:p>
            <a:pPr/>
          </a:p>
        </p:txBody>
      </p:sp>
      <p:sp>
        <p:nvSpPr>
          <p:cNvPr id="39" name="Shape 39"/>
          <p:cNvSpPr/>
          <p:nvPr>
            <p:ph type="title"/>
          </p:nvPr>
        </p:nvSpPr>
        <p:spPr>
          <a:xfrm>
            <a:off x="2089547" y="8149232"/>
            <a:ext cx="12939118" cy="7104461"/>
          </a:xfrm>
          <a:prstGeom prst="rect">
            <a:avLst/>
          </a:prstGeom>
        </p:spPr>
        <p:txBody>
          <a:bodyPr/>
          <a:lstStyle>
            <a:lvl1pPr>
              <a:defRPr sz="18400"/>
            </a:lvl1pPr>
          </a:lstStyle>
          <a:p>
            <a:pPr/>
            <a:r>
              <a:t>Title Text</a:t>
            </a:r>
          </a:p>
        </p:txBody>
      </p:sp>
      <p:sp>
        <p:nvSpPr>
          <p:cNvPr id="40" name="Shape 40"/>
          <p:cNvSpPr/>
          <p:nvPr>
            <p:ph type="body" sz="quarter" idx="1"/>
          </p:nvPr>
        </p:nvSpPr>
        <p:spPr>
          <a:xfrm>
            <a:off x="2089547" y="15414426"/>
            <a:ext cx="12939118" cy="72973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xfrm>
            <a:off x="2137767" y="7956351"/>
            <a:ext cx="26585466" cy="2893220"/>
          </a:xfrm>
          <a:prstGeom prst="rect">
            <a:avLst/>
          </a:prstGeom>
        </p:spPr>
        <p:txBody>
          <a:bodyPr anchor="ct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xfrm>
            <a:off x="2137767" y="7956351"/>
            <a:ext cx="26585466" cy="2893220"/>
          </a:xfrm>
          <a:prstGeom prst="rect">
            <a:avLst/>
          </a:prstGeom>
        </p:spPr>
        <p:txBody>
          <a:bodyPr anchor="ctr"/>
          <a:lstStyle/>
          <a:p>
            <a:pPr/>
            <a:r>
              <a:t>Title Text</a:t>
            </a:r>
          </a:p>
        </p:txBody>
      </p:sp>
      <p:sp>
        <p:nvSpPr>
          <p:cNvPr id="57" name="Shape 57"/>
          <p:cNvSpPr/>
          <p:nvPr>
            <p:ph type="body" sz="half" idx="1"/>
          </p:nvPr>
        </p:nvSpPr>
        <p:spPr>
          <a:xfrm>
            <a:off x="2137767" y="10849570"/>
            <a:ext cx="26585466" cy="11653243"/>
          </a:xfrm>
          <a:prstGeom prst="rect">
            <a:avLst/>
          </a:prstGeom>
        </p:spPr>
        <p:txBody>
          <a:bodyPr anchor="ctr"/>
          <a:lstStyle>
            <a:lvl1pPr marL="1343269" indent="-1343269" algn="l">
              <a:spcBef>
                <a:spcPts val="13200"/>
              </a:spcBef>
              <a:buSzPct val="75000"/>
              <a:buChar char="•"/>
              <a:defRPr sz="11000"/>
            </a:lvl1pPr>
            <a:lvl2pPr marL="1978269" indent="-1343269" algn="l">
              <a:spcBef>
                <a:spcPts val="13200"/>
              </a:spcBef>
              <a:buSzPct val="75000"/>
              <a:buChar char="•"/>
              <a:defRPr sz="11000"/>
            </a:lvl2pPr>
            <a:lvl3pPr marL="2613269" indent="-1343269" algn="l">
              <a:spcBef>
                <a:spcPts val="13200"/>
              </a:spcBef>
              <a:buSzPct val="75000"/>
              <a:buChar char="•"/>
              <a:defRPr sz="11000"/>
            </a:lvl3pPr>
            <a:lvl4pPr marL="3248269" indent="-1343269" algn="l">
              <a:spcBef>
                <a:spcPts val="13200"/>
              </a:spcBef>
              <a:buSzPct val="75000"/>
              <a:buChar char="•"/>
              <a:defRPr sz="11000"/>
            </a:lvl4pPr>
            <a:lvl5pPr marL="3883269" indent="-1343269" algn="l">
              <a:spcBef>
                <a:spcPts val="13200"/>
              </a:spcBef>
              <a:buSzPct val="75000"/>
              <a:buChar char="•"/>
              <a:defRPr sz="110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quarter" idx="13"/>
          </p:nvPr>
        </p:nvSpPr>
        <p:spPr>
          <a:xfrm>
            <a:off x="16668154" y="10849570"/>
            <a:ext cx="12055079" cy="11653243"/>
          </a:xfrm>
          <a:prstGeom prst="rect">
            <a:avLst/>
          </a:prstGeom>
        </p:spPr>
        <p:txBody>
          <a:bodyPr lIns="91439" tIns="45719" rIns="91439" bIns="45719">
            <a:noAutofit/>
          </a:bodyPr>
          <a:lstStyle/>
          <a:p>
            <a:pPr/>
          </a:p>
        </p:txBody>
      </p:sp>
      <p:sp>
        <p:nvSpPr>
          <p:cNvPr id="66" name="Shape 66"/>
          <p:cNvSpPr/>
          <p:nvPr>
            <p:ph type="title"/>
          </p:nvPr>
        </p:nvSpPr>
        <p:spPr>
          <a:xfrm>
            <a:off x="2137767" y="7956351"/>
            <a:ext cx="26585466" cy="2893220"/>
          </a:xfrm>
          <a:prstGeom prst="rect">
            <a:avLst/>
          </a:prstGeom>
        </p:spPr>
        <p:txBody>
          <a:bodyPr anchor="ctr"/>
          <a:lstStyle/>
          <a:p>
            <a:pPr/>
            <a:r>
              <a:t>Title Text</a:t>
            </a:r>
          </a:p>
        </p:txBody>
      </p:sp>
      <p:sp>
        <p:nvSpPr>
          <p:cNvPr id="67" name="Shape 67"/>
          <p:cNvSpPr/>
          <p:nvPr>
            <p:ph type="body" sz="quarter" idx="1"/>
          </p:nvPr>
        </p:nvSpPr>
        <p:spPr>
          <a:xfrm>
            <a:off x="2137767" y="10849570"/>
            <a:ext cx="12665869" cy="11653243"/>
          </a:xfrm>
          <a:prstGeom prst="rect">
            <a:avLst/>
          </a:prstGeom>
        </p:spPr>
        <p:txBody>
          <a:bodyPr anchor="ctr"/>
          <a:lstStyle>
            <a:lvl1pPr marL="1192106" indent="-1192106" algn="l">
              <a:spcBef>
                <a:spcPts val="10100"/>
              </a:spcBef>
              <a:buSzPct val="75000"/>
              <a:buChar char="•"/>
              <a:defRPr sz="9600"/>
            </a:lvl1pPr>
            <a:lvl2pPr marL="1750906" indent="-1192106" algn="l">
              <a:spcBef>
                <a:spcPts val="10100"/>
              </a:spcBef>
              <a:buSzPct val="75000"/>
              <a:buChar char="•"/>
              <a:defRPr sz="9600"/>
            </a:lvl2pPr>
            <a:lvl3pPr marL="2309706" indent="-1192106" algn="l">
              <a:spcBef>
                <a:spcPts val="10100"/>
              </a:spcBef>
              <a:buSzPct val="75000"/>
              <a:buChar char="•"/>
              <a:defRPr sz="9600"/>
            </a:lvl3pPr>
            <a:lvl4pPr marL="2868506" indent="-1192106" algn="l">
              <a:spcBef>
                <a:spcPts val="10100"/>
              </a:spcBef>
              <a:buSzPct val="75000"/>
              <a:buChar char="•"/>
              <a:defRPr sz="9600"/>
            </a:lvl4pPr>
            <a:lvl5pPr marL="3427306" indent="-1192106" algn="l">
              <a:spcBef>
                <a:spcPts val="10100"/>
              </a:spcBef>
              <a:buSzPct val="75000"/>
              <a:buChar char="•"/>
              <a:defRPr sz="96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sz="half" idx="1"/>
          </p:nvPr>
        </p:nvSpPr>
        <p:spPr>
          <a:xfrm>
            <a:off x="2137767" y="9001125"/>
            <a:ext cx="26585466" cy="12842677"/>
          </a:xfrm>
          <a:prstGeom prst="rect">
            <a:avLst/>
          </a:prstGeom>
        </p:spPr>
        <p:txBody>
          <a:bodyPr anchor="ctr"/>
          <a:lstStyle>
            <a:lvl1pPr marL="1343269" indent="-1343269" algn="l">
              <a:spcBef>
                <a:spcPts val="13200"/>
              </a:spcBef>
              <a:buSzPct val="75000"/>
              <a:buChar char="•"/>
              <a:defRPr sz="11000"/>
            </a:lvl1pPr>
            <a:lvl2pPr marL="1978269" indent="-1343269" algn="l">
              <a:spcBef>
                <a:spcPts val="13200"/>
              </a:spcBef>
              <a:buSzPct val="75000"/>
              <a:buChar char="•"/>
              <a:defRPr sz="11000"/>
            </a:lvl2pPr>
            <a:lvl3pPr marL="2613269" indent="-1343269" algn="l">
              <a:spcBef>
                <a:spcPts val="13200"/>
              </a:spcBef>
              <a:buSzPct val="75000"/>
              <a:buChar char="•"/>
              <a:defRPr sz="11000"/>
            </a:lvl3pPr>
            <a:lvl4pPr marL="3248269" indent="-1343269" algn="l">
              <a:spcBef>
                <a:spcPts val="13200"/>
              </a:spcBef>
              <a:buSzPct val="75000"/>
              <a:buChar char="•"/>
              <a:defRPr sz="11000"/>
            </a:lvl4pPr>
            <a:lvl5pPr marL="3883269" indent="-1343269" algn="l">
              <a:spcBef>
                <a:spcPts val="13200"/>
              </a:spcBef>
              <a:buSzPct val="75000"/>
              <a:buChar char="•"/>
              <a:defRPr sz="110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9947135" y="15671601"/>
            <a:ext cx="9370815" cy="7024093"/>
          </a:xfrm>
          <a:prstGeom prst="rect">
            <a:avLst/>
          </a:prstGeom>
        </p:spPr>
        <p:txBody>
          <a:bodyPr lIns="91439" tIns="45719" rIns="91439" bIns="45719">
            <a:noAutofit/>
          </a:bodyPr>
          <a:lstStyle/>
          <a:p>
            <a:pPr/>
          </a:p>
        </p:txBody>
      </p:sp>
      <p:sp>
        <p:nvSpPr>
          <p:cNvPr id="84" name="Shape 84"/>
          <p:cNvSpPr/>
          <p:nvPr>
            <p:ph type="pic" sz="quarter" idx="14"/>
          </p:nvPr>
        </p:nvSpPr>
        <p:spPr>
          <a:xfrm>
            <a:off x="19947135" y="8181379"/>
            <a:ext cx="9370815" cy="7024093"/>
          </a:xfrm>
          <a:prstGeom prst="rect">
            <a:avLst/>
          </a:prstGeom>
        </p:spPr>
        <p:txBody>
          <a:bodyPr lIns="91439" tIns="45719" rIns="91439" bIns="45719">
            <a:noAutofit/>
          </a:bodyPr>
          <a:lstStyle/>
          <a:p>
            <a:pPr/>
          </a:p>
        </p:txBody>
      </p:sp>
      <p:sp>
        <p:nvSpPr>
          <p:cNvPr id="85" name="Shape 85"/>
          <p:cNvSpPr/>
          <p:nvPr>
            <p:ph type="pic" sz="half" idx="15"/>
          </p:nvPr>
        </p:nvSpPr>
        <p:spPr>
          <a:xfrm>
            <a:off x="1526976" y="8181379"/>
            <a:ext cx="17937957" cy="14514315"/>
          </a:xfrm>
          <a:prstGeom prst="rect">
            <a:avLst/>
          </a:prstGeom>
        </p:spPr>
        <p:txBody>
          <a:bodyPr lIns="91439" tIns="45719" rIns="91439" bIns="45719">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2250281" y="9660136"/>
            <a:ext cx="26360438" cy="5882879"/>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b">
            <a:normAutofit fontScale="100000" lnSpcReduction="0"/>
          </a:bodyPr>
          <a:lstStyle/>
          <a:p>
            <a:pPr/>
            <a:r>
              <a:t>Title Text</a:t>
            </a:r>
          </a:p>
        </p:txBody>
      </p:sp>
      <p:sp>
        <p:nvSpPr>
          <p:cNvPr id="3" name="Shape 3"/>
          <p:cNvSpPr/>
          <p:nvPr>
            <p:ph type="body" idx="1"/>
          </p:nvPr>
        </p:nvSpPr>
        <p:spPr>
          <a:xfrm>
            <a:off x="2250281" y="15703748"/>
            <a:ext cx="26360438" cy="2009181"/>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5027004" y="23306484"/>
            <a:ext cx="790919" cy="827088"/>
          </a:xfrm>
          <a:prstGeom prst="rect">
            <a:avLst/>
          </a:prstGeom>
          <a:ln w="3175">
            <a:miter lim="400000"/>
          </a:ln>
        </p:spPr>
        <p:txBody>
          <a:bodyPr wrap="none" lIns="64293" tIns="64293" rIns="64293" bIns="64293">
            <a:spAutoFit/>
          </a:bodyPr>
          <a:lstStyle>
            <a:lvl1pPr>
              <a:defRPr sz="4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1pPr>
      <a:lvl2pPr marL="0" marR="0" indent="22860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2pPr>
      <a:lvl3pPr marL="0" marR="0" indent="45720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3pPr>
      <a:lvl4pPr marL="0" marR="0" indent="68580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4pPr>
      <a:lvl5pPr marL="0" marR="0" indent="91440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5pPr>
      <a:lvl6pPr marL="0" marR="0" indent="114300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6pPr>
      <a:lvl7pPr marL="0" marR="0" indent="137160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7pPr>
      <a:lvl8pPr marL="0" marR="0" indent="160020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8pPr>
      <a:lvl9pPr marL="0" marR="0" indent="1828800" algn="ctr" defTabSz="1857375" rtl="0" latinLnBrk="0">
        <a:lnSpc>
          <a:spcPct val="100000"/>
        </a:lnSpc>
        <a:spcBef>
          <a:spcPts val="0"/>
        </a:spcBef>
        <a:spcAft>
          <a:spcPts val="0"/>
        </a:spcAft>
        <a:buClrTx/>
        <a:buSzTx/>
        <a:buFontTx/>
        <a:buNone/>
        <a:tabLst/>
        <a:defRPr b="0" baseline="0" cap="none" i="0" spc="0" strike="noStrike" sz="24200" u="none">
          <a:ln>
            <a:noFill/>
          </a:ln>
          <a:solidFill>
            <a:srgbClr val="000000"/>
          </a:solidFill>
          <a:uFillTx/>
          <a:latin typeface="+mn-lt"/>
          <a:ea typeface="+mn-ea"/>
          <a:cs typeface="+mn-cs"/>
          <a:sym typeface="Helvetica Light"/>
        </a:defRPr>
      </a:lvl9pPr>
    </p:titleStyle>
    <p:bodyStyle>
      <a:lvl1pPr marL="0" marR="0" indent="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1pPr>
      <a:lvl2pPr marL="0" marR="0" indent="22860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2pPr>
      <a:lvl3pPr marL="0" marR="0" indent="45720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3pPr>
      <a:lvl4pPr marL="0" marR="0" indent="68580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4pPr>
      <a:lvl5pPr marL="0" marR="0" indent="91440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5pPr>
      <a:lvl6pPr marL="0" marR="0" indent="114300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6pPr>
      <a:lvl7pPr marL="0" marR="0" indent="137160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7pPr>
      <a:lvl8pPr marL="0" marR="0" indent="160020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8pPr>
      <a:lvl9pPr marL="0" marR="0" indent="1828800" algn="ctr" defTabSz="1857375" rtl="0" latinLnBrk="0">
        <a:lnSpc>
          <a:spcPct val="100000"/>
        </a:lnSpc>
        <a:spcBef>
          <a:spcPts val="0"/>
        </a:spcBef>
        <a:spcAft>
          <a:spcPts val="0"/>
        </a:spcAft>
        <a:buClrTx/>
        <a:buSzTx/>
        <a:buFontTx/>
        <a:buNone/>
        <a:tabLst/>
        <a:defRPr b="0" baseline="0" cap="none" i="0" spc="0" strike="noStrike" sz="9200" u="none">
          <a:ln>
            <a:noFill/>
          </a:ln>
          <a:solidFill>
            <a:srgbClr val="000000"/>
          </a:solidFill>
          <a:uFillTx/>
          <a:latin typeface="+mn-lt"/>
          <a:ea typeface="+mn-ea"/>
          <a:cs typeface="+mn-cs"/>
          <a:sym typeface="Helvetica Light"/>
        </a:defRPr>
      </a:lvl9pPr>
    </p:bodyStyle>
    <p:otherStyle>
      <a:lvl1pPr marL="0" marR="0" indent="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1pPr>
      <a:lvl2pPr marL="0" marR="0" indent="22860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2pPr>
      <a:lvl3pPr marL="0" marR="0" indent="45720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3pPr>
      <a:lvl4pPr marL="0" marR="0" indent="68580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4pPr>
      <a:lvl5pPr marL="0" marR="0" indent="91440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5pPr>
      <a:lvl6pPr marL="0" marR="0" indent="114300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6pPr>
      <a:lvl7pPr marL="0" marR="0" indent="137160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7pPr>
      <a:lvl8pPr marL="0" marR="0" indent="160020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8pPr>
      <a:lvl9pPr marL="0" marR="0" indent="1828800" algn="ctr" defTabSz="1857375" rtl="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https://github.com/MarcelloLins/GooglePlayAppsCrawler.git" TargetMode="External"/><Relationship Id="rId4" Type="http://schemas.openxmlformats.org/officeDocument/2006/relationships/image" Target="../media/image1.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722B3C"/>
        </a:solidFill>
      </p:bgPr>
    </p:bg>
    <p:spTree>
      <p:nvGrpSpPr>
        <p:cNvPr id="1" name=""/>
        <p:cNvGrpSpPr/>
        <p:nvPr/>
      </p:nvGrpSpPr>
      <p:grpSpPr>
        <a:xfrm>
          <a:off x="0" y="0"/>
          <a:ext cx="0" cy="0"/>
          <a:chOff x="0" y="0"/>
          <a:chExt cx="0" cy="0"/>
        </a:xfrm>
      </p:grpSpPr>
      <p:sp>
        <p:nvSpPr>
          <p:cNvPr id="119" name="Shape 119"/>
          <p:cNvSpPr/>
          <p:nvPr/>
        </p:nvSpPr>
        <p:spPr>
          <a:xfrm>
            <a:off x="-389865" y="-237266"/>
            <a:ext cx="31735782" cy="4733460"/>
          </a:xfrm>
          <a:prstGeom prst="rect">
            <a:avLst/>
          </a:prstGeom>
          <a:solidFill>
            <a:srgbClr val="FFFFFF"/>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20" name="Shape 120"/>
          <p:cNvSpPr/>
          <p:nvPr/>
        </p:nvSpPr>
        <p:spPr>
          <a:xfrm>
            <a:off x="11080908" y="-182730"/>
            <a:ext cx="7683184" cy="25923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defRPr sz="15000">
                <a:solidFill>
                  <a:srgbClr val="72293C"/>
                </a:solidFill>
                <a:latin typeface="PT Serif Caption"/>
                <a:ea typeface="PT Serif Caption"/>
                <a:cs typeface="PT Serif Caption"/>
                <a:sym typeface="PT Serif Caption"/>
              </a:defRPr>
            </a:lvl1pPr>
          </a:lstStyle>
          <a:p>
            <a:pPr/>
            <a:r>
              <a:t>BigData</a:t>
            </a:r>
          </a:p>
        </p:txBody>
      </p:sp>
      <p:sp>
        <p:nvSpPr>
          <p:cNvPr id="121" name="Shape 121"/>
          <p:cNvSpPr/>
          <p:nvPr/>
        </p:nvSpPr>
        <p:spPr>
          <a:xfrm>
            <a:off x="5662136" y="2128670"/>
            <a:ext cx="18977928" cy="17795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defRPr sz="10000">
                <a:solidFill>
                  <a:srgbClr val="72293C"/>
                </a:solidFill>
                <a:latin typeface="PT Serif Caption"/>
                <a:ea typeface="PT Serif Caption"/>
                <a:cs typeface="PT Serif Caption"/>
                <a:sym typeface="PT Serif Caption"/>
              </a:defRPr>
            </a:lvl1pPr>
          </a:lstStyle>
          <a:p>
            <a:pPr/>
            <a:r>
              <a:t>Predicting Google App Rating</a:t>
            </a:r>
          </a:p>
        </p:txBody>
      </p:sp>
      <p:pic>
        <p:nvPicPr>
          <p:cNvPr id="122" name="Mississippi_State_Bulldogs.svg.png"/>
          <p:cNvPicPr>
            <a:picLocks noChangeAspect="1"/>
          </p:cNvPicPr>
          <p:nvPr/>
        </p:nvPicPr>
        <p:blipFill>
          <a:blip r:embed="rId2">
            <a:extLst/>
          </a:blip>
          <a:stretch>
            <a:fillRect/>
          </a:stretch>
        </p:blipFill>
        <p:spPr>
          <a:xfrm>
            <a:off x="25627123" y="833270"/>
            <a:ext cx="4243295" cy="2592388"/>
          </a:xfrm>
          <a:prstGeom prst="rect">
            <a:avLst/>
          </a:prstGeom>
          <a:ln w="3175">
            <a:miter lim="400000"/>
          </a:ln>
        </p:spPr>
      </p:pic>
      <p:sp>
        <p:nvSpPr>
          <p:cNvPr id="123" name="Shape 123"/>
          <p:cNvSpPr/>
          <p:nvPr/>
        </p:nvSpPr>
        <p:spPr>
          <a:xfrm>
            <a:off x="21242019" y="24522934"/>
            <a:ext cx="8446255" cy="5068889"/>
          </a:xfrm>
          <a:prstGeom prst="rect">
            <a:avLst/>
          </a:prstGeom>
          <a:solidFill>
            <a:srgbClr val="FFFFFF"/>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24" name="Shape 124"/>
          <p:cNvSpPr/>
          <p:nvPr/>
        </p:nvSpPr>
        <p:spPr>
          <a:xfrm>
            <a:off x="1267779" y="16090777"/>
            <a:ext cx="8446255" cy="13502769"/>
          </a:xfrm>
          <a:prstGeom prst="rect">
            <a:avLst/>
          </a:prstGeom>
          <a:solidFill>
            <a:srgbClr val="FFFFFF"/>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25" name="Shape 125"/>
          <p:cNvSpPr/>
          <p:nvPr/>
        </p:nvSpPr>
        <p:spPr>
          <a:xfrm>
            <a:off x="11254899" y="5693157"/>
            <a:ext cx="8446255" cy="23896700"/>
          </a:xfrm>
          <a:prstGeom prst="rect">
            <a:avLst/>
          </a:prstGeom>
          <a:solidFill>
            <a:srgbClr val="FFFFFF"/>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26" name="Shape 126"/>
          <p:cNvSpPr/>
          <p:nvPr/>
        </p:nvSpPr>
        <p:spPr>
          <a:xfrm>
            <a:off x="21242019" y="5730820"/>
            <a:ext cx="8446255" cy="17954324"/>
          </a:xfrm>
          <a:prstGeom prst="rect">
            <a:avLst/>
          </a:prstGeom>
          <a:solidFill>
            <a:srgbClr val="FFFFFF"/>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27" name="Shape 127"/>
          <p:cNvSpPr/>
          <p:nvPr/>
        </p:nvSpPr>
        <p:spPr>
          <a:xfrm>
            <a:off x="1267779" y="5693156"/>
            <a:ext cx="8446255" cy="9565251"/>
          </a:xfrm>
          <a:prstGeom prst="rect">
            <a:avLst/>
          </a:prstGeom>
          <a:solidFill>
            <a:srgbClr val="FFFFFF"/>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28" name="Shape 128"/>
          <p:cNvSpPr/>
          <p:nvPr/>
        </p:nvSpPr>
        <p:spPr>
          <a:xfrm>
            <a:off x="25323939" y="27633029"/>
            <a:ext cx="3401842" cy="1754189"/>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p>
            <a:pPr marL="488461" indent="-488461" algn="l">
              <a:buSzPct val="75000"/>
              <a:buChar char="•"/>
              <a:defRPr sz="2500">
                <a:solidFill>
                  <a:srgbClr val="72293C"/>
                </a:solidFill>
                <a:latin typeface="PT Serif Caption"/>
                <a:ea typeface="PT Serif Caption"/>
                <a:cs typeface="PT Serif Caption"/>
                <a:sym typeface="PT Serif Caption"/>
              </a:defRPr>
            </a:pPr>
            <a:r>
              <a:t>Ayush Raj Aryval</a:t>
            </a:r>
          </a:p>
          <a:p>
            <a:pPr marL="488461" indent="-488461" algn="l">
              <a:buSzPct val="75000"/>
              <a:buChar char="•"/>
              <a:defRPr sz="2500">
                <a:solidFill>
                  <a:srgbClr val="72293C"/>
                </a:solidFill>
                <a:latin typeface="PT Serif Caption"/>
                <a:ea typeface="PT Serif Caption"/>
                <a:cs typeface="PT Serif Caption"/>
                <a:sym typeface="PT Serif Caption"/>
              </a:defRPr>
            </a:pPr>
            <a:r>
              <a:t>Lucas Ribeiro</a:t>
            </a:r>
          </a:p>
          <a:p>
            <a:pPr marL="488461" indent="-488461" algn="l">
              <a:buSzPct val="75000"/>
              <a:buChar char="•"/>
              <a:defRPr sz="2500">
                <a:solidFill>
                  <a:srgbClr val="72293C"/>
                </a:solidFill>
                <a:latin typeface="PT Serif Caption"/>
                <a:ea typeface="PT Serif Caption"/>
                <a:cs typeface="PT Serif Caption"/>
                <a:sym typeface="PT Serif Caption"/>
              </a:defRPr>
            </a:pPr>
            <a:r>
              <a:t>Naila Bushra</a:t>
            </a:r>
          </a:p>
          <a:p>
            <a:pPr marL="488461" indent="-488461" algn="l">
              <a:buSzPct val="75000"/>
              <a:buChar char="•"/>
              <a:defRPr sz="2500">
                <a:solidFill>
                  <a:srgbClr val="72293C"/>
                </a:solidFill>
                <a:latin typeface="PT Serif Caption"/>
                <a:ea typeface="PT Serif Caption"/>
                <a:cs typeface="PT Serif Caption"/>
                <a:sym typeface="PT Serif Caption"/>
              </a:defRPr>
            </a:pPr>
            <a:r>
              <a:t>Naresh Adhikari</a:t>
            </a:r>
          </a:p>
        </p:txBody>
      </p:sp>
      <p:sp>
        <p:nvSpPr>
          <p:cNvPr id="129" name="Shape 129"/>
          <p:cNvSpPr/>
          <p:nvPr/>
        </p:nvSpPr>
        <p:spPr>
          <a:xfrm>
            <a:off x="21551423" y="27675364"/>
            <a:ext cx="3198960" cy="5349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marL="488461" indent="-488461" algn="l">
              <a:buSzPct val="75000"/>
              <a:buChar char="•"/>
              <a:defRPr sz="2500">
                <a:solidFill>
                  <a:srgbClr val="72293C"/>
                </a:solidFill>
                <a:latin typeface="PT Serif Caption"/>
                <a:ea typeface="PT Serif Caption"/>
                <a:cs typeface="PT Serif Caption"/>
                <a:sym typeface="PT Serif Caption"/>
              </a:defRPr>
            </a:lvl1pPr>
          </a:lstStyle>
          <a:p>
            <a:pPr/>
            <a:r>
              <a:t>Somya Mohanty</a:t>
            </a:r>
          </a:p>
        </p:txBody>
      </p:sp>
      <p:sp>
        <p:nvSpPr>
          <p:cNvPr id="130" name="Shape 130"/>
          <p:cNvSpPr/>
          <p:nvPr/>
        </p:nvSpPr>
        <p:spPr>
          <a:xfrm>
            <a:off x="21242019" y="24513370"/>
            <a:ext cx="8446255" cy="2249488"/>
          </a:xfrm>
          <a:prstGeom prst="rect">
            <a:avLst/>
          </a:prstGeom>
          <a:solidFill>
            <a:srgbClr val="4E1A28"/>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31" name="Shape 131"/>
          <p:cNvSpPr/>
          <p:nvPr/>
        </p:nvSpPr>
        <p:spPr>
          <a:xfrm>
            <a:off x="22460802" y="24748320"/>
            <a:ext cx="6008688" cy="17795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defRPr sz="10000">
                <a:solidFill>
                  <a:srgbClr val="FFFFFF"/>
                </a:solidFill>
                <a:latin typeface="PT Serif Caption"/>
                <a:ea typeface="PT Serif Caption"/>
                <a:cs typeface="PT Serif Caption"/>
                <a:sym typeface="PT Serif Caption"/>
              </a:defRPr>
            </a:lvl1pPr>
          </a:lstStyle>
          <a:p>
            <a:pPr/>
            <a:r>
              <a:t>Members</a:t>
            </a:r>
          </a:p>
        </p:txBody>
      </p:sp>
      <p:sp>
        <p:nvSpPr>
          <p:cNvPr id="132" name="Shape 132"/>
          <p:cNvSpPr/>
          <p:nvPr/>
        </p:nvSpPr>
        <p:spPr>
          <a:xfrm>
            <a:off x="21242019" y="5693156"/>
            <a:ext cx="8446255" cy="2249489"/>
          </a:xfrm>
          <a:prstGeom prst="rect">
            <a:avLst/>
          </a:prstGeom>
          <a:solidFill>
            <a:srgbClr val="4E1A28"/>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33" name="Shape 133"/>
          <p:cNvSpPr/>
          <p:nvPr/>
        </p:nvSpPr>
        <p:spPr>
          <a:xfrm>
            <a:off x="21903271" y="5903342"/>
            <a:ext cx="7123749" cy="17795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defRPr sz="10000">
                <a:solidFill>
                  <a:srgbClr val="FFFFFF"/>
                </a:solidFill>
                <a:latin typeface="PT Serif Caption"/>
                <a:ea typeface="PT Serif Caption"/>
                <a:cs typeface="PT Serif Caption"/>
                <a:sym typeface="PT Serif Caption"/>
              </a:defRPr>
            </a:lvl1pPr>
          </a:lstStyle>
          <a:p>
            <a:pPr/>
            <a:r>
              <a:t>More Work</a:t>
            </a:r>
          </a:p>
        </p:txBody>
      </p:sp>
      <p:sp>
        <p:nvSpPr>
          <p:cNvPr id="134" name="Shape 134"/>
          <p:cNvSpPr/>
          <p:nvPr/>
        </p:nvSpPr>
        <p:spPr>
          <a:xfrm>
            <a:off x="11254899" y="5693156"/>
            <a:ext cx="8446255" cy="2249489"/>
          </a:xfrm>
          <a:prstGeom prst="rect">
            <a:avLst/>
          </a:prstGeom>
          <a:solidFill>
            <a:srgbClr val="4E1A28"/>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35" name="Shape 135"/>
          <p:cNvSpPr/>
          <p:nvPr/>
        </p:nvSpPr>
        <p:spPr>
          <a:xfrm>
            <a:off x="13744317" y="5903341"/>
            <a:ext cx="3467418" cy="1779589"/>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defRPr sz="10000">
                <a:solidFill>
                  <a:srgbClr val="FFFFFF"/>
                </a:solidFill>
                <a:latin typeface="PT Serif Caption"/>
                <a:ea typeface="PT Serif Caption"/>
                <a:cs typeface="PT Serif Caption"/>
                <a:sym typeface="PT Serif Caption"/>
              </a:defRPr>
            </a:lvl1pPr>
          </a:lstStyle>
          <a:p>
            <a:pPr/>
            <a:r>
              <a:t>Work</a:t>
            </a:r>
          </a:p>
        </p:txBody>
      </p:sp>
      <p:sp>
        <p:nvSpPr>
          <p:cNvPr id="136" name="Shape 136"/>
          <p:cNvSpPr/>
          <p:nvPr/>
        </p:nvSpPr>
        <p:spPr>
          <a:xfrm>
            <a:off x="1267779" y="5693156"/>
            <a:ext cx="8446255" cy="2249489"/>
          </a:xfrm>
          <a:prstGeom prst="rect">
            <a:avLst/>
          </a:prstGeom>
          <a:solidFill>
            <a:srgbClr val="4E1A28"/>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37" name="Shape 137"/>
          <p:cNvSpPr/>
          <p:nvPr/>
        </p:nvSpPr>
        <p:spPr>
          <a:xfrm>
            <a:off x="2438302" y="5903341"/>
            <a:ext cx="6105208" cy="1779589"/>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defRPr sz="10000">
                <a:solidFill>
                  <a:srgbClr val="FFFFFF"/>
                </a:solidFill>
                <a:latin typeface="PT Serif Caption"/>
                <a:ea typeface="PT Serif Caption"/>
                <a:cs typeface="PT Serif Caption"/>
                <a:sym typeface="PT Serif Caption"/>
              </a:defRPr>
            </a:lvl1pPr>
          </a:lstStyle>
          <a:p>
            <a:pPr/>
            <a:r>
              <a:t>Overview</a:t>
            </a:r>
          </a:p>
        </p:txBody>
      </p:sp>
      <p:sp>
        <p:nvSpPr>
          <p:cNvPr id="138" name="Shape 138"/>
          <p:cNvSpPr/>
          <p:nvPr/>
        </p:nvSpPr>
        <p:spPr>
          <a:xfrm>
            <a:off x="1267779" y="16096197"/>
            <a:ext cx="8446255" cy="2299018"/>
          </a:xfrm>
          <a:prstGeom prst="rect">
            <a:avLst/>
          </a:prstGeom>
          <a:solidFill>
            <a:srgbClr val="4E1A28"/>
          </a:solidFill>
          <a:ln w="342900">
            <a:solidFill>
              <a:srgbClr val="521C2B"/>
            </a:solidFill>
            <a:miter lim="400000"/>
          </a:ln>
          <a:effectLst>
            <a:outerShdw sx="100000" sy="100000" kx="0" ky="0" algn="b" rotWithShape="0" blurRad="0" dist="0" dir="16511093">
              <a:srgbClr val="000000">
                <a:alpha val="64567"/>
              </a:srgbClr>
            </a:outerShdw>
          </a:effectLst>
        </p:spPr>
        <p:txBody>
          <a:bodyPr lIns="64293" tIns="64293" rIns="64293" bIns="64293" anchor="ctr"/>
          <a:lstStyle/>
          <a:p>
            <a:pPr>
              <a:defRPr sz="6400">
                <a:solidFill>
                  <a:srgbClr val="FFFFFF"/>
                </a:solidFill>
              </a:defRPr>
            </a:pPr>
          </a:p>
        </p:txBody>
      </p:sp>
      <p:sp>
        <p:nvSpPr>
          <p:cNvPr id="139" name="Shape 139"/>
          <p:cNvSpPr/>
          <p:nvPr/>
        </p:nvSpPr>
        <p:spPr>
          <a:xfrm>
            <a:off x="3935632" y="16355912"/>
            <a:ext cx="3110548" cy="17795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defRPr sz="10000">
                <a:solidFill>
                  <a:srgbClr val="FFFFFF"/>
                </a:solidFill>
                <a:latin typeface="PT Serif Caption"/>
                <a:ea typeface="PT Serif Caption"/>
                <a:cs typeface="PT Serif Caption"/>
                <a:sym typeface="PT Serif Caption"/>
              </a:defRPr>
            </a:lvl1pPr>
          </a:lstStyle>
          <a:p>
            <a:pPr/>
            <a:r>
              <a:t>Data</a:t>
            </a:r>
          </a:p>
        </p:txBody>
      </p:sp>
      <p:sp>
        <p:nvSpPr>
          <p:cNvPr id="140" name="Shape 140"/>
          <p:cNvSpPr/>
          <p:nvPr/>
        </p:nvSpPr>
        <p:spPr>
          <a:xfrm>
            <a:off x="21630462" y="26841714"/>
            <a:ext cx="3125789" cy="954089"/>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lgn="l">
              <a:defRPr sz="5000">
                <a:solidFill>
                  <a:srgbClr val="72293C"/>
                </a:solidFill>
                <a:latin typeface="PT Serif Caption"/>
                <a:ea typeface="PT Serif Caption"/>
                <a:cs typeface="PT Serif Caption"/>
                <a:sym typeface="PT Serif Caption"/>
              </a:defRPr>
            </a:lvl1pPr>
          </a:lstStyle>
          <a:p>
            <a:pPr/>
            <a:r>
              <a:t>Professor</a:t>
            </a:r>
          </a:p>
        </p:txBody>
      </p:sp>
      <p:sp>
        <p:nvSpPr>
          <p:cNvPr id="141" name="Shape 141"/>
          <p:cNvSpPr/>
          <p:nvPr/>
        </p:nvSpPr>
        <p:spPr>
          <a:xfrm>
            <a:off x="25323939" y="26841714"/>
            <a:ext cx="2951798" cy="954089"/>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lgn="l">
              <a:defRPr sz="5000">
                <a:solidFill>
                  <a:srgbClr val="72293C"/>
                </a:solidFill>
                <a:latin typeface="PT Serif Caption"/>
                <a:ea typeface="PT Serif Caption"/>
                <a:cs typeface="PT Serif Caption"/>
                <a:sym typeface="PT Serif Caption"/>
              </a:defRPr>
            </a:lvl1pPr>
          </a:lstStyle>
          <a:p>
            <a:pPr/>
            <a:r>
              <a:t>Students</a:t>
            </a:r>
          </a:p>
        </p:txBody>
      </p:sp>
      <p:sp>
        <p:nvSpPr>
          <p:cNvPr id="142" name="Shape 142"/>
          <p:cNvSpPr/>
          <p:nvPr/>
        </p:nvSpPr>
        <p:spPr>
          <a:xfrm>
            <a:off x="21618916" y="8199885"/>
            <a:ext cx="6365559" cy="9540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lgn="l">
              <a:defRPr sz="5000">
                <a:solidFill>
                  <a:srgbClr val="72293C"/>
                </a:solidFill>
                <a:latin typeface="PT Serif Caption"/>
                <a:ea typeface="PT Serif Caption"/>
                <a:cs typeface="PT Serif Caption"/>
                <a:sym typeface="PT Serif Caption"/>
              </a:defRPr>
            </a:lvl1pPr>
          </a:lstStyle>
          <a:p>
            <a:pPr/>
            <a:r>
              <a:t>Linear Regression 2</a:t>
            </a:r>
          </a:p>
        </p:txBody>
      </p:sp>
      <p:sp>
        <p:nvSpPr>
          <p:cNvPr id="143" name="Shape 143"/>
          <p:cNvSpPr/>
          <p:nvPr/>
        </p:nvSpPr>
        <p:spPr>
          <a:xfrm>
            <a:off x="5161335" y="8734644"/>
            <a:ext cx="4243295" cy="6224588"/>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p>
            <a:pPr marL="488461" indent="-488461" algn="l">
              <a:buSzPct val="75000"/>
              <a:buChar char="•"/>
              <a:defRPr sz="2500">
                <a:solidFill>
                  <a:srgbClr val="72293C"/>
                </a:solidFill>
                <a:latin typeface="PT Serif Caption"/>
                <a:ea typeface="PT Serif Caption"/>
                <a:cs typeface="PT Serif Caption"/>
                <a:sym typeface="PT Serif Caption"/>
              </a:defRPr>
            </a:pPr>
          </a:p>
          <a:p>
            <a:pPr marL="488461" indent="-488461" algn="l">
              <a:buSzPct val="75000"/>
              <a:buChar char="•"/>
              <a:defRPr sz="2500">
                <a:solidFill>
                  <a:srgbClr val="72293C"/>
                </a:solidFill>
                <a:latin typeface="PT Serif Caption"/>
                <a:ea typeface="PT Serif Caption"/>
                <a:cs typeface="PT Serif Caption"/>
                <a:sym typeface="PT Serif Caption"/>
              </a:defRPr>
            </a:pPr>
            <a:r>
              <a:t>The project is a software that uses BigData and Data Science techniques to predict “Google PlayStore” ratings for new applications using patterns found  in a file that contains all ratings data from applications that are already available in the “Google Playstore”.</a:t>
            </a:r>
          </a:p>
        </p:txBody>
      </p:sp>
      <p:sp>
        <p:nvSpPr>
          <p:cNvPr id="144" name="Shape 144"/>
          <p:cNvSpPr/>
          <p:nvPr/>
        </p:nvSpPr>
        <p:spPr>
          <a:xfrm>
            <a:off x="1692812" y="8199885"/>
            <a:ext cx="6186489" cy="9540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lgn="l">
              <a:defRPr sz="5000">
                <a:solidFill>
                  <a:srgbClr val="72293C"/>
                </a:solidFill>
                <a:latin typeface="PT Serif Caption"/>
                <a:ea typeface="PT Serif Caption"/>
                <a:cs typeface="PT Serif Caption"/>
                <a:sym typeface="PT Serif Caption"/>
              </a:defRPr>
            </a:lvl1pPr>
          </a:lstStyle>
          <a:p>
            <a:pPr/>
            <a:r>
              <a:t>What is the project</a:t>
            </a:r>
          </a:p>
        </p:txBody>
      </p:sp>
      <p:sp>
        <p:nvSpPr>
          <p:cNvPr id="145" name="Shape 145"/>
          <p:cNvSpPr/>
          <p:nvPr/>
        </p:nvSpPr>
        <p:spPr>
          <a:xfrm>
            <a:off x="11528360" y="8212433"/>
            <a:ext cx="7873684" cy="954088"/>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lgn="l">
              <a:defRPr sz="5000">
                <a:solidFill>
                  <a:srgbClr val="72293C"/>
                </a:solidFill>
                <a:latin typeface="PT Serif Caption"/>
                <a:ea typeface="PT Serif Caption"/>
                <a:cs typeface="PT Serif Caption"/>
                <a:sym typeface="PT Serif Caption"/>
              </a:defRPr>
            </a:lvl1pPr>
          </a:lstStyle>
          <a:p>
            <a:pPr/>
            <a:r>
              <a:t>Document Vectorization</a:t>
            </a:r>
          </a:p>
        </p:txBody>
      </p:sp>
      <p:sp>
        <p:nvSpPr>
          <p:cNvPr id="146" name="Shape 146"/>
          <p:cNvSpPr/>
          <p:nvPr/>
        </p:nvSpPr>
        <p:spPr>
          <a:xfrm>
            <a:off x="11932011" y="16064182"/>
            <a:ext cx="6996978" cy="2973389"/>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lvl1pPr marL="488461" indent="-488461" algn="l">
              <a:buSzPct val="75000"/>
              <a:buChar char="•"/>
              <a:defRPr sz="2500">
                <a:solidFill>
                  <a:srgbClr val="72293C"/>
                </a:solidFill>
                <a:latin typeface="PT Serif Caption"/>
                <a:ea typeface="PT Serif Caption"/>
                <a:cs typeface="PT Serif Caption"/>
                <a:sym typeface="PT Serif Caption"/>
              </a:defRPr>
            </a:lvl1pPr>
          </a:lstStyle>
          <a:p>
            <a:pPr/>
            <a:r>
              <a:t>There was some attributes that needed text vectorization because algorithms that analyze BigData just use numbers, so in the attributes Category, Developer, Name, ContentRating, and Description, all the text information was transformed in numerical information.</a:t>
            </a:r>
          </a:p>
        </p:txBody>
      </p:sp>
      <p:sp>
        <p:nvSpPr>
          <p:cNvPr id="147" name="Shape 147"/>
          <p:cNvSpPr/>
          <p:nvPr/>
        </p:nvSpPr>
        <p:spPr>
          <a:xfrm>
            <a:off x="1679722" y="18608724"/>
            <a:ext cx="6629083" cy="954089"/>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lgn="l">
              <a:defRPr sz="5000">
                <a:solidFill>
                  <a:srgbClr val="72293C"/>
                </a:solidFill>
                <a:latin typeface="PT Serif Caption"/>
                <a:ea typeface="PT Serif Caption"/>
                <a:cs typeface="PT Serif Caption"/>
                <a:sym typeface="PT Serif Caption"/>
              </a:defRPr>
            </a:lvl1pPr>
          </a:lstStyle>
          <a:p>
            <a:pPr/>
            <a:r>
              <a:t>Data transformation</a:t>
            </a:r>
          </a:p>
        </p:txBody>
      </p:sp>
      <p:sp>
        <p:nvSpPr>
          <p:cNvPr id="148" name="Shape 148"/>
          <p:cNvSpPr/>
          <p:nvPr/>
        </p:nvSpPr>
        <p:spPr>
          <a:xfrm>
            <a:off x="1495122" y="19785618"/>
            <a:ext cx="7909508" cy="8256588"/>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p>
            <a:pPr marL="488461" indent="-488461" algn="l">
              <a:buSzPct val="75000"/>
              <a:buChar char="•"/>
              <a:defRPr sz="2500">
                <a:solidFill>
                  <a:srgbClr val="72293C"/>
                </a:solidFill>
                <a:latin typeface="PT Serif Caption"/>
                <a:ea typeface="PT Serif Caption"/>
                <a:cs typeface="PT Serif Caption"/>
                <a:sym typeface="PT Serif Caption"/>
              </a:defRPr>
            </a:pPr>
            <a:r>
              <a:t>All the ratings data have a pattern that could or not need to pass through a data transformation. This decision was based in the type of data, normalization to use the planned techniques or issues from multiple languages.</a:t>
            </a:r>
          </a:p>
          <a:p>
            <a:pPr marL="488461" indent="-488461" algn="l">
              <a:buSzPct val="75000"/>
              <a:buChar char="•"/>
              <a:defRPr sz="2500">
                <a:solidFill>
                  <a:srgbClr val="72293C"/>
                </a:solidFill>
                <a:latin typeface="PT Serif Caption"/>
                <a:ea typeface="PT Serif Caption"/>
                <a:cs typeface="PT Serif Caption"/>
                <a:sym typeface="PT Serif Caption"/>
              </a:defRPr>
            </a:pPr>
          </a:p>
          <a:p>
            <a:pPr marL="488461" indent="-488461" algn="l">
              <a:buSzPct val="75000"/>
              <a:buChar char="•"/>
              <a:defRPr sz="2500">
                <a:solidFill>
                  <a:srgbClr val="72293C"/>
                </a:solidFill>
                <a:latin typeface="PT Serif Caption"/>
                <a:ea typeface="PT Serif Caption"/>
                <a:cs typeface="PT Serif Caption"/>
                <a:sym typeface="PT Serif Caption"/>
              </a:defRPr>
            </a:pPr>
            <a:r>
              <a:t>This is all the information got from ratings: AppSize, Price, IsTopDeveloper,HaveInAppPurchase, isFree, PublicationDate, LastUpdateDate, Installations, Category, Developer, Name, ContentRating, and Description.</a:t>
            </a:r>
          </a:p>
          <a:p>
            <a:pPr algn="l">
              <a:defRPr sz="2500">
                <a:solidFill>
                  <a:srgbClr val="72293C"/>
                </a:solidFill>
                <a:latin typeface="PT Serif Caption"/>
                <a:ea typeface="PT Serif Caption"/>
                <a:cs typeface="PT Serif Caption"/>
                <a:sym typeface="PT Serif Caption"/>
              </a:defRPr>
            </a:pPr>
          </a:p>
          <a:p>
            <a:pPr marL="305288" indent="-305288" algn="l">
              <a:buSzPct val="75000"/>
              <a:buChar char="•"/>
              <a:defRPr sz="2500">
                <a:solidFill>
                  <a:srgbClr val="72293C"/>
                </a:solidFill>
                <a:latin typeface="PT Serif Caption"/>
                <a:ea typeface="PT Serif Caption"/>
                <a:cs typeface="PT Serif Caption"/>
                <a:sym typeface="PT Serif Caption"/>
              </a:defRPr>
            </a:pPr>
            <a:r>
              <a:t>The data of this project has been collected from the author of the GitHub repository GooglePlayAppsCrawler.</a:t>
            </a:r>
          </a:p>
          <a:p>
            <a:pPr algn="l">
              <a:defRPr sz="2500">
                <a:solidFill>
                  <a:srgbClr val="72293C"/>
                </a:solidFill>
                <a:latin typeface="PT Serif Caption"/>
                <a:ea typeface="PT Serif Caption"/>
                <a:cs typeface="PT Serif Caption"/>
                <a:sym typeface="PT Serif Caption"/>
              </a:defRPr>
            </a:pPr>
          </a:p>
          <a:p>
            <a:pPr marL="305288" indent="-305288" algn="l">
              <a:buSzPct val="75000"/>
              <a:buChar char="•"/>
              <a:defRPr sz="2500">
                <a:solidFill>
                  <a:srgbClr val="72293C"/>
                </a:solidFill>
                <a:latin typeface="PT Serif Caption"/>
                <a:ea typeface="PT Serif Caption"/>
                <a:cs typeface="PT Serif Caption"/>
                <a:sym typeface="PT Serif Caption"/>
              </a:defRPr>
            </a:pPr>
            <a:r>
              <a:t>GitHub link: </a:t>
            </a:r>
            <a:r>
              <a:rPr u="sng">
                <a:hlinkClick r:id="rId3" invalidUrl="" action="" tgtFrame="" tooltip="" history="1" highlightClick="0" endSnd="0"/>
              </a:rPr>
              <a:t>https://github.com/MarcelloLins/GooglePlayAppsCrawler.git</a:t>
            </a:r>
          </a:p>
        </p:txBody>
      </p:sp>
      <p:sp>
        <p:nvSpPr>
          <p:cNvPr id="149" name="Shape 149"/>
          <p:cNvSpPr/>
          <p:nvPr/>
        </p:nvSpPr>
        <p:spPr>
          <a:xfrm>
            <a:off x="11994656" y="35230898"/>
            <a:ext cx="6996978" cy="534989"/>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lvl1pPr marL="488461" indent="-488461" algn="l">
              <a:buSzPct val="75000"/>
              <a:buChar char="•"/>
              <a:defRPr sz="2500">
                <a:solidFill>
                  <a:srgbClr val="72293C"/>
                </a:solidFill>
                <a:latin typeface="PT Serif Caption"/>
                <a:ea typeface="PT Serif Caption"/>
                <a:cs typeface="PT Serif Caption"/>
                <a:sym typeface="PT Serif Caption"/>
              </a:defRPr>
            </a:lvl1pPr>
          </a:lstStyle>
          <a:p>
            <a:pPr/>
            <a:r>
              <a:t>Expetenda reprimique id eos, ius eius</a:t>
            </a:r>
          </a:p>
        </p:txBody>
      </p:sp>
      <p:pic>
        <p:nvPicPr>
          <p:cNvPr id="150" name="pasted-image.jpg"/>
          <p:cNvPicPr>
            <a:picLocks noChangeAspect="1"/>
          </p:cNvPicPr>
          <p:nvPr/>
        </p:nvPicPr>
        <p:blipFill>
          <a:blip r:embed="rId4">
            <a:extLst/>
          </a:blip>
          <a:stretch>
            <a:fillRect/>
          </a:stretch>
        </p:blipFill>
        <p:spPr>
          <a:xfrm>
            <a:off x="1698119" y="10138669"/>
            <a:ext cx="3933518" cy="3518138"/>
          </a:xfrm>
          <a:prstGeom prst="rect">
            <a:avLst/>
          </a:prstGeom>
          <a:ln w="3175">
            <a:miter lim="400000"/>
          </a:ln>
        </p:spPr>
      </p:pic>
      <p:pic>
        <p:nvPicPr>
          <p:cNvPr id="151" name="image6.pdf"/>
          <p:cNvPicPr>
            <a:picLocks noChangeAspect="1"/>
          </p:cNvPicPr>
          <p:nvPr/>
        </p:nvPicPr>
        <p:blipFill>
          <a:blip r:embed="rId5">
            <a:extLst/>
          </a:blip>
          <a:stretch>
            <a:fillRect/>
          </a:stretch>
        </p:blipFill>
        <p:spPr>
          <a:xfrm>
            <a:off x="11824848" y="9306951"/>
            <a:ext cx="3533363" cy="2973388"/>
          </a:xfrm>
          <a:prstGeom prst="rect">
            <a:avLst/>
          </a:prstGeom>
          <a:ln w="3175">
            <a:miter lim="400000"/>
          </a:ln>
        </p:spPr>
      </p:pic>
      <p:pic>
        <p:nvPicPr>
          <p:cNvPr id="152" name="image7.pdf"/>
          <p:cNvPicPr>
            <a:picLocks noChangeAspect="1"/>
          </p:cNvPicPr>
          <p:nvPr/>
        </p:nvPicPr>
        <p:blipFill>
          <a:blip r:embed="rId6">
            <a:extLst/>
          </a:blip>
          <a:stretch>
            <a:fillRect/>
          </a:stretch>
        </p:blipFill>
        <p:spPr>
          <a:xfrm>
            <a:off x="14801886" y="9413710"/>
            <a:ext cx="4734608" cy="2759756"/>
          </a:xfrm>
          <a:prstGeom prst="rect">
            <a:avLst/>
          </a:prstGeom>
          <a:ln w="3175">
            <a:miter lim="400000"/>
          </a:ln>
        </p:spPr>
      </p:pic>
      <p:pic>
        <p:nvPicPr>
          <p:cNvPr id="153" name="image8.pdf"/>
          <p:cNvPicPr>
            <a:picLocks noChangeAspect="1"/>
          </p:cNvPicPr>
          <p:nvPr/>
        </p:nvPicPr>
        <p:blipFill>
          <a:blip r:embed="rId7">
            <a:extLst/>
          </a:blip>
          <a:stretch>
            <a:fillRect/>
          </a:stretch>
        </p:blipFill>
        <p:spPr>
          <a:xfrm>
            <a:off x="12542713" y="12396057"/>
            <a:ext cx="6980721" cy="3445649"/>
          </a:xfrm>
          <a:prstGeom prst="rect">
            <a:avLst/>
          </a:prstGeom>
          <a:ln w="3175">
            <a:miter lim="400000"/>
          </a:ln>
        </p:spPr>
      </p:pic>
      <p:sp>
        <p:nvSpPr>
          <p:cNvPr id="154" name="Shape 154"/>
          <p:cNvSpPr/>
          <p:nvPr/>
        </p:nvSpPr>
        <p:spPr>
          <a:xfrm>
            <a:off x="11668052" y="19260047"/>
            <a:ext cx="5810569" cy="954089"/>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lgn="l">
              <a:defRPr sz="5000">
                <a:solidFill>
                  <a:srgbClr val="72293C"/>
                </a:solidFill>
                <a:latin typeface="PT Serif Caption"/>
                <a:ea typeface="PT Serif Caption"/>
                <a:cs typeface="PT Serif Caption"/>
                <a:sym typeface="PT Serif Caption"/>
              </a:defRPr>
            </a:lvl1pPr>
          </a:lstStyle>
          <a:p>
            <a:pPr/>
            <a:r>
              <a:t>Linear Regression</a:t>
            </a:r>
          </a:p>
        </p:txBody>
      </p:sp>
      <p:sp>
        <p:nvSpPr>
          <p:cNvPr id="155" name="Shape 155"/>
          <p:cNvSpPr/>
          <p:nvPr/>
        </p:nvSpPr>
        <p:spPr>
          <a:xfrm>
            <a:off x="11643819" y="23983017"/>
            <a:ext cx="7573362" cy="5411789"/>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p>
            <a:pPr marL="488461" indent="-488461" algn="l">
              <a:buSzPct val="75000"/>
              <a:buChar char="•"/>
              <a:defRPr sz="2500">
                <a:solidFill>
                  <a:srgbClr val="72293C"/>
                </a:solidFill>
                <a:latin typeface="PT Serif Caption"/>
                <a:ea typeface="PT Serif Caption"/>
                <a:cs typeface="PT Serif Caption"/>
                <a:sym typeface="PT Serif Caption"/>
              </a:defRPr>
            </a:pPr>
            <a:r>
              <a:t>Was used a simple regression model for supervised learning to the machine. Used to predict a target variable Y which is linearly dependent on other independent variable(s) X </a:t>
            </a:r>
          </a:p>
          <a:p>
            <a:pPr marL="488461" indent="-488461" algn="l">
              <a:buSzPct val="75000"/>
              <a:buChar char="•"/>
              <a:defRPr sz="2500">
                <a:solidFill>
                  <a:srgbClr val="72293C"/>
                </a:solidFill>
                <a:latin typeface="PT Serif Caption"/>
                <a:ea typeface="PT Serif Caption"/>
                <a:cs typeface="PT Serif Caption"/>
                <a:sym typeface="PT Serif Caption"/>
              </a:defRPr>
            </a:pPr>
            <a:r>
              <a:t>Used cross validated prediction to visualize prediction errors.</a:t>
            </a:r>
          </a:p>
          <a:p>
            <a:pPr marL="488461" indent="-488461" algn="l">
              <a:buSzPct val="75000"/>
              <a:buChar char="•"/>
              <a:defRPr sz="2500">
                <a:solidFill>
                  <a:srgbClr val="72293C"/>
                </a:solidFill>
                <a:latin typeface="PT Serif Caption"/>
                <a:ea typeface="PT Serif Caption"/>
                <a:cs typeface="PT Serif Caption"/>
                <a:sym typeface="PT Serif Caption"/>
              </a:defRPr>
            </a:pPr>
            <a:r>
              <a:t>K-fold cross validation (k=4) technique was applied to randomize the train and test dataset.</a:t>
            </a:r>
          </a:p>
          <a:p>
            <a:pPr marL="488461" indent="-488461" algn="l">
              <a:buSzPct val="75000"/>
              <a:buChar char="•"/>
              <a:defRPr sz="2500">
                <a:solidFill>
                  <a:srgbClr val="72293C"/>
                </a:solidFill>
                <a:latin typeface="PT Serif Caption"/>
                <a:ea typeface="PT Serif Caption"/>
                <a:cs typeface="PT Serif Caption"/>
                <a:sym typeface="PT Serif Caption"/>
              </a:defRPr>
            </a:pPr>
            <a:r>
              <a:t> Principal Component Analysis was done to reduce the number of features to around 100.</a:t>
            </a:r>
          </a:p>
        </p:txBody>
      </p:sp>
      <p:pic>
        <p:nvPicPr>
          <p:cNvPr id="156" name="image9.png" descr="C:\Users\Naila Bushra\Desktop\600px-Linear_regression.svg.png"/>
          <p:cNvPicPr>
            <a:picLocks noChangeAspect="1"/>
          </p:cNvPicPr>
          <p:nvPr/>
        </p:nvPicPr>
        <p:blipFill>
          <a:blip r:embed="rId8">
            <a:extLst/>
          </a:blip>
          <a:stretch>
            <a:fillRect/>
          </a:stretch>
        </p:blipFill>
        <p:spPr>
          <a:xfrm>
            <a:off x="13228355" y="20453819"/>
            <a:ext cx="5144952" cy="3489781"/>
          </a:xfrm>
          <a:prstGeom prst="rect">
            <a:avLst/>
          </a:prstGeom>
          <a:ln w="3175">
            <a:miter lim="400000"/>
          </a:ln>
        </p:spPr>
      </p:pic>
      <p:graphicFrame>
        <p:nvGraphicFramePr>
          <p:cNvPr id="157" name="Table 157"/>
          <p:cNvGraphicFramePr/>
          <p:nvPr/>
        </p:nvGraphicFramePr>
        <p:xfrm>
          <a:off x="22001362" y="12706633"/>
          <a:ext cx="2964498" cy="14442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09215"/>
                <a:gridCol w="432285"/>
                <a:gridCol w="437661"/>
                <a:gridCol w="483901"/>
                <a:gridCol w="388733"/>
              </a:tblGrid>
              <a:tr h="525707">
                <a:tc>
                  <a:txBody>
                    <a:bodyPr/>
                    <a:lstStyle/>
                    <a:p>
                      <a:pPr algn="l" defTabSz="457200">
                        <a:defRPr sz="1800"/>
                      </a:pPr>
                      <a:r>
                        <a:rPr sz="1200">
                          <a:latin typeface="Century Gothic"/>
                          <a:ea typeface="Century Gothic"/>
                          <a:cs typeface="Century Gothic"/>
                          <a:sym typeface="Century Gothic"/>
                        </a:rPr>
                        <a:t>10 fold cross validation</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iter1</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iter2</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iter3</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iter4</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r>
              <a:tr h="568916">
                <a:tc>
                  <a:txBody>
                    <a:bodyPr/>
                    <a:lstStyle/>
                    <a:p>
                      <a:pPr algn="l" defTabSz="457200">
                        <a:lnSpc>
                          <a:spcPct val="120000"/>
                        </a:lnSpc>
                        <a:spcBef>
                          <a:spcPts val="700"/>
                        </a:spcBef>
                        <a:defRPr sz="1800"/>
                      </a:pPr>
                      <a:r>
                        <a:rPr sz="1200">
                          <a:latin typeface="Century Gothic"/>
                          <a:ea typeface="Century Gothic"/>
                          <a:cs typeface="Century Gothic"/>
                          <a:sym typeface="Century Gothic"/>
                        </a:rPr>
                        <a:t>Residual sum of squares</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1.27</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1.38</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1.36</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1.10</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r>
              <a:tr h="336892">
                <a:tc>
                  <a:txBody>
                    <a:bodyPr/>
                    <a:lstStyle/>
                    <a:p>
                      <a:pPr algn="l" defTabSz="457200">
                        <a:defRPr sz="1800"/>
                      </a:pPr>
                      <a:r>
                        <a:rPr sz="1200">
                          <a:latin typeface="Century Gothic"/>
                          <a:ea typeface="Century Gothic"/>
                          <a:cs typeface="Century Gothic"/>
                          <a:sym typeface="Century Gothic"/>
                        </a:rPr>
                        <a:t>Variance score</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0.07</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0.13</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0.04</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0.01</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r>
            </a:tbl>
          </a:graphicData>
        </a:graphic>
      </p:graphicFrame>
      <p:sp>
        <p:nvSpPr>
          <p:cNvPr id="158" name="Shape 158"/>
          <p:cNvSpPr/>
          <p:nvPr/>
        </p:nvSpPr>
        <p:spPr>
          <a:xfrm>
            <a:off x="21678465" y="16697573"/>
            <a:ext cx="4447859" cy="954089"/>
          </a:xfrm>
          <a:prstGeom prst="rect">
            <a:avLst/>
          </a:prstGeom>
          <a:ln w="3175">
            <a:miter lim="400000"/>
          </a:ln>
          <a:extLst>
            <a:ext uri="{C572A759-6A51-4108-AA02-DFA0A04FC94B}">
              <ma14:wrappingTextBoxFlag xmlns:ma14="http://schemas.microsoft.com/office/mac/drawingml/2011/main" val="1"/>
            </a:ext>
          </a:extLst>
        </p:spPr>
        <p:txBody>
          <a:bodyPr wrap="none" lIns="64293" tIns="64293" rIns="64293" bIns="64293" anchor="ctr">
            <a:spAutoFit/>
          </a:bodyPr>
          <a:lstStyle>
            <a:lvl1pPr algn="l">
              <a:defRPr sz="5000">
                <a:solidFill>
                  <a:srgbClr val="72293C"/>
                </a:solidFill>
                <a:latin typeface="PT Serif Caption"/>
                <a:ea typeface="PT Serif Caption"/>
                <a:cs typeface="PT Serif Caption"/>
                <a:sym typeface="PT Serif Caption"/>
              </a:defRPr>
            </a:lvl1pPr>
          </a:lstStyle>
          <a:p>
            <a:pPr/>
            <a:r>
              <a:t>Classification</a:t>
            </a:r>
          </a:p>
        </p:txBody>
      </p:sp>
      <p:sp>
        <p:nvSpPr>
          <p:cNvPr id="159" name="Shape 159"/>
          <p:cNvSpPr/>
          <p:nvPr/>
        </p:nvSpPr>
        <p:spPr>
          <a:xfrm>
            <a:off x="21678465" y="17614349"/>
            <a:ext cx="7573362" cy="2566988"/>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p>
            <a:pPr marL="488461" indent="-488461" algn="l">
              <a:buSzPct val="75000"/>
              <a:buChar char="•"/>
              <a:defRPr sz="2500">
                <a:solidFill>
                  <a:srgbClr val="72293C"/>
                </a:solidFill>
                <a:latin typeface="PT Serif Caption"/>
                <a:ea typeface="PT Serif Caption"/>
                <a:cs typeface="PT Serif Caption"/>
                <a:sym typeface="PT Serif Caption"/>
              </a:defRPr>
            </a:pPr>
            <a:r>
              <a:t>Classification is used to identify the category of a new observation on the basis of training data whose categories are know.</a:t>
            </a:r>
          </a:p>
          <a:p>
            <a:pPr marL="488461" indent="-488461" algn="l">
              <a:buSzPct val="75000"/>
              <a:buChar char="•"/>
              <a:defRPr sz="2500">
                <a:solidFill>
                  <a:srgbClr val="72293C"/>
                </a:solidFill>
                <a:latin typeface="PT Serif Caption"/>
                <a:ea typeface="PT Serif Caption"/>
                <a:cs typeface="PT Serif Caption"/>
                <a:sym typeface="PT Serif Caption"/>
              </a:defRPr>
            </a:pPr>
            <a:r>
              <a:t>Selected classifiers with higher accuracies.</a:t>
            </a:r>
          </a:p>
          <a:p>
            <a:pPr marL="488461" indent="-488461" algn="l">
              <a:buSzPct val="75000"/>
              <a:buChar char="•"/>
              <a:defRPr sz="2500">
                <a:solidFill>
                  <a:srgbClr val="72293C"/>
                </a:solidFill>
                <a:latin typeface="PT Serif Caption"/>
                <a:ea typeface="PT Serif Caption"/>
                <a:cs typeface="PT Serif Caption"/>
                <a:sym typeface="PT Serif Caption"/>
              </a:defRPr>
            </a:pPr>
            <a:r>
              <a:t>Implemented Grid Search technique to get set of optimal parameters.</a:t>
            </a:r>
          </a:p>
        </p:txBody>
      </p:sp>
      <p:pic>
        <p:nvPicPr>
          <p:cNvPr id="160" name="image13.png"/>
          <p:cNvPicPr>
            <a:picLocks noChangeAspect="1"/>
          </p:cNvPicPr>
          <p:nvPr/>
        </p:nvPicPr>
        <p:blipFill>
          <a:blip r:embed="rId9">
            <a:extLst/>
          </a:blip>
          <a:stretch>
            <a:fillRect/>
          </a:stretch>
        </p:blipFill>
        <p:spPr>
          <a:xfrm>
            <a:off x="22524646" y="20366088"/>
            <a:ext cx="6075586" cy="3016746"/>
          </a:xfrm>
          <a:prstGeom prst="rect">
            <a:avLst/>
          </a:prstGeom>
          <a:ln w="3175">
            <a:miter lim="400000"/>
          </a:ln>
          <a:effectLst>
            <a:outerShdw sx="100000" sy="100000" kx="0" ky="0" algn="b" rotWithShape="0" blurRad="50800" dist="0" dir="14400000">
              <a:srgbClr val="000000">
                <a:alpha val="40000"/>
              </a:srgbClr>
            </a:outerShdw>
          </a:effectLst>
        </p:spPr>
      </p:pic>
      <p:pic>
        <p:nvPicPr>
          <p:cNvPr id="161" name="image11.png" descr="G:\CSE_6990_Big_Data_and_Data_Science\Project\5DBMinds\code\Linear_regression\cross_validation\all_features_10K.png"/>
          <p:cNvPicPr>
            <a:picLocks noChangeAspect="1"/>
          </p:cNvPicPr>
          <p:nvPr/>
        </p:nvPicPr>
        <p:blipFill>
          <a:blip r:embed="rId10">
            <a:extLst/>
          </a:blip>
          <a:stretch>
            <a:fillRect/>
          </a:stretch>
        </p:blipFill>
        <p:spPr>
          <a:xfrm>
            <a:off x="21627993" y="9695853"/>
            <a:ext cx="3698535" cy="2787566"/>
          </a:xfrm>
          <a:prstGeom prst="rect">
            <a:avLst/>
          </a:prstGeom>
          <a:ln w="3175">
            <a:miter lim="400000"/>
          </a:ln>
        </p:spPr>
      </p:pic>
      <p:pic>
        <p:nvPicPr>
          <p:cNvPr id="162" name="image12.png" descr="G:\CSE_6990_Big_Data_and_Data_Science\Project\5DBMinds\code\Linear_regression\cross_validation\all_features_10K.png"/>
          <p:cNvPicPr>
            <a:picLocks noChangeAspect="1"/>
          </p:cNvPicPr>
          <p:nvPr/>
        </p:nvPicPr>
        <p:blipFill>
          <a:blip r:embed="rId11">
            <a:extLst/>
          </a:blip>
          <a:stretch>
            <a:fillRect/>
          </a:stretch>
        </p:blipFill>
        <p:spPr>
          <a:xfrm>
            <a:off x="25684039" y="9731894"/>
            <a:ext cx="3602896" cy="2715484"/>
          </a:xfrm>
          <a:prstGeom prst="rect">
            <a:avLst/>
          </a:prstGeom>
          <a:ln w="3175">
            <a:miter lim="400000"/>
          </a:ln>
        </p:spPr>
      </p:pic>
      <p:sp>
        <p:nvSpPr>
          <p:cNvPr id="163" name="Shape 163"/>
          <p:cNvSpPr/>
          <p:nvPr/>
        </p:nvSpPr>
        <p:spPr>
          <a:xfrm>
            <a:off x="22412541" y="9455005"/>
            <a:ext cx="2350068" cy="458788"/>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lvl1pPr algn="l">
              <a:defRPr sz="2000">
                <a:solidFill>
                  <a:srgbClr val="72293C"/>
                </a:solidFill>
                <a:latin typeface="PT Serif Caption"/>
                <a:ea typeface="PT Serif Caption"/>
                <a:cs typeface="PT Serif Caption"/>
                <a:sym typeface="PT Serif Caption"/>
              </a:defRPr>
            </a:lvl1pPr>
          </a:lstStyle>
          <a:p>
            <a:pPr/>
            <a:r>
              <a:t>With all features</a:t>
            </a:r>
          </a:p>
        </p:txBody>
      </p:sp>
      <p:sp>
        <p:nvSpPr>
          <p:cNvPr id="164" name="Shape 164"/>
          <p:cNvSpPr/>
          <p:nvPr/>
        </p:nvSpPr>
        <p:spPr>
          <a:xfrm>
            <a:off x="26124933" y="9239763"/>
            <a:ext cx="3110549" cy="788988"/>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lvl1pPr algn="l">
              <a:defRPr sz="2000">
                <a:solidFill>
                  <a:srgbClr val="72293C"/>
                </a:solidFill>
                <a:latin typeface="PT Serif Caption"/>
                <a:ea typeface="PT Serif Caption"/>
                <a:cs typeface="PT Serif Caption"/>
                <a:sym typeface="PT Serif Caption"/>
              </a:defRPr>
            </a:lvl1pPr>
          </a:lstStyle>
          <a:p>
            <a:pPr/>
            <a:r>
              <a:t>Without high dimensional features</a:t>
            </a:r>
          </a:p>
        </p:txBody>
      </p:sp>
      <p:graphicFrame>
        <p:nvGraphicFramePr>
          <p:cNvPr id="165" name="Table 165"/>
          <p:cNvGraphicFramePr/>
          <p:nvPr/>
        </p:nvGraphicFramePr>
        <p:xfrm>
          <a:off x="26251268" y="12686213"/>
          <a:ext cx="2870578" cy="148505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70740"/>
                <a:gridCol w="418530"/>
                <a:gridCol w="423735"/>
                <a:gridCol w="468504"/>
                <a:gridCol w="376365"/>
              </a:tblGrid>
              <a:tr h="438995">
                <a:tc>
                  <a:txBody>
                    <a:bodyPr/>
                    <a:lstStyle/>
                    <a:p>
                      <a:pPr algn="l" defTabSz="457200">
                        <a:defRPr sz="1800"/>
                      </a:pPr>
                      <a:r>
                        <a:rPr sz="1200">
                          <a:latin typeface="Century Gothic"/>
                          <a:ea typeface="Century Gothic"/>
                          <a:cs typeface="Century Gothic"/>
                          <a:sym typeface="Century Gothic"/>
                        </a:rPr>
                        <a:t>4 fold cross validation</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iter1</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iter2</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iter3</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Century Gothic"/>
                          <a:ea typeface="Century Gothic"/>
                          <a:cs typeface="Century Gothic"/>
                          <a:sym typeface="Century Gothic"/>
                        </a:rPr>
                        <a:t>iter4</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r>
              <a:tr h="502528">
                <a:tc>
                  <a:txBody>
                    <a:bodyPr/>
                    <a:lstStyle/>
                    <a:p>
                      <a:pPr algn="l" defTabSz="457200">
                        <a:lnSpc>
                          <a:spcPct val="120000"/>
                        </a:lnSpc>
                        <a:spcBef>
                          <a:spcPts val="700"/>
                        </a:spcBef>
                        <a:defRPr sz="1800"/>
                      </a:pPr>
                      <a:r>
                        <a:rPr sz="1200">
                          <a:latin typeface="Century Gothic"/>
                          <a:ea typeface="Century Gothic"/>
                          <a:cs typeface="Century Gothic"/>
                          <a:sym typeface="Century Gothic"/>
                        </a:rPr>
                        <a:t>Residual sum of squares</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Liberation Serif"/>
                          <a:ea typeface="Liberation Serif"/>
                          <a:cs typeface="Liberation Serif"/>
                          <a:sym typeface="Liberation Serif"/>
                        </a:rPr>
                        <a:t>1.36</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Liberation Serif"/>
                          <a:ea typeface="Liberation Serif"/>
                          <a:cs typeface="Liberation Serif"/>
                          <a:sym typeface="Liberation Serif"/>
                        </a:rPr>
                        <a:t>1.33</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Liberation Serif"/>
                          <a:ea typeface="Liberation Serif"/>
                          <a:cs typeface="Liberation Serif"/>
                          <a:sym typeface="Liberation Serif"/>
                        </a:rPr>
                        <a:t>1.18</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Liberation Serif"/>
                          <a:ea typeface="Liberation Serif"/>
                          <a:cs typeface="Liberation Serif"/>
                          <a:sym typeface="Liberation Serif"/>
                        </a:rPr>
                        <a:t>1.20</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r>
              <a:tr h="506278">
                <a:tc>
                  <a:txBody>
                    <a:bodyPr/>
                    <a:lstStyle/>
                    <a:p>
                      <a:pPr algn="l" defTabSz="457200">
                        <a:defRPr sz="1800"/>
                      </a:pPr>
                      <a:r>
                        <a:rPr sz="1200">
                          <a:latin typeface="Century Gothic"/>
                          <a:ea typeface="Century Gothic"/>
                          <a:cs typeface="Century Gothic"/>
                          <a:sym typeface="Century Gothic"/>
                        </a:rPr>
                        <a:t>Variance score</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Liberation Serif"/>
                          <a:ea typeface="Liberation Serif"/>
                          <a:cs typeface="Liberation Serif"/>
                          <a:sym typeface="Liberation Serif"/>
                        </a:rPr>
                        <a:t>0.49</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Liberation Serif"/>
                          <a:ea typeface="Liberation Serif"/>
                          <a:cs typeface="Liberation Serif"/>
                          <a:sym typeface="Liberation Serif"/>
                        </a:rPr>
                        <a:t>0.38</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Liberation Serif"/>
                          <a:ea typeface="Liberation Serif"/>
                          <a:cs typeface="Liberation Serif"/>
                          <a:sym typeface="Liberation Serif"/>
                        </a:rPr>
                        <a:t>0.19</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c>
                  <a:txBody>
                    <a:bodyPr/>
                    <a:lstStyle/>
                    <a:p>
                      <a:pPr algn="l" defTabSz="457200">
                        <a:defRPr sz="1800"/>
                      </a:pPr>
                      <a:r>
                        <a:rPr sz="1200">
                          <a:latin typeface="Liberation Serif"/>
                          <a:ea typeface="Liberation Serif"/>
                          <a:cs typeface="Liberation Serif"/>
                          <a:sym typeface="Liberation Serif"/>
                        </a:rPr>
                        <a:t>0.25</a:t>
                      </a:r>
                    </a:p>
                  </a:txBody>
                  <a:tcPr marL="34925" marR="34925" marT="34925" marB="34925"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F5F3"/>
                    </a:solidFill>
                  </a:tcPr>
                </a:tc>
              </a:tr>
            </a:tbl>
          </a:graphicData>
        </a:graphic>
      </p:graphicFrame>
      <p:pic>
        <p:nvPicPr>
          <p:cNvPr id="166" name="image13.png" descr="G:\CSE_6990_Big_Data_and_Data_Science\Project\5DBMinds\code\Linear_regression\cross_validation\all_features_10K.png"/>
          <p:cNvPicPr>
            <a:picLocks noChangeAspect="1"/>
          </p:cNvPicPr>
          <p:nvPr/>
        </p:nvPicPr>
        <p:blipFill>
          <a:blip r:embed="rId12">
            <a:extLst/>
          </a:blip>
          <a:stretch>
            <a:fillRect/>
          </a:stretch>
        </p:blipFill>
        <p:spPr>
          <a:xfrm>
            <a:off x="24198893" y="14706001"/>
            <a:ext cx="2532506" cy="1754189"/>
          </a:xfrm>
          <a:prstGeom prst="rect">
            <a:avLst/>
          </a:prstGeom>
          <a:ln w="3175">
            <a:miter lim="400000"/>
          </a:ln>
          <a:effectLst>
            <a:outerShdw sx="100000" sy="100000" kx="0" ky="0" algn="b" rotWithShape="0" blurRad="50800" dist="0" dir="14400000">
              <a:srgbClr val="000000">
                <a:alpha val="40000"/>
              </a:srgbClr>
            </a:outerShdw>
          </a:effectLst>
        </p:spPr>
      </p:pic>
      <p:sp>
        <p:nvSpPr>
          <p:cNvPr id="167" name="Shape 167"/>
          <p:cNvSpPr/>
          <p:nvPr/>
        </p:nvSpPr>
        <p:spPr>
          <a:xfrm>
            <a:off x="23595680" y="14297602"/>
            <a:ext cx="3933518" cy="458789"/>
          </a:xfrm>
          <a:prstGeom prst="rect">
            <a:avLst/>
          </a:prstGeom>
          <a:ln w="3175">
            <a:miter lim="400000"/>
          </a:ln>
          <a:extLst>
            <a:ext uri="{C572A759-6A51-4108-AA02-DFA0A04FC94B}">
              <ma14:wrappingTextBoxFlag xmlns:ma14="http://schemas.microsoft.com/office/mac/drawingml/2011/main" val="1"/>
            </a:ext>
          </a:extLst>
        </p:spPr>
        <p:txBody>
          <a:bodyPr lIns="64293" tIns="64293" rIns="64293" bIns="64293" anchor="ctr">
            <a:spAutoFit/>
          </a:bodyPr>
          <a:lstStyle>
            <a:lvl1pPr algn="l">
              <a:defRPr sz="2000">
                <a:solidFill>
                  <a:srgbClr val="72293C"/>
                </a:solidFill>
                <a:latin typeface="PT Serif Caption"/>
                <a:ea typeface="PT Serif Caption"/>
                <a:cs typeface="PT Serif Caption"/>
                <a:sym typeface="PT Serif Caption"/>
              </a:defRPr>
            </a:lvl1pPr>
          </a:lstStyle>
          <a:p>
            <a:pPr/>
            <a:r>
              <a:t>Without vectorized features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0" dist="0" dir="5400000">
              <a:srgbClr val="000000">
                <a:alpha val="50000"/>
              </a:srgbClr>
            </a:outerShdw>
          </a:effectLst>
        </a:effectStyle>
        <a:effectStyle>
          <a:effectLst>
            <a:outerShdw sx="100000" sy="100000" kx="0" ky="0" algn="b" rotWithShape="0" blurRad="12700" dist="0" dir="0">
              <a:srgbClr val="000000">
                <a:alpha val="50000"/>
              </a:srgbClr>
            </a:outerShdw>
          </a:effectLst>
        </a:effectStyle>
        <a:effectStyle>
          <a:effectLst>
            <a:outerShdw sx="100000" sy="100000" kx="0" ky="0" algn="b" rotWithShape="0" blurRad="0" dist="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0" dist="0" dir="5400000">
            <a:srgbClr val="000000">
              <a:alpha val="50000"/>
            </a:srgbClr>
          </a:outerShdw>
        </a:effectLst>
        <a:sp3d/>
      </a:spPr>
      <a:bodyPr rot="0" spcFirstLastPara="1" vertOverflow="overflow" horzOverflow="overflow" vert="horz" wrap="square" lIns="64293" tIns="64293" rIns="64293" bIns="64293" numCol="1" spcCol="38100" rtlCol="0" anchor="ctr" upright="0">
        <a:spAutoFit/>
      </a:bodyPr>
      <a:lstStyle>
        <a:defPPr marL="0" marR="0" indent="0" algn="ctr" defTabSz="1857375" rtl="0" fontAlgn="auto" latinLnBrk="0" hangingPunct="0">
          <a:lnSpc>
            <a:spcPct val="100000"/>
          </a:lnSpc>
          <a:spcBef>
            <a:spcPts val="0"/>
          </a:spcBef>
          <a:spcAft>
            <a:spcPts val="0"/>
          </a:spcAft>
          <a:buClrTx/>
          <a:buSzTx/>
          <a:buFontTx/>
          <a:buNone/>
          <a:tabLst/>
          <a:defRPr b="0" baseline="0" cap="none" i="0" spc="0" strike="noStrike" sz="6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64293" tIns="64293" rIns="64293" bIns="64293" numCol="1" spcCol="38100" rtlCol="0" anchor="ctr" upright="0">
        <a:spAutoFit/>
      </a:bodyPr>
      <a:lstStyle>
        <a:defPPr marL="0" marR="0" indent="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0" dist="0" dir="5400000">
              <a:srgbClr val="000000">
                <a:alpha val="50000"/>
              </a:srgbClr>
            </a:outerShdw>
          </a:effectLst>
        </a:effectStyle>
        <a:effectStyle>
          <a:effectLst>
            <a:outerShdw sx="100000" sy="100000" kx="0" ky="0" algn="b" rotWithShape="0" blurRad="12700" dist="0" dir="0">
              <a:srgbClr val="000000">
                <a:alpha val="50000"/>
              </a:srgbClr>
            </a:outerShdw>
          </a:effectLst>
        </a:effectStyle>
        <a:effectStyle>
          <a:effectLst>
            <a:outerShdw sx="100000" sy="100000" kx="0" ky="0" algn="b" rotWithShape="0" blurRad="0" dist="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0" dist="0" dir="5400000">
            <a:srgbClr val="000000">
              <a:alpha val="50000"/>
            </a:srgbClr>
          </a:outerShdw>
        </a:effectLst>
        <a:sp3d/>
      </a:spPr>
      <a:bodyPr rot="0" spcFirstLastPara="1" vertOverflow="overflow" horzOverflow="overflow" vert="horz" wrap="square" lIns="64293" tIns="64293" rIns="64293" bIns="64293" numCol="1" spcCol="38100" rtlCol="0" anchor="ctr" upright="0">
        <a:spAutoFit/>
      </a:bodyPr>
      <a:lstStyle>
        <a:defPPr marL="0" marR="0" indent="0" algn="ctr" defTabSz="1857375" rtl="0" fontAlgn="auto" latinLnBrk="0" hangingPunct="0">
          <a:lnSpc>
            <a:spcPct val="100000"/>
          </a:lnSpc>
          <a:spcBef>
            <a:spcPts val="0"/>
          </a:spcBef>
          <a:spcAft>
            <a:spcPts val="0"/>
          </a:spcAft>
          <a:buClrTx/>
          <a:buSzTx/>
          <a:buFontTx/>
          <a:buNone/>
          <a:tabLst/>
          <a:defRPr b="0" baseline="0" cap="none" i="0" spc="0" strike="noStrike" sz="6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64293" tIns="64293" rIns="64293" bIns="64293" numCol="1" spcCol="38100" rtlCol="0" anchor="ctr" upright="0">
        <a:spAutoFit/>
      </a:bodyPr>
      <a:lstStyle>
        <a:defPPr marL="0" marR="0" indent="0" algn="ctr" defTabSz="1857375"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