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  <p:sldMasterId id="2147483858" r:id="rId2"/>
  </p:sldMasterIdLst>
  <p:notesMasterIdLst>
    <p:notesMasterId r:id="rId31"/>
  </p:notesMasterIdLst>
  <p:sldIdLst>
    <p:sldId id="256" r:id="rId3"/>
    <p:sldId id="257" r:id="rId4"/>
    <p:sldId id="260" r:id="rId5"/>
    <p:sldId id="259" r:id="rId6"/>
    <p:sldId id="261" r:id="rId7"/>
    <p:sldId id="262" r:id="rId8"/>
    <p:sldId id="268" r:id="rId9"/>
    <p:sldId id="269" r:id="rId10"/>
    <p:sldId id="266" r:id="rId11"/>
    <p:sldId id="270" r:id="rId12"/>
    <p:sldId id="271" r:id="rId13"/>
    <p:sldId id="272" r:id="rId14"/>
    <p:sldId id="264" r:id="rId15"/>
    <p:sldId id="265" r:id="rId16"/>
    <p:sldId id="273" r:id="rId17"/>
    <p:sldId id="286" r:id="rId18"/>
    <p:sldId id="274" r:id="rId19"/>
    <p:sldId id="287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3F6F8-BD5F-44DE-9072-245F66DA5435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DCDD2-B68B-4DF6-9650-8DFC56EF14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42451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DCDD2-B68B-4DF6-9650-8DFC56EF146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2002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8218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6370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806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2542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8244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2907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2911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6509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57509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26268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146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65788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66626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83602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356631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83738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27035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6120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7648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0875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60697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0244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717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482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8199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491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5506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757363"/>
            <a:ext cx="8382000" cy="1470025"/>
          </a:xfrm>
        </p:spPr>
        <p:txBody>
          <a:bodyPr>
            <a:noAutofit/>
          </a:bodyPr>
          <a:lstStyle/>
          <a:p>
            <a:pPr algn="ctr"/>
            <a:r>
              <a:rPr lang="en-US" sz="4800" spc="-1" dirty="0">
                <a:uFill>
                  <a:solidFill>
                    <a:srgbClr val="FFFFFF"/>
                  </a:solidFill>
                </a:uFill>
                <a:latin typeface="Arial"/>
              </a:rPr>
              <a:t>Predicting </a:t>
            </a:r>
            <a:r>
              <a:rPr lang="en-US" sz="4800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PlayStore</a:t>
            </a:r>
            <a:r>
              <a:rPr lang="en-US" sz="4800" spc="-1" dirty="0">
                <a:uFill>
                  <a:solidFill>
                    <a:srgbClr val="FFFFFF"/>
                  </a:solidFill>
                </a:uFill>
                <a:latin typeface="Arial"/>
              </a:rPr>
              <a:t> App Rating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10200" y="4463954"/>
            <a:ext cx="3581400" cy="2165446"/>
          </a:xfrm>
        </p:spPr>
        <p:txBody>
          <a:bodyPr>
            <a:normAutofit fontScale="55000" lnSpcReduction="20000"/>
          </a:bodyPr>
          <a:lstStyle/>
          <a:p>
            <a:r>
              <a:rPr lang="en-US" sz="60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Team</a:t>
            </a:r>
            <a:r>
              <a:rPr lang="en-US" sz="6000" spc="-1" dirty="0">
                <a:uFill>
                  <a:solidFill>
                    <a:srgbClr val="FFFFFF"/>
                  </a:solidFill>
                </a:uFill>
                <a:latin typeface="Arial"/>
              </a:rPr>
              <a:t>: 5DBMinds</a:t>
            </a:r>
            <a:endParaRPr lang="en-US" dirty="0"/>
          </a:p>
          <a:p>
            <a:pPr algn="r"/>
            <a:r>
              <a:rPr lang="en-US" sz="3400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Ayush</a:t>
            </a:r>
            <a:r>
              <a:rPr lang="en-US" sz="3400" spc="-1" dirty="0">
                <a:uFill>
                  <a:solidFill>
                    <a:srgbClr val="FFFFFF"/>
                  </a:solidFill>
                </a:uFill>
                <a:latin typeface="Arial"/>
              </a:rPr>
              <a:t> Raj </a:t>
            </a:r>
            <a:r>
              <a:rPr lang="en-US" sz="3400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Aryal</a:t>
            </a:r>
            <a:endParaRPr lang="en-US" sz="3400" dirty="0"/>
          </a:p>
          <a:p>
            <a:pPr algn="r"/>
            <a:r>
              <a:rPr lang="en-US" sz="34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Lucas </a:t>
            </a:r>
            <a:r>
              <a:rPr lang="en-US" sz="3400" spc="-1" dirty="0">
                <a:uFill>
                  <a:solidFill>
                    <a:srgbClr val="FFFFFF"/>
                  </a:solidFill>
                </a:uFill>
                <a:latin typeface="Arial"/>
              </a:rPr>
              <a:t>Andrade Ribeiro</a:t>
            </a:r>
            <a:endParaRPr lang="en-US" sz="3400" dirty="0"/>
          </a:p>
          <a:p>
            <a:pPr algn="r"/>
            <a:r>
              <a:rPr lang="en-US" sz="3400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Naila</a:t>
            </a:r>
            <a:r>
              <a:rPr lang="en-US" sz="3400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400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Bushra</a:t>
            </a:r>
            <a:endParaRPr lang="en-US" sz="3400" dirty="0"/>
          </a:p>
          <a:p>
            <a:pPr algn="r"/>
            <a:r>
              <a:rPr lang="en-US" sz="3400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Naresh</a:t>
            </a:r>
            <a:r>
              <a:rPr lang="en-US" sz="3400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400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Adhikari</a:t>
            </a:r>
            <a:endParaRPr lang="en-US" sz="3400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545662"/>
            <a:ext cx="7772400" cy="735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CSE 4990/6990 – Big Data and Data Science</a:t>
            </a:r>
            <a:endParaRPr lang="en-US" dirty="0"/>
          </a:p>
        </p:txBody>
      </p:sp>
      <p:pic>
        <p:nvPicPr>
          <p:cNvPr id="1026" name="Picture 2" descr="C:\Users\Naila Bushra\Desktop\Picture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86400"/>
            <a:ext cx="29654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206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</a:rPr>
              <a:t>Document </a:t>
            </a:r>
            <a:r>
              <a:rPr lang="en-US" spc="-1" dirty="0" err="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</a:rPr>
              <a:t>Vectorization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Apps’ Attributes </a:t>
            </a:r>
            <a:r>
              <a:rPr lang="en-US" dirty="0" err="1"/>
              <a:t>Vectorized</a:t>
            </a:r>
            <a:r>
              <a:rPr lang="en-US" dirty="0"/>
              <a:t>:</a:t>
            </a:r>
          </a:p>
          <a:p>
            <a:pPr marL="914400" lvl="1" indent="-514350">
              <a:buAutoNum type="arabicPeriod"/>
            </a:pPr>
            <a:r>
              <a:rPr lang="en-US" b="1" dirty="0" smtClean="0"/>
              <a:t>Category </a:t>
            </a:r>
            <a:r>
              <a:rPr lang="en-US" dirty="0"/>
              <a:t>: 41 Categories, monolingual </a:t>
            </a:r>
            <a:r>
              <a:rPr lang="en-US" dirty="0" smtClean="0"/>
              <a:t>corpus</a:t>
            </a:r>
          </a:p>
          <a:p>
            <a:pPr marL="914400" lvl="1" indent="-514350">
              <a:buAutoNum type="arabicPeriod"/>
            </a:pPr>
            <a:r>
              <a:rPr lang="en-US" b="1" dirty="0" smtClean="0"/>
              <a:t>Description</a:t>
            </a:r>
            <a:r>
              <a:rPr lang="en-US" dirty="0" smtClean="0"/>
              <a:t>: </a:t>
            </a:r>
            <a:r>
              <a:rPr lang="en-US" dirty="0"/>
              <a:t>One app one description. Multilingual </a:t>
            </a:r>
            <a:r>
              <a:rPr lang="en-US" dirty="0" smtClean="0"/>
              <a:t>corpus</a:t>
            </a:r>
          </a:p>
          <a:p>
            <a:pPr marL="914400" lvl="1" indent="-514350">
              <a:buAutoNum type="arabicPeriod"/>
            </a:pPr>
            <a:r>
              <a:rPr lang="en-US" b="1" dirty="0" smtClean="0"/>
              <a:t>Name</a:t>
            </a:r>
            <a:r>
              <a:rPr lang="en-US" dirty="0"/>
              <a:t>: one app one name, multilingual </a:t>
            </a:r>
            <a:r>
              <a:rPr lang="en-US" dirty="0" smtClean="0"/>
              <a:t>corpus</a:t>
            </a:r>
          </a:p>
          <a:p>
            <a:pPr marL="914400" lvl="1" indent="-514350">
              <a:buAutoNum type="arabicPeriod"/>
            </a:pPr>
            <a:r>
              <a:rPr lang="en-US" b="1" dirty="0" smtClean="0"/>
              <a:t>Content Rating</a:t>
            </a:r>
            <a:endParaRPr lang="en-US" dirty="0"/>
          </a:p>
          <a:p>
            <a:pPr marL="914400" lvl="1" indent="-514350">
              <a:buAutoNum type="arabicPeriod"/>
            </a:pPr>
            <a:r>
              <a:rPr lang="en-US" b="1" dirty="0" smtClean="0"/>
              <a:t>Developer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99577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</a:rPr>
              <a:t>Document </a:t>
            </a:r>
            <a:r>
              <a:rPr lang="en-US" spc="-1" dirty="0" err="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</a:rPr>
              <a:t>Vectorization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69545" y="2261938"/>
            <a:ext cx="4865370" cy="950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/>
              <a:t>Sparsity</a:t>
            </a:r>
            <a:r>
              <a:rPr lang="en-US" sz="2000" b="1" dirty="0"/>
              <a:t>: </a:t>
            </a:r>
            <a:r>
              <a:rPr lang="en-US" sz="2000" b="1" dirty="0" err="1"/>
              <a:t>Unstemmed</a:t>
            </a:r>
            <a:r>
              <a:rPr lang="en-US" sz="2000" b="1" dirty="0"/>
              <a:t> </a:t>
            </a:r>
            <a:r>
              <a:rPr lang="en-US" sz="2000" b="1" dirty="0" err="1"/>
              <a:t>Vectorization</a:t>
            </a:r>
            <a:endParaRPr lang="en-US" sz="2000" b="1" dirty="0"/>
          </a:p>
          <a:p>
            <a:endParaRPr lang="en-US" sz="2000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19400"/>
            <a:ext cx="4267200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6"/>
          <p:cNvSpPr txBox="1">
            <a:spLocks/>
          </p:cNvSpPr>
          <p:nvPr/>
        </p:nvSpPr>
        <p:spPr>
          <a:xfrm>
            <a:off x="4661874" y="2332037"/>
            <a:ext cx="426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 err="1" smtClean="0"/>
              <a:t>Sparsity</a:t>
            </a:r>
            <a:r>
              <a:rPr lang="en-US" sz="2000" b="1" dirty="0" smtClean="0"/>
              <a:t>: Stemmed </a:t>
            </a:r>
            <a:r>
              <a:rPr lang="en-US" sz="2000" b="1" dirty="0" err="1" smtClean="0"/>
              <a:t>Vectorization</a:t>
            </a:r>
            <a:endParaRPr lang="en-US" sz="2000" b="1" dirty="0" smtClean="0"/>
          </a:p>
          <a:p>
            <a:pPr marL="0" indent="0">
              <a:buFont typeface="Arial" pitchFamily="34" charset="0"/>
              <a:buNone/>
            </a:pPr>
            <a:endParaRPr lang="en-US" sz="2000" b="1" dirty="0" smtClean="0"/>
          </a:p>
          <a:p>
            <a:endParaRPr lang="en-US" sz="2000" dirty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825562"/>
            <a:ext cx="4412952" cy="3584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3619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</a:rPr>
              <a:t>Document </a:t>
            </a:r>
            <a:r>
              <a:rPr lang="en-US" spc="-1" dirty="0" err="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</a:rPr>
              <a:t>Vectorization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Sparsity</a:t>
            </a:r>
            <a:r>
              <a:rPr lang="en-US" dirty="0"/>
              <a:t>: Stemmed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Unstemmed</a:t>
            </a:r>
            <a:r>
              <a:rPr lang="en-US" dirty="0"/>
              <a:t> Words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2438400"/>
            <a:ext cx="8086739" cy="3991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8488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simple regression model for supervised learning</a:t>
            </a:r>
          </a:p>
          <a:p>
            <a:r>
              <a:rPr lang="en-US" dirty="0" smtClean="0"/>
              <a:t>Used to predict a target variable Y which is linearly dependent on other independent variable(s) X</a:t>
            </a:r>
          </a:p>
          <a:p>
            <a:r>
              <a:rPr lang="en-US" dirty="0" smtClean="0"/>
              <a:t>Given the independent variables X1, X2,…,XN for k data points the model can be represented as</a:t>
            </a:r>
          </a:p>
          <a:p>
            <a:pPr marL="457200" lvl="1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Y</a:t>
            </a:r>
            <a:r>
              <a:rPr lang="en-US" sz="1200" dirty="0" err="1" smtClean="0"/>
              <a:t>k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l-GR" dirty="0" smtClean="0"/>
              <a:t>β</a:t>
            </a:r>
            <a:r>
              <a:rPr lang="en-US" sz="1100" dirty="0" smtClean="0"/>
              <a:t>0</a:t>
            </a:r>
            <a:r>
              <a:rPr lang="en-US" dirty="0" smtClean="0"/>
              <a:t>+</a:t>
            </a:r>
            <a:r>
              <a:rPr lang="el-GR" dirty="0"/>
              <a:t> </a:t>
            </a:r>
            <a:r>
              <a:rPr lang="el-GR" dirty="0" smtClean="0"/>
              <a:t>β</a:t>
            </a:r>
            <a:r>
              <a:rPr lang="en-US" sz="1200" dirty="0" smtClean="0"/>
              <a:t>1</a:t>
            </a:r>
            <a:r>
              <a:rPr lang="en-US" dirty="0" smtClean="0"/>
              <a:t>X</a:t>
            </a:r>
            <a:r>
              <a:rPr lang="en-US" sz="1400" dirty="0" smtClean="0"/>
              <a:t>k1</a:t>
            </a:r>
            <a:r>
              <a:rPr lang="en-US" dirty="0" smtClean="0"/>
              <a:t>+…+</a:t>
            </a:r>
            <a:r>
              <a:rPr lang="el-GR" dirty="0"/>
              <a:t> </a:t>
            </a:r>
            <a:r>
              <a:rPr lang="el-GR" dirty="0" smtClean="0"/>
              <a:t>β</a:t>
            </a:r>
            <a:r>
              <a:rPr lang="en-US" sz="1200" dirty="0" err="1" smtClean="0"/>
              <a:t>N</a:t>
            </a:r>
            <a:r>
              <a:rPr lang="en-US" dirty="0" err="1" smtClean="0"/>
              <a:t>X</a:t>
            </a:r>
            <a:r>
              <a:rPr lang="en-US" sz="1400" dirty="0" err="1" smtClean="0"/>
              <a:t>kN</a:t>
            </a:r>
            <a:r>
              <a:rPr lang="en-US" dirty="0" smtClean="0"/>
              <a:t>+</a:t>
            </a:r>
            <a:r>
              <a:rPr lang="el-GR" dirty="0" smtClean="0"/>
              <a:t>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9085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9" name="Picture 3" descr="C:\Users\Naila Bushra\Desktop\600px-Linear_regression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48197" y="2222286"/>
            <a:ext cx="6048003" cy="410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8465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Residual </a:t>
            </a:r>
            <a:r>
              <a:rPr lang="en-US" dirty="0"/>
              <a:t>sum of </a:t>
            </a:r>
            <a:r>
              <a:rPr lang="en-US" dirty="0" smtClean="0"/>
              <a:t>squares (RSS), </a:t>
            </a:r>
            <a:r>
              <a:rPr lang="en-US" i="1" dirty="0" smtClean="0"/>
              <a:t>e = y-y’</a:t>
            </a:r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dirty="0" smtClean="0"/>
              <a:t>Returns </a:t>
            </a:r>
            <a:r>
              <a:rPr lang="en-US" dirty="0"/>
              <a:t>the coefficient of determination R^2 of the </a:t>
            </a:r>
            <a:r>
              <a:rPr lang="en-US" dirty="0" smtClean="0"/>
              <a:t>prediction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coefficient R^2 is defined as (1 - u/v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u </a:t>
            </a:r>
            <a:r>
              <a:rPr lang="en-US" dirty="0" smtClean="0"/>
              <a:t>= RSS</a:t>
            </a:r>
          </a:p>
          <a:p>
            <a:pPr lvl="1"/>
            <a:r>
              <a:rPr lang="en-US" dirty="0" smtClean="0"/>
              <a:t>V = residual </a:t>
            </a:r>
            <a:r>
              <a:rPr lang="en-US" dirty="0"/>
              <a:t>sum of </a:t>
            </a:r>
            <a:r>
              <a:rPr lang="en-US" dirty="0" smtClean="0"/>
              <a:t>squares</a:t>
            </a:r>
          </a:p>
          <a:p>
            <a:pPr lvl="2"/>
            <a:r>
              <a:rPr lang="en-US" dirty="0" smtClean="0"/>
              <a:t> </a:t>
            </a:r>
            <a:r>
              <a:rPr lang="en-US" dirty="0"/>
              <a:t>((</a:t>
            </a:r>
            <a:r>
              <a:rPr lang="en-US" dirty="0" err="1"/>
              <a:t>y_true</a:t>
            </a:r>
            <a:r>
              <a:rPr lang="en-US" dirty="0"/>
              <a:t> - </a:t>
            </a:r>
            <a:r>
              <a:rPr lang="en-US" dirty="0" err="1"/>
              <a:t>y_true.mean</a:t>
            </a:r>
            <a:r>
              <a:rPr lang="en-US" dirty="0"/>
              <a:t>()) ** 2).sum()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971800"/>
            <a:ext cx="409575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72808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cross </a:t>
            </a:r>
            <a:r>
              <a:rPr lang="en-US" dirty="0" smtClean="0"/>
              <a:t>validated prediction to visualize prediction errors</a:t>
            </a:r>
          </a:p>
          <a:p>
            <a:r>
              <a:rPr lang="en-US" dirty="0" smtClean="0"/>
              <a:t>K-fold cross validation (k=4) technique was applied to randomize the train and test dataset</a:t>
            </a:r>
          </a:p>
          <a:p>
            <a:r>
              <a:rPr lang="en-US" dirty="0" err="1" smtClean="0"/>
              <a:t>Vectorization</a:t>
            </a:r>
            <a:r>
              <a:rPr lang="en-US" dirty="0" smtClean="0"/>
              <a:t> resulted in high dimensional feature set</a:t>
            </a:r>
          </a:p>
          <a:p>
            <a:r>
              <a:rPr lang="en-US" dirty="0" smtClean="0"/>
              <a:t>Principal Component Analysis was done to reduce the number of features to around 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1937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4976" y="1905000"/>
            <a:ext cx="4038600" cy="236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    All features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191000" y="2667000"/>
            <a:ext cx="4647063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Without higher dimensional features</a:t>
            </a:r>
            <a:endParaRPr lang="en-US" sz="2000" dirty="0"/>
          </a:p>
        </p:txBody>
      </p:sp>
      <p:pic>
        <p:nvPicPr>
          <p:cNvPr id="5126" name="Picture 6" descr="G:\CSE_6990_Big_Data_and_Data_Science\Project\5DBMinds\code\Linear_regression\cross_validation\all_features_10K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09600" y="3314700"/>
            <a:ext cx="3336364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G:\CSE_6990_Big_Data_and_Data_Science\Project\5DBMinds\code\Linear_regression\cross_validation\all_features_10K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999122" y="3319051"/>
            <a:ext cx="3330591" cy="251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0165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pic>
        <p:nvPicPr>
          <p:cNvPr id="4" name="Picture 8" descr="G:\CSE_6990_Big_Data_and_Data_Science\Project\5DBMinds\code\Linear_regression\cross_validation\all_features_10K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362200" y="2971800"/>
            <a:ext cx="4825512" cy="334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476498" y="2438400"/>
            <a:ext cx="41910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      Without </a:t>
            </a:r>
            <a:r>
              <a:rPr lang="en-US" sz="2000" dirty="0" err="1" smtClean="0"/>
              <a:t>vectorized</a:t>
            </a:r>
            <a:r>
              <a:rPr lang="en-US" sz="2000" dirty="0" smtClean="0"/>
              <a:t> features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71674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76400"/>
            <a:ext cx="4419600" cy="205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All features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02592606"/>
              </p:ext>
            </p:extLst>
          </p:nvPr>
        </p:nvGraphicFramePr>
        <p:xfrm>
          <a:off x="304800" y="2824098"/>
          <a:ext cx="4038599" cy="14509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4428"/>
                <a:gridCol w="591445"/>
                <a:gridCol w="598801"/>
                <a:gridCol w="662066"/>
                <a:gridCol w="531859"/>
              </a:tblGrid>
              <a:tr h="4375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 smtClean="0">
                          <a:effectLst/>
                        </a:rPr>
                        <a:t>4</a:t>
                      </a:r>
                      <a:r>
                        <a:rPr lang="en-US" sz="1200" kern="150" baseline="0" dirty="0" smtClean="0">
                          <a:effectLst/>
                        </a:rPr>
                        <a:t> </a:t>
                      </a:r>
                      <a:r>
                        <a:rPr lang="en-US" sz="1200" kern="150" dirty="0" smtClean="0">
                          <a:effectLst/>
                        </a:rPr>
                        <a:t>fold </a:t>
                      </a:r>
                      <a:r>
                        <a:rPr lang="en-US" sz="1200" kern="150" dirty="0">
                          <a:effectLst/>
                        </a:rPr>
                        <a:t>cross validation</a:t>
                      </a:r>
                      <a:endParaRPr lang="en-US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>
                          <a:effectLst/>
                        </a:rPr>
                        <a:t>iter1</a:t>
                      </a:r>
                      <a:endParaRPr lang="en-US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</a:rPr>
                        <a:t>iter2</a:t>
                      </a:r>
                      <a:endParaRPr lang="en-US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>
                          <a:effectLst/>
                        </a:rPr>
                        <a:t>iter3</a:t>
                      </a:r>
                      <a:endParaRPr lang="en-US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</a:rPr>
                        <a:t>iter4</a:t>
                      </a:r>
                      <a:endParaRPr lang="en-US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</a:tr>
              <a:tr h="500897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200" kern="150" dirty="0">
                          <a:effectLst/>
                        </a:rPr>
                        <a:t>Residual sum of squares</a:t>
                      </a:r>
                      <a:endParaRPr lang="en-US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latin typeface="Liberation Serif"/>
                          <a:ea typeface="Droid Sans Fallback"/>
                          <a:cs typeface="FreeSans"/>
                        </a:rPr>
                        <a:t>1.27</a:t>
                      </a: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latin typeface="Liberation Serif"/>
                          <a:ea typeface="Droid Sans Fallback"/>
                          <a:cs typeface="FreeSans"/>
                        </a:rPr>
                        <a:t>1.38</a:t>
                      </a: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latin typeface="Liberation Serif"/>
                          <a:ea typeface="Droid Sans Fallback"/>
                          <a:cs typeface="FreeSans"/>
                        </a:rPr>
                        <a:t>1.36</a:t>
                      </a: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>
                          <a:latin typeface="Liberation Serif"/>
                          <a:ea typeface="Droid Sans Fallback"/>
                          <a:cs typeface="FreeSans"/>
                        </a:rPr>
                        <a:t>1.10</a:t>
                      </a:r>
                    </a:p>
                  </a:txBody>
                  <a:tcPr marL="34925" marR="34925" marT="34925" marB="34925"/>
                </a:tc>
              </a:tr>
              <a:tr h="5046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>
                          <a:effectLst/>
                        </a:rPr>
                        <a:t>Variance score</a:t>
                      </a:r>
                      <a:endParaRPr lang="en-US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latin typeface="Liberation Serif"/>
                          <a:ea typeface="Droid Sans Fallback"/>
                          <a:cs typeface="FreeSans"/>
                        </a:rPr>
                        <a:t>0.56</a:t>
                      </a: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latin typeface="Liberation Serif"/>
                          <a:ea typeface="Droid Sans Fallback"/>
                          <a:cs typeface="FreeSans"/>
                        </a:rPr>
                        <a:t>0.31</a:t>
                      </a: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latin typeface="Liberation Serif"/>
                          <a:ea typeface="Droid Sans Fallback"/>
                          <a:cs typeface="FreeSans"/>
                        </a:rPr>
                        <a:t>0.40</a:t>
                      </a: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>
                          <a:latin typeface="Liberation Serif"/>
                          <a:ea typeface="Droid Sans Fallback"/>
                          <a:cs typeface="FreeSans"/>
                        </a:rPr>
                        <a:t>0.23</a:t>
                      </a:r>
                    </a:p>
                  </a:txBody>
                  <a:tcPr marL="34925" marR="34925" marT="34925" marB="34925"/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4369274" y="2286000"/>
            <a:ext cx="4672652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Without </a:t>
            </a:r>
            <a:r>
              <a:rPr lang="en-US" sz="2000" dirty="0"/>
              <a:t>higher dimensional features</a:t>
            </a:r>
          </a:p>
          <a:p>
            <a:pPr marL="0" indent="0">
              <a:buFont typeface="Arial" pitchFamily="34" charset="0"/>
              <a:buNone/>
            </a:pPr>
            <a:endParaRPr lang="en-US" sz="20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52386474"/>
              </p:ext>
            </p:extLst>
          </p:nvPr>
        </p:nvGraphicFramePr>
        <p:xfrm>
          <a:off x="4724401" y="2819399"/>
          <a:ext cx="4038599" cy="14540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4428"/>
                <a:gridCol w="591445"/>
                <a:gridCol w="598801"/>
                <a:gridCol w="662066"/>
                <a:gridCol w="531859"/>
              </a:tblGrid>
              <a:tr h="43899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 smtClean="0">
                          <a:effectLst/>
                        </a:rPr>
                        <a:t>4 </a:t>
                      </a:r>
                      <a:r>
                        <a:rPr lang="en-US" sz="1200" kern="150" dirty="0">
                          <a:effectLst/>
                        </a:rPr>
                        <a:t>fold cross validation</a:t>
                      </a:r>
                      <a:endParaRPr lang="en-US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>
                          <a:effectLst/>
                        </a:rPr>
                        <a:t>iter1</a:t>
                      </a:r>
                      <a:endParaRPr lang="en-US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>
                          <a:effectLst/>
                        </a:rPr>
                        <a:t>iter2</a:t>
                      </a:r>
                      <a:endParaRPr lang="en-US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</a:rPr>
                        <a:t>iter3</a:t>
                      </a:r>
                      <a:endParaRPr lang="en-US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</a:rPr>
                        <a:t>iter4</a:t>
                      </a:r>
                      <a:endParaRPr lang="en-US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</a:tr>
              <a:tr h="502528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200" kern="150" dirty="0">
                          <a:effectLst/>
                        </a:rPr>
                        <a:t>Residual sum of squares</a:t>
                      </a:r>
                      <a:endParaRPr lang="en-US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 smtClean="0">
                          <a:latin typeface="Liberation Serif"/>
                          <a:ea typeface="Droid Sans Fallback"/>
                          <a:cs typeface="FreeSans"/>
                        </a:rPr>
                        <a:t>1.36</a:t>
                      </a:r>
                      <a:endParaRPr lang="en-US" sz="1200" kern="150" dirty="0"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 smtClean="0">
                          <a:latin typeface="Liberation Serif"/>
                          <a:ea typeface="Droid Sans Fallback"/>
                          <a:cs typeface="FreeSans"/>
                        </a:rPr>
                        <a:t>1.33</a:t>
                      </a:r>
                      <a:endParaRPr lang="en-US" sz="1200" kern="150" dirty="0"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 smtClean="0">
                          <a:latin typeface="Liberation Serif"/>
                          <a:ea typeface="Droid Sans Fallback"/>
                          <a:cs typeface="FreeSans"/>
                        </a:rPr>
                        <a:t>1.18</a:t>
                      </a:r>
                      <a:endParaRPr lang="en-US" sz="1200" kern="150" dirty="0"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 smtClean="0">
                          <a:latin typeface="Liberation Serif"/>
                          <a:ea typeface="Droid Sans Fallback"/>
                          <a:cs typeface="FreeSans"/>
                        </a:rPr>
                        <a:t>1.20</a:t>
                      </a:r>
                      <a:endParaRPr lang="en-US" sz="1200" kern="150" dirty="0"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</a:tr>
              <a:tr h="5062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</a:rPr>
                        <a:t>Variance score</a:t>
                      </a:r>
                      <a:endParaRPr lang="en-US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latin typeface="Liberation Serif"/>
                          <a:ea typeface="Droid Sans Fallback"/>
                          <a:cs typeface="FreeSans"/>
                        </a:rPr>
                        <a:t>0.49</a:t>
                      </a: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latin typeface="Liberation Serif"/>
                          <a:ea typeface="Droid Sans Fallback"/>
                          <a:cs typeface="FreeSans"/>
                        </a:rPr>
                        <a:t>0.38</a:t>
                      </a: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latin typeface="Liberation Serif"/>
                          <a:ea typeface="Droid Sans Fallback"/>
                          <a:cs typeface="FreeSans"/>
                        </a:rPr>
                        <a:t>0.19</a:t>
                      </a: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>
                          <a:latin typeface="Liberation Serif"/>
                          <a:ea typeface="Droid Sans Fallback"/>
                          <a:cs typeface="FreeSans"/>
                        </a:rPr>
                        <a:t>0.25</a:t>
                      </a:r>
                    </a:p>
                  </a:txBody>
                  <a:tcPr marL="34925" marR="34925" marT="34925" marB="34925"/>
                </a:tc>
              </a:tr>
            </a:tbl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2438400" y="4343400"/>
            <a:ext cx="42672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Without </a:t>
            </a:r>
            <a:r>
              <a:rPr lang="en-US" sz="2000" dirty="0" err="1" smtClean="0"/>
              <a:t>vectorized</a:t>
            </a:r>
            <a:r>
              <a:rPr lang="en-US" sz="2000" dirty="0" smtClean="0"/>
              <a:t> features</a:t>
            </a:r>
          </a:p>
          <a:p>
            <a:pPr marL="0" indent="0">
              <a:buFont typeface="Arial" pitchFamily="34" charset="0"/>
              <a:buNone/>
            </a:pPr>
            <a:endParaRPr lang="en-US" sz="20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06375255"/>
              </p:ext>
            </p:extLst>
          </p:nvPr>
        </p:nvGraphicFramePr>
        <p:xfrm>
          <a:off x="2402006" y="4891187"/>
          <a:ext cx="4038599" cy="14240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4428"/>
                <a:gridCol w="591445"/>
                <a:gridCol w="598801"/>
                <a:gridCol w="662066"/>
                <a:gridCol w="531859"/>
              </a:tblGrid>
              <a:tr h="4158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 smtClean="0">
                          <a:effectLst/>
                        </a:rPr>
                        <a:t>4 </a:t>
                      </a:r>
                      <a:r>
                        <a:rPr lang="en-US" sz="1200" kern="150" dirty="0">
                          <a:effectLst/>
                        </a:rPr>
                        <a:t>fold cross validation</a:t>
                      </a:r>
                      <a:endParaRPr lang="en-US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>
                          <a:effectLst/>
                        </a:rPr>
                        <a:t>iter1</a:t>
                      </a:r>
                      <a:endParaRPr lang="en-US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>
                          <a:effectLst/>
                        </a:rPr>
                        <a:t>iter2</a:t>
                      </a:r>
                      <a:endParaRPr lang="en-US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>
                          <a:effectLst/>
                        </a:rPr>
                        <a:t>iter3</a:t>
                      </a:r>
                      <a:endParaRPr lang="en-US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</a:rPr>
                        <a:t>iter4</a:t>
                      </a:r>
                      <a:endParaRPr lang="en-US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</a:tr>
              <a:tr h="476079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200" kern="150">
                          <a:effectLst/>
                        </a:rPr>
                        <a:t>Residual sum of squares</a:t>
                      </a:r>
                      <a:endParaRPr lang="en-US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 smtClean="0">
                          <a:latin typeface="Liberation Serif"/>
                          <a:ea typeface="Droid Sans Fallback"/>
                          <a:cs typeface="FreeSans"/>
                        </a:rPr>
                        <a:t>1.10</a:t>
                      </a:r>
                      <a:endParaRPr lang="en-US" sz="1200" kern="150" dirty="0"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 smtClean="0">
                          <a:latin typeface="Liberation Serif"/>
                          <a:ea typeface="Droid Sans Fallback"/>
                          <a:cs typeface="FreeSans"/>
                        </a:rPr>
                        <a:t>1.27</a:t>
                      </a:r>
                      <a:endParaRPr lang="en-US" sz="1200" kern="150" dirty="0"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 smtClean="0">
                          <a:latin typeface="Liberation Serif"/>
                          <a:ea typeface="Droid Sans Fallback"/>
                          <a:cs typeface="FreeSans"/>
                        </a:rPr>
                        <a:t>1.30</a:t>
                      </a:r>
                      <a:endParaRPr lang="en-US" sz="1200" kern="150" dirty="0"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 smtClean="0">
                          <a:latin typeface="Liberation Serif"/>
                          <a:ea typeface="Droid Sans Fallback"/>
                          <a:cs typeface="FreeSans"/>
                        </a:rPr>
                        <a:t>1.33</a:t>
                      </a:r>
                      <a:endParaRPr lang="en-US" sz="1200" kern="150" dirty="0"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</a:tr>
              <a:tr h="4796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</a:rPr>
                        <a:t>Variance score</a:t>
                      </a:r>
                      <a:endParaRPr lang="en-US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 smtClean="0">
                          <a:effectLst/>
                        </a:rPr>
                        <a:t>0.37</a:t>
                      </a:r>
                      <a:endParaRPr lang="en-US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 smtClean="0">
                          <a:effectLst/>
                        </a:rPr>
                        <a:t>0.45</a:t>
                      </a:r>
                      <a:endParaRPr lang="en-US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 smtClean="0">
                          <a:effectLst/>
                        </a:rPr>
                        <a:t>0.12</a:t>
                      </a:r>
                      <a:endParaRPr lang="en-US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smtClean="0">
                          <a:effectLst/>
                        </a:rPr>
                        <a:t>0.24</a:t>
                      </a:r>
                      <a:endParaRPr lang="en-US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7674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Project 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Predicting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Google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PlayStore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 Ratings for new 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applications</a:t>
            </a:r>
          </a:p>
          <a:p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Used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data of a large number of existing 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applications</a:t>
            </a:r>
          </a:p>
          <a:p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Selected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App attributes based on their influence on the ratings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7442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/>
              </a:rPr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is used to identify the category of a new observation on the basis of training data whose categories are know.</a:t>
            </a:r>
          </a:p>
          <a:p>
            <a:r>
              <a:rPr lang="en-US" dirty="0"/>
              <a:t>We used transformed </a:t>
            </a:r>
            <a:r>
              <a:rPr lang="en-US" dirty="0" smtClean="0"/>
              <a:t>numerical </a:t>
            </a:r>
            <a:r>
              <a:rPr lang="en-US" dirty="0"/>
              <a:t>and </a:t>
            </a:r>
            <a:r>
              <a:rPr lang="en-US" dirty="0" err="1"/>
              <a:t>b</a:t>
            </a:r>
            <a:r>
              <a:rPr lang="en-US" dirty="0" err="1" smtClean="0"/>
              <a:t>oolean</a:t>
            </a:r>
            <a:r>
              <a:rPr lang="en-US" dirty="0" smtClean="0"/>
              <a:t> </a:t>
            </a:r>
            <a:r>
              <a:rPr lang="en-US" dirty="0"/>
              <a:t>features and the </a:t>
            </a:r>
            <a:r>
              <a:rPr lang="en-US" dirty="0" err="1" smtClean="0"/>
              <a:t>vectorized</a:t>
            </a:r>
            <a:r>
              <a:rPr lang="en-US" dirty="0" smtClean="0"/>
              <a:t> </a:t>
            </a:r>
            <a:r>
              <a:rPr lang="en-US" dirty="0"/>
              <a:t>textual columns to predict the rating scores for new applications.</a:t>
            </a:r>
          </a:p>
          <a:p>
            <a:r>
              <a:rPr lang="en-US" dirty="0"/>
              <a:t>The scores were </a:t>
            </a:r>
            <a:r>
              <a:rPr lang="en-US" dirty="0" smtClean="0"/>
              <a:t>categorized </a:t>
            </a:r>
            <a:r>
              <a:rPr lang="en-US" dirty="0"/>
              <a:t>into classes ranging from 0 to 5.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343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/>
              </a:rPr>
              <a:t>Algorithms for </a:t>
            </a:r>
            <a:r>
              <a:rPr lang="en-US" dirty="0" smtClean="0">
                <a:latin typeface="Arial"/>
              </a:rPr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Gaussian Naive Bayes</a:t>
            </a:r>
          </a:p>
          <a:p>
            <a:r>
              <a:rPr lang="en-US" dirty="0"/>
              <a:t>Bernoulli Naive Bayes</a:t>
            </a:r>
          </a:p>
          <a:p>
            <a:r>
              <a:rPr lang="en-US" dirty="0"/>
              <a:t>Random Forest Classifier</a:t>
            </a:r>
          </a:p>
          <a:p>
            <a:r>
              <a:rPr lang="en-US" dirty="0"/>
              <a:t>Logistic Regression Classifier</a:t>
            </a:r>
          </a:p>
          <a:p>
            <a:r>
              <a:rPr lang="en-US" dirty="0"/>
              <a:t>SGD Classifier</a:t>
            </a:r>
          </a:p>
          <a:p>
            <a:r>
              <a:rPr lang="en-US" dirty="0"/>
              <a:t>Ridge Classifier</a:t>
            </a:r>
          </a:p>
          <a:p>
            <a:r>
              <a:rPr lang="en-US" dirty="0"/>
              <a:t>Decision Tree Classifier</a:t>
            </a:r>
          </a:p>
          <a:p>
            <a:r>
              <a:rPr lang="en-US" dirty="0"/>
              <a:t>K Nearest Neighbors Classifier</a:t>
            </a:r>
          </a:p>
          <a:p>
            <a:r>
              <a:rPr lang="en-US" dirty="0"/>
              <a:t>Linear SVC</a:t>
            </a:r>
          </a:p>
        </p:txBody>
      </p:sp>
    </p:spTree>
    <p:extLst>
      <p:ext uri="{BB962C8B-B14F-4D97-AF65-F5344CB8AC3E}">
        <p14:creationId xmlns:p14="http://schemas.microsoft.com/office/powerpoint/2010/main" xmlns="" val="272559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47188"/>
            <a:ext cx="7648200" cy="970450"/>
          </a:xfrm>
        </p:spPr>
        <p:txBody>
          <a:bodyPr/>
          <a:lstStyle/>
          <a:p>
            <a:r>
              <a:rPr lang="en-US" dirty="0" smtClean="0">
                <a:latin typeface="Arial"/>
              </a:rPr>
              <a:t>Methodology </a:t>
            </a:r>
            <a:r>
              <a:rPr lang="en-US" dirty="0">
                <a:latin typeface="Arial"/>
              </a:rPr>
              <a:t>for </a:t>
            </a:r>
            <a:r>
              <a:rPr lang="en-US" dirty="0" smtClean="0">
                <a:latin typeface="Arial"/>
              </a:rPr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feature set had large number of </a:t>
            </a:r>
            <a:r>
              <a:rPr lang="en-US" dirty="0" smtClean="0"/>
              <a:t>columns </a:t>
            </a:r>
            <a:r>
              <a:rPr lang="en-US" dirty="0"/>
              <a:t>after </a:t>
            </a:r>
            <a:r>
              <a:rPr lang="en-US" dirty="0" smtClean="0"/>
              <a:t>vectorization</a:t>
            </a:r>
            <a:r>
              <a:rPr lang="en-US" dirty="0"/>
              <a:t>. Principal Component Analysis (PCA) was implemented to reduce the dimensions of feature set. </a:t>
            </a:r>
          </a:p>
          <a:p>
            <a:r>
              <a:rPr lang="en-US" dirty="0"/>
              <a:t>Then K-fold Cross validation was implemented and accuracy for various classifiers was studied for k=10.</a:t>
            </a:r>
          </a:p>
          <a:p>
            <a:r>
              <a:rPr lang="en-US" dirty="0"/>
              <a:t>The dataset is </a:t>
            </a:r>
            <a:r>
              <a:rPr lang="en-US" dirty="0" err="1"/>
              <a:t>splitted</a:t>
            </a:r>
            <a:r>
              <a:rPr lang="en-US" dirty="0"/>
              <a:t> into k consecutive folds.  Each of the k folds is used as a validation set while remaining k-1 is used training set. </a:t>
            </a:r>
          </a:p>
        </p:txBody>
      </p:sp>
    </p:spTree>
    <p:extLst>
      <p:ext uri="{BB962C8B-B14F-4D97-AF65-F5344CB8AC3E}">
        <p14:creationId xmlns:p14="http://schemas.microsoft.com/office/powerpoint/2010/main" xmlns="" val="57677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447188"/>
            <a:ext cx="8686800" cy="97045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/>
              </a:rPr>
              <a:t>Comparison of Classifier </a:t>
            </a:r>
            <a:r>
              <a:rPr lang="en-US" dirty="0" smtClean="0">
                <a:latin typeface="Arial"/>
              </a:rPr>
              <a:t>Performance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94820" y="2222500"/>
            <a:ext cx="6754359" cy="363696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00231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</a:rPr>
              <a:t>Tuning of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Selected classifiers with higher accuracies.</a:t>
            </a:r>
          </a:p>
          <a:p>
            <a:r>
              <a:rPr lang="en-US" dirty="0"/>
              <a:t>Implemented Grid Search </a:t>
            </a:r>
            <a:r>
              <a:rPr lang="en-US" dirty="0" smtClean="0"/>
              <a:t>technique </a:t>
            </a:r>
            <a:r>
              <a:rPr lang="en-US" dirty="0"/>
              <a:t>to get set of optimal parameters.</a:t>
            </a:r>
          </a:p>
          <a:p>
            <a:r>
              <a:rPr lang="en-US" dirty="0"/>
              <a:t>Grid Search creates a grid of all possible parameter  combinations and tests the model with all the combinations</a:t>
            </a:r>
          </a:p>
          <a:p>
            <a:r>
              <a:rPr lang="en-US" dirty="0"/>
              <a:t>It gives us idea about which set of parameters gives the best results.</a:t>
            </a:r>
          </a:p>
        </p:txBody>
      </p:sp>
    </p:spTree>
    <p:extLst>
      <p:ext uri="{BB962C8B-B14F-4D97-AF65-F5344CB8AC3E}">
        <p14:creationId xmlns:p14="http://schemas.microsoft.com/office/powerpoint/2010/main" xmlns="" val="53388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/>
              </a:rPr>
              <a:t>Results After </a:t>
            </a:r>
            <a:r>
              <a:rPr lang="en-US" dirty="0" smtClean="0">
                <a:latin typeface="Arial"/>
              </a:rPr>
              <a:t>Tuning</a:t>
            </a:r>
            <a:endParaRPr lang="en-US" dirty="0"/>
          </a:p>
        </p:txBody>
      </p:sp>
      <p:sp>
        <p:nvSpPr>
          <p:cNvPr id="5" name="TextShape 3"/>
          <p:cNvSpPr txBox="1"/>
          <p:nvPr/>
        </p:nvSpPr>
        <p:spPr>
          <a:xfrm>
            <a:off x="-162608" y="5713907"/>
            <a:ext cx="9144000" cy="914400"/>
          </a:xfrm>
          <a:prstGeom prst="rect">
            <a:avLst/>
          </a:prstGeom>
        </p:spPr>
        <p:txBody>
          <a:bodyPr lIns="0" tIns="0" rIns="0" bIns="0"/>
          <a:lstStyle/>
          <a:p>
            <a:pPr algn="ctr">
              <a:buSzPct val="45000"/>
              <a:buFont typeface="StarSymbol"/>
              <a:buChar char=""/>
            </a:pPr>
            <a:r>
              <a:rPr lang="en-US" sz="2000" dirty="0">
                <a:latin typeface="Arial"/>
              </a:rPr>
              <a:t>Best Results: Random Forest ~ 70% accurate</a:t>
            </a:r>
            <a:endParaRPr sz="1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71600" y="2514600"/>
            <a:ext cx="6075585" cy="3016745"/>
          </a:xfrm>
        </p:spPr>
      </p:pic>
    </p:spTree>
    <p:extLst>
      <p:ext uri="{BB962C8B-B14F-4D97-AF65-F5344CB8AC3E}">
        <p14:creationId xmlns:p14="http://schemas.microsoft.com/office/powerpoint/2010/main" xmlns="" val="229516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</a:rPr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hardware </a:t>
            </a:r>
            <a:r>
              <a:rPr lang="en-US" dirty="0" smtClean="0"/>
              <a:t>infrastructure </a:t>
            </a:r>
            <a:r>
              <a:rPr lang="en-US" dirty="0"/>
              <a:t>we have was not enough for </a:t>
            </a:r>
            <a:r>
              <a:rPr lang="en-US" dirty="0" err="1" smtClean="0"/>
              <a:t>vectorizing</a:t>
            </a:r>
            <a:r>
              <a:rPr lang="en-US" dirty="0" smtClean="0"/>
              <a:t> the whole dataset of 600K applications</a:t>
            </a:r>
            <a:endParaRPr lang="en-US" dirty="0"/>
          </a:p>
          <a:p>
            <a:r>
              <a:rPr lang="en-US" dirty="0" smtClean="0"/>
              <a:t>Used only 3000 data points in order to limit the computational time and memory usage.</a:t>
            </a:r>
            <a:endParaRPr lang="en-US" dirty="0"/>
          </a:p>
          <a:p>
            <a:r>
              <a:rPr lang="en-US" dirty="0"/>
              <a:t> The </a:t>
            </a:r>
            <a:r>
              <a:rPr lang="en-US" dirty="0" err="1" smtClean="0"/>
              <a:t>vectorizer</a:t>
            </a:r>
            <a:r>
              <a:rPr lang="en-US" dirty="0" smtClean="0"/>
              <a:t> </a:t>
            </a:r>
            <a:r>
              <a:rPr lang="en-US" dirty="0"/>
              <a:t>was </a:t>
            </a:r>
            <a:r>
              <a:rPr lang="en-US" dirty="0" smtClean="0"/>
              <a:t>filtered to </a:t>
            </a:r>
            <a:r>
              <a:rPr lang="en-US" dirty="0"/>
              <a:t>use </a:t>
            </a:r>
            <a:r>
              <a:rPr lang="en-US" dirty="0" smtClean="0"/>
              <a:t>only the English </a:t>
            </a:r>
            <a:r>
              <a:rPr lang="en-US" dirty="0"/>
              <a:t>words </a:t>
            </a:r>
            <a:r>
              <a:rPr lang="en-US" dirty="0" smtClean="0"/>
              <a:t>to avoid </a:t>
            </a:r>
            <a:r>
              <a:rPr lang="en-US" dirty="0"/>
              <a:t>memory issues.</a:t>
            </a:r>
          </a:p>
        </p:txBody>
      </p:sp>
    </p:spTree>
    <p:extLst>
      <p:ext uri="{BB962C8B-B14F-4D97-AF65-F5344CB8AC3E}">
        <p14:creationId xmlns:p14="http://schemas.microsoft.com/office/powerpoint/2010/main" xmlns="" val="8645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parallel processing to handle all available data</a:t>
            </a:r>
          </a:p>
          <a:p>
            <a:r>
              <a:rPr lang="en-US" dirty="0" smtClean="0"/>
              <a:t>Use correlation between features to find out most usable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2617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54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Data 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data of this project has been collected from the author of the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github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 repository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GooglePlayAppsCrawler</a:t>
            </a:r>
            <a:endParaRPr lang="en-US" dirty="0"/>
          </a:p>
          <a:p>
            <a:r>
              <a:rPr lang="en-US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GitHub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Link: https://github.com/MarcelloLins/GooglePlayAppsCrawler.git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0709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Data 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Collection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tretch/>
        </p:blipFill>
        <p:spPr>
          <a:xfrm>
            <a:off x="0" y="2286000"/>
            <a:ext cx="9144000" cy="4191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50789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Data 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362200"/>
            <a:ext cx="3428999" cy="4246110"/>
          </a:xfrm>
        </p:spPr>
        <p:txBody>
          <a:bodyPr>
            <a:normAutofit fontScale="85000" lnSpcReduction="20000"/>
          </a:bodyPr>
          <a:lstStyle/>
          <a:p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Finalized attributes</a:t>
            </a:r>
          </a:p>
          <a:p>
            <a:pPr lvl="1"/>
            <a:r>
              <a:rPr lang="en-US" dirty="0" err="1" smtClean="0"/>
              <a:t>AppSize</a:t>
            </a:r>
            <a:endParaRPr lang="en-US" dirty="0" smtClean="0"/>
          </a:p>
          <a:p>
            <a:pPr lvl="1"/>
            <a:r>
              <a:rPr lang="en-US" dirty="0" smtClean="0"/>
              <a:t>Price</a:t>
            </a:r>
          </a:p>
          <a:p>
            <a:pPr lvl="1"/>
            <a:r>
              <a:rPr lang="en-US" dirty="0" err="1" smtClean="0"/>
              <a:t>IsTopDeveloper</a:t>
            </a:r>
            <a:endParaRPr lang="en-US" dirty="0" smtClean="0"/>
          </a:p>
          <a:p>
            <a:pPr lvl="1"/>
            <a:r>
              <a:rPr lang="en-US" dirty="0" err="1" smtClean="0"/>
              <a:t>HaveInAppPurchase</a:t>
            </a:r>
            <a:endParaRPr lang="en-US" dirty="0" smtClean="0"/>
          </a:p>
          <a:p>
            <a:pPr lvl="1"/>
            <a:r>
              <a:rPr lang="en-US" dirty="0" err="1" smtClean="0"/>
              <a:t>IsFree</a:t>
            </a:r>
            <a:endParaRPr lang="en-US" dirty="0" smtClean="0"/>
          </a:p>
          <a:p>
            <a:pPr lvl="1"/>
            <a:r>
              <a:rPr lang="en-US" dirty="0" err="1" smtClean="0"/>
              <a:t>PublicationDate</a:t>
            </a:r>
            <a:endParaRPr lang="en-US" dirty="0" smtClean="0"/>
          </a:p>
          <a:p>
            <a:pPr lvl="1"/>
            <a:r>
              <a:rPr lang="en-US" dirty="0" err="1" smtClean="0"/>
              <a:t>LastUpdateDate</a:t>
            </a:r>
            <a:endParaRPr lang="en-US" dirty="0" smtClean="0"/>
          </a:p>
          <a:p>
            <a:pPr lvl="1"/>
            <a:r>
              <a:rPr lang="en-US" dirty="0" smtClean="0"/>
              <a:t>Installations</a:t>
            </a:r>
          </a:p>
          <a:p>
            <a:pPr lvl="1"/>
            <a:r>
              <a:rPr lang="en-US" dirty="0" smtClean="0"/>
              <a:t>Category</a:t>
            </a:r>
          </a:p>
          <a:p>
            <a:pPr lvl="1"/>
            <a:r>
              <a:rPr lang="en-US" dirty="0" smtClean="0"/>
              <a:t>Developer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err="1" smtClean="0"/>
              <a:t>ContentRating</a:t>
            </a:r>
            <a:endParaRPr lang="en-US" dirty="0" smtClean="0"/>
          </a:p>
          <a:p>
            <a:pPr lvl="1"/>
            <a:r>
              <a:rPr lang="en-US" dirty="0" smtClean="0"/>
              <a:t>Description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3256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AppSize</a:t>
            </a:r>
            <a:r>
              <a:rPr lang="en-US" dirty="0" smtClean="0"/>
              <a:t>, Price</a:t>
            </a:r>
          </a:p>
          <a:p>
            <a:pPr lvl="1"/>
            <a:r>
              <a:rPr lang="en-US" dirty="0" smtClean="0"/>
              <a:t>Numerical Attributes</a:t>
            </a:r>
          </a:p>
          <a:p>
            <a:r>
              <a:rPr lang="en-US" dirty="0" err="1" smtClean="0"/>
              <a:t>IsTopDeveloper</a:t>
            </a:r>
            <a:r>
              <a:rPr lang="en-US" dirty="0" smtClean="0"/>
              <a:t>, </a:t>
            </a:r>
            <a:r>
              <a:rPr lang="en-US" dirty="0" err="1" smtClean="0"/>
              <a:t>HaveInAppPurchase</a:t>
            </a:r>
            <a:r>
              <a:rPr lang="en-US" dirty="0" smtClean="0"/>
              <a:t>, </a:t>
            </a:r>
            <a:r>
              <a:rPr lang="en-US" dirty="0" err="1" smtClean="0"/>
              <a:t>IsFree</a:t>
            </a:r>
            <a:endParaRPr lang="en-US" dirty="0" smtClean="0"/>
          </a:p>
          <a:p>
            <a:pPr lvl="1"/>
            <a:r>
              <a:rPr lang="en-US" dirty="0" smtClean="0"/>
              <a:t>Have True and False values</a:t>
            </a:r>
          </a:p>
          <a:p>
            <a:r>
              <a:rPr lang="en-US" dirty="0" err="1" smtClean="0"/>
              <a:t>PublicationDate</a:t>
            </a:r>
            <a:r>
              <a:rPr lang="en-US" dirty="0"/>
              <a:t>, </a:t>
            </a:r>
            <a:r>
              <a:rPr lang="en-US" dirty="0" err="1"/>
              <a:t>LastUpdateDate</a:t>
            </a:r>
            <a:r>
              <a:rPr lang="en-US" dirty="0"/>
              <a:t>, Installations</a:t>
            </a:r>
          </a:p>
          <a:p>
            <a:pPr lvl="1"/>
            <a:r>
              <a:rPr lang="en-US" dirty="0"/>
              <a:t>Text to numerical value conversion</a:t>
            </a:r>
          </a:p>
          <a:p>
            <a:r>
              <a:rPr lang="en-US" dirty="0"/>
              <a:t>Category, Developer, Name, </a:t>
            </a:r>
            <a:r>
              <a:rPr lang="en-US" dirty="0" err="1"/>
              <a:t>ContentRating</a:t>
            </a:r>
            <a:r>
              <a:rPr lang="en-US" dirty="0"/>
              <a:t>, Description</a:t>
            </a:r>
          </a:p>
          <a:p>
            <a:pPr lvl="1"/>
            <a:r>
              <a:rPr lang="en-US" dirty="0"/>
              <a:t>Requires text </a:t>
            </a:r>
            <a:r>
              <a:rPr lang="en-US" dirty="0" err="1"/>
              <a:t>vectorization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4819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7" y="381000"/>
            <a:ext cx="7524003" cy="970450"/>
          </a:xfrm>
        </p:spPr>
        <p:txBody>
          <a:bodyPr>
            <a:normAutofit/>
          </a:bodyPr>
          <a:lstStyle/>
          <a:p>
            <a:r>
              <a:rPr lang="en-US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</a:rPr>
              <a:t>Document </a:t>
            </a:r>
            <a:r>
              <a:rPr lang="en-US" spc="-1" dirty="0" err="1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</a:rPr>
              <a:t>Vectorization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Document </a:t>
            </a:r>
            <a:r>
              <a:rPr lang="en-US" dirty="0" err="1"/>
              <a:t>Vectorization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Machine Learning Algorithms are ‘</a:t>
            </a:r>
            <a:r>
              <a:rPr lang="en-US" dirty="0" err="1"/>
              <a:t>noumbrevorous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Supervised/Unsupervised: Algorithms take inputs, give outputs thus generate a ‘the most general’ mapping of the data. </a:t>
            </a:r>
          </a:p>
          <a:p>
            <a:pPr lvl="1"/>
            <a:r>
              <a:rPr lang="en-US" dirty="0"/>
              <a:t>All </a:t>
            </a:r>
            <a:r>
              <a:rPr lang="en-US" dirty="0" smtClean="0"/>
              <a:t>inputs/outputs </a:t>
            </a:r>
            <a:r>
              <a:rPr lang="en-US" dirty="0"/>
              <a:t>== numbers</a:t>
            </a:r>
          </a:p>
        </p:txBody>
      </p:sp>
    </p:spTree>
    <p:extLst>
      <p:ext uri="{BB962C8B-B14F-4D97-AF65-F5344CB8AC3E}">
        <p14:creationId xmlns:p14="http://schemas.microsoft.com/office/powerpoint/2010/main" xmlns="" val="160789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</a:rPr>
              <a:t>Document </a:t>
            </a:r>
            <a:r>
              <a:rPr lang="en-US" spc="-1" dirty="0" err="1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</a:rPr>
              <a:t>Vectorization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281" y="2636837"/>
            <a:ext cx="8229600" cy="4221163"/>
          </a:xfrm>
        </p:spPr>
        <p:txBody>
          <a:bodyPr>
            <a:normAutofit/>
          </a:bodyPr>
          <a:lstStyle/>
          <a:p>
            <a:r>
              <a:rPr lang="en-US" sz="1400" dirty="0" err="1" smtClean="0"/>
              <a:t>Vectorization</a:t>
            </a:r>
            <a:r>
              <a:rPr lang="en-US" sz="1400" dirty="0" smtClean="0"/>
              <a:t> </a:t>
            </a:r>
            <a:r>
              <a:rPr lang="en-US" sz="1400" dirty="0" smtClean="0"/>
              <a:t>By Example:</a:t>
            </a:r>
          </a:p>
          <a:p>
            <a:pPr lvl="1"/>
            <a:r>
              <a:rPr lang="en-US" sz="1400" dirty="0" smtClean="0"/>
              <a:t>SMS-1: “Happy Thanks Giving !”</a:t>
            </a:r>
          </a:p>
          <a:p>
            <a:pPr lvl="1"/>
            <a:r>
              <a:rPr lang="en-US" sz="1400" dirty="0" smtClean="0"/>
              <a:t>SMS-2: “ Happy. Thank you. Wish you great Christmas.”</a:t>
            </a:r>
          </a:p>
          <a:p>
            <a:r>
              <a:rPr lang="en-US" sz="1400" dirty="0" smtClean="0"/>
              <a:t>Un-Stemmed </a:t>
            </a:r>
            <a:r>
              <a:rPr lang="en-US" sz="1400" dirty="0" err="1" smtClean="0"/>
              <a:t>Vectorization</a:t>
            </a:r>
            <a:r>
              <a:rPr lang="en-US" sz="1400" dirty="0" smtClean="0"/>
              <a:t>: Use the word as you find it.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200" dirty="0"/>
          </a:p>
          <a:p>
            <a:endParaRPr lang="en-US" sz="1200" dirty="0" smtClean="0"/>
          </a:p>
          <a:p>
            <a:r>
              <a:rPr lang="en-US" sz="1400" dirty="0" smtClean="0"/>
              <a:t>Stemmed Vectorization: Remove Basic Words and Use only base or root of a word.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0704" y="3651251"/>
            <a:ext cx="7175500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9331" y="5486400"/>
            <a:ext cx="7175500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8206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</a:rPr>
              <a:t>Document </a:t>
            </a:r>
            <a:r>
              <a:rPr lang="en-US" spc="-1" dirty="0" err="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</a:rPr>
              <a:t>Vectorization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535690"/>
            <a:ext cx="7524003" cy="3636510"/>
          </a:xfrm>
        </p:spPr>
        <p:txBody>
          <a:bodyPr>
            <a:normAutofit/>
          </a:bodyPr>
          <a:lstStyle/>
          <a:p>
            <a:r>
              <a:rPr lang="en-US" b="1" u="sng" dirty="0"/>
              <a:t>STEPS FOR VECTORIZATION</a:t>
            </a:r>
            <a:r>
              <a:rPr lang="en-US" b="1" u="sng" dirty="0" smtClean="0"/>
              <a:t>:</a:t>
            </a:r>
            <a:endParaRPr lang="en-US" b="1" u="sng" dirty="0"/>
          </a:p>
          <a:p>
            <a:r>
              <a:rPr lang="en-US" dirty="0"/>
              <a:t>Step-1: Tokenization </a:t>
            </a:r>
            <a:endParaRPr lang="en-US" dirty="0" smtClean="0"/>
          </a:p>
          <a:p>
            <a:pPr lvl="1"/>
            <a:r>
              <a:rPr lang="en-US" dirty="0" smtClean="0"/>
              <a:t>Generate </a:t>
            </a:r>
            <a:r>
              <a:rPr lang="en-US" dirty="0"/>
              <a:t>collection of words fro each documents, Throw Away Redundant Words or punctuation marks: ‘you’, </a:t>
            </a:r>
            <a:r>
              <a:rPr lang="en-US" dirty="0" smtClean="0"/>
              <a:t>‘!’</a:t>
            </a:r>
            <a:endParaRPr lang="en-US" dirty="0"/>
          </a:p>
          <a:p>
            <a:r>
              <a:rPr lang="en-US" dirty="0" smtClean="0"/>
              <a:t>Step-2</a:t>
            </a:r>
            <a:r>
              <a:rPr lang="en-US" dirty="0"/>
              <a:t>: </a:t>
            </a:r>
            <a:r>
              <a:rPr lang="en-US" dirty="0" smtClean="0"/>
              <a:t>Counting</a:t>
            </a:r>
          </a:p>
          <a:p>
            <a:pPr lvl="1"/>
            <a:r>
              <a:rPr lang="en-US" dirty="0" smtClean="0"/>
              <a:t>Find </a:t>
            </a:r>
            <a:r>
              <a:rPr lang="en-US" dirty="0"/>
              <a:t>Frequency of occurrences of a word/token in a document</a:t>
            </a:r>
          </a:p>
          <a:p>
            <a:r>
              <a:rPr lang="en-US" dirty="0" smtClean="0"/>
              <a:t>Step-3</a:t>
            </a:r>
            <a:r>
              <a:rPr lang="en-US" dirty="0"/>
              <a:t>: </a:t>
            </a:r>
            <a:r>
              <a:rPr lang="en-US" dirty="0" smtClean="0"/>
              <a:t>Normalization</a:t>
            </a:r>
          </a:p>
          <a:p>
            <a:pPr lvl="1"/>
            <a:r>
              <a:rPr lang="en-US" dirty="0" smtClean="0"/>
              <a:t>Divide </a:t>
            </a:r>
            <a:r>
              <a:rPr lang="en-US" dirty="0"/>
              <a:t>vectors SMS-1 and SMS-2 by |SMS-1| and |SMS-2|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2709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Quotable" id="{39EC5628-30ED-4578-ACD8-9820EDB8E15A}" vid="{6F3559E9-1A4C-49D8-94D4-F41003531C4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173</TotalTime>
  <Words>875</Words>
  <Application>Microsoft Office PowerPoint</Application>
  <PresentationFormat>On-screen Show (4:3)</PresentationFormat>
  <Paragraphs>187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HDOfficeLightV0</vt:lpstr>
      <vt:lpstr>Quotable</vt:lpstr>
      <vt:lpstr>Predicting PlayStore App Rating</vt:lpstr>
      <vt:lpstr>Project Overview</vt:lpstr>
      <vt:lpstr>Data Collection</vt:lpstr>
      <vt:lpstr>Data Collection</vt:lpstr>
      <vt:lpstr>Data Preprocessing</vt:lpstr>
      <vt:lpstr>Data Transformation</vt:lpstr>
      <vt:lpstr>Document Vectorization</vt:lpstr>
      <vt:lpstr>Document Vectorization</vt:lpstr>
      <vt:lpstr>Document Vectorization</vt:lpstr>
      <vt:lpstr>Document Vectorization</vt:lpstr>
      <vt:lpstr>Document Vectorization</vt:lpstr>
      <vt:lpstr>Document Vectorization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Classification</vt:lpstr>
      <vt:lpstr>Algorithms for Classification</vt:lpstr>
      <vt:lpstr>Methodology for Classification</vt:lpstr>
      <vt:lpstr>Comparison of Classifier Performance</vt:lpstr>
      <vt:lpstr>Tuning of Classifier</vt:lpstr>
      <vt:lpstr>Results After Tuning</vt:lpstr>
      <vt:lpstr>Issues</vt:lpstr>
      <vt:lpstr>Scope of improvements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PlayStore App Rating</dc:title>
  <dc:creator>Naila Bushra</dc:creator>
  <cp:lastModifiedBy>Mehedi Hasan</cp:lastModifiedBy>
  <cp:revision>117</cp:revision>
  <dcterms:created xsi:type="dcterms:W3CDTF">2006-08-16T00:00:00Z</dcterms:created>
  <dcterms:modified xsi:type="dcterms:W3CDTF">2015-12-09T03:23:53Z</dcterms:modified>
</cp:coreProperties>
</file>